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1"/>
  </p:notesMasterIdLst>
  <p:sldIdLst>
    <p:sldId id="312" r:id="rId5"/>
    <p:sldId id="257" r:id="rId6"/>
    <p:sldId id="259" r:id="rId7"/>
    <p:sldId id="258" r:id="rId8"/>
    <p:sldId id="260" r:id="rId9"/>
    <p:sldId id="261" r:id="rId10"/>
    <p:sldId id="318" r:id="rId11"/>
    <p:sldId id="317" r:id="rId12"/>
    <p:sldId id="265" r:id="rId13"/>
    <p:sldId id="266" r:id="rId14"/>
    <p:sldId id="267" r:id="rId15"/>
    <p:sldId id="268" r:id="rId16"/>
    <p:sldId id="269" r:id="rId17"/>
    <p:sldId id="270" r:id="rId18"/>
    <p:sldId id="273" r:id="rId19"/>
    <p:sldId id="271" r:id="rId20"/>
    <p:sldId id="272" r:id="rId21"/>
    <p:sldId id="304" r:id="rId22"/>
    <p:sldId id="275" r:id="rId23"/>
    <p:sldId id="316" r:id="rId24"/>
    <p:sldId id="281" r:id="rId25"/>
    <p:sldId id="310" r:id="rId26"/>
    <p:sldId id="277" r:id="rId27"/>
    <p:sldId id="278" r:id="rId28"/>
    <p:sldId id="306" r:id="rId29"/>
    <p:sldId id="282" r:id="rId30"/>
    <p:sldId id="279" r:id="rId31"/>
    <p:sldId id="315" r:id="rId32"/>
    <p:sldId id="288" r:id="rId33"/>
    <p:sldId id="289" r:id="rId34"/>
    <p:sldId id="319" r:id="rId35"/>
    <p:sldId id="286" r:id="rId36"/>
    <p:sldId id="313" r:id="rId37"/>
    <p:sldId id="290" r:id="rId38"/>
    <p:sldId id="291" r:id="rId39"/>
    <p:sldId id="308" r:id="rId40"/>
    <p:sldId id="293" r:id="rId41"/>
    <p:sldId id="309" r:id="rId42"/>
    <p:sldId id="294" r:id="rId43"/>
    <p:sldId id="295" r:id="rId44"/>
    <p:sldId id="314" r:id="rId45"/>
    <p:sldId id="298" r:id="rId46"/>
    <p:sldId id="311" r:id="rId47"/>
    <p:sldId id="300" r:id="rId48"/>
    <p:sldId id="301" r:id="rId49"/>
    <p:sldId id="302" r:id="rId50"/>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9BDF7B4-F5AD-112F-2C29-E3A2899A2555}" name="Anna Hughes" initials="AH" userId="S::anna@bluemarinefoundation.com::cc44614d-785e-44a0-8df1-3a4d4c4d6d5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B90"/>
    <a:srgbClr val="E4C659"/>
    <a:srgbClr val="2E6B60"/>
    <a:srgbClr val="11112C"/>
    <a:srgbClr val="00375E"/>
    <a:srgbClr val="F2B2AC"/>
    <a:srgbClr val="014485"/>
    <a:srgbClr val="EDF0E4"/>
    <a:srgbClr val="74A006"/>
    <a:srgbClr val="0F0F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A7F484-089D-5B66-D897-610C614C8DD1}" v="23" dt="2025-12-08T10:05:23.316"/>
    <p1510:client id="{53CA0610-A6AF-2D9C-6138-DD32D8323093}" v="14" dt="2025-12-08T09:50:29.526"/>
    <p1510:client id="{DB508858-9BFB-6ADC-CE3A-C5AB57C708B4}" v="50" dt="2025-12-08T12:12:00.305"/>
    <p1510:client id="{F6F478BE-5408-1156-CF32-54FADB82560A}" v="56" dt="2025-12-08T11:38:18.8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2" autoAdjust="0"/>
    <p:restoredTop sz="89973" autoAdjust="0"/>
  </p:normalViewPr>
  <p:slideViewPr>
    <p:cSldViewPr snapToGrid="0">
      <p:cViewPr>
        <p:scale>
          <a:sx n="73" d="100"/>
          <a:sy n="73" d="100"/>
        </p:scale>
        <p:origin x="752" y="4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8" Type="http://schemas.microsoft.com/office/2018/10/relationships/authors" Targe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yan Leung" userId="S::ryan@bluemarinefoundation.com::20cfb6f4-197d-41f2-a433-09e8598e258f" providerId="AD" clId="Web-{F6F478BE-5408-1156-CF32-54FADB82560A}"/>
    <pc:docChg chg="addSld modSld">
      <pc:chgData name="Ryan Leung" userId="S::ryan@bluemarinefoundation.com::20cfb6f4-197d-41f2-a433-09e8598e258f" providerId="AD" clId="Web-{F6F478BE-5408-1156-CF32-54FADB82560A}" dt="2025-12-08T11:38:18.860" v="97"/>
      <pc:docMkLst>
        <pc:docMk/>
      </pc:docMkLst>
      <pc:sldChg chg="modSp">
        <pc:chgData name="Ryan Leung" userId="S::ryan@bluemarinefoundation.com::20cfb6f4-197d-41f2-a433-09e8598e258f" providerId="AD" clId="Web-{F6F478BE-5408-1156-CF32-54FADB82560A}" dt="2025-12-08T11:06:01.261" v="23" actId="1076"/>
        <pc:sldMkLst>
          <pc:docMk/>
          <pc:sldMk cId="3395082507" sldId="260"/>
        </pc:sldMkLst>
        <pc:spChg chg="mod">
          <ac:chgData name="Ryan Leung" userId="S::ryan@bluemarinefoundation.com::20cfb6f4-197d-41f2-a433-09e8598e258f" providerId="AD" clId="Web-{F6F478BE-5408-1156-CF32-54FADB82560A}" dt="2025-12-08T11:06:01.261" v="23" actId="1076"/>
          <ac:spMkLst>
            <pc:docMk/>
            <pc:sldMk cId="3395082507" sldId="260"/>
            <ac:spMk id="2" creationId="{3A14078D-D7A2-99CA-0D4D-324DCF2CEAB7}"/>
          </ac:spMkLst>
        </pc:spChg>
        <pc:picChg chg="mod">
          <ac:chgData name="Ryan Leung" userId="S::ryan@bluemarinefoundation.com::20cfb6f4-197d-41f2-a433-09e8598e258f" providerId="AD" clId="Web-{F6F478BE-5408-1156-CF32-54FADB82560A}" dt="2025-12-08T11:05:50.386" v="22" actId="14100"/>
          <ac:picMkLst>
            <pc:docMk/>
            <pc:sldMk cId="3395082507" sldId="260"/>
            <ac:picMk id="5" creationId="{878C6753-B91F-ED44-3820-4F54307D7E24}"/>
          </ac:picMkLst>
        </pc:picChg>
      </pc:sldChg>
      <pc:sldChg chg="modSp">
        <pc:chgData name="Ryan Leung" userId="S::ryan@bluemarinefoundation.com::20cfb6f4-197d-41f2-a433-09e8598e258f" providerId="AD" clId="Web-{F6F478BE-5408-1156-CF32-54FADB82560A}" dt="2025-12-08T10:58:51.182" v="4" actId="1076"/>
        <pc:sldMkLst>
          <pc:docMk/>
          <pc:sldMk cId="3690127856" sldId="267"/>
        </pc:sldMkLst>
        <pc:spChg chg="mod">
          <ac:chgData name="Ryan Leung" userId="S::ryan@bluemarinefoundation.com::20cfb6f4-197d-41f2-a433-09e8598e258f" providerId="AD" clId="Web-{F6F478BE-5408-1156-CF32-54FADB82560A}" dt="2025-12-08T10:58:51.182" v="4" actId="1076"/>
          <ac:spMkLst>
            <pc:docMk/>
            <pc:sldMk cId="3690127856" sldId="267"/>
            <ac:spMk id="2" creationId="{20E8FF10-3E82-903C-A663-F8A5B6591A16}"/>
          </ac:spMkLst>
        </pc:spChg>
        <pc:spChg chg="mod">
          <ac:chgData name="Ryan Leung" userId="S::ryan@bluemarinefoundation.com::20cfb6f4-197d-41f2-a433-09e8598e258f" providerId="AD" clId="Web-{F6F478BE-5408-1156-CF32-54FADB82560A}" dt="2025-12-08T10:58:39.791" v="3" actId="20577"/>
          <ac:spMkLst>
            <pc:docMk/>
            <pc:sldMk cId="3690127856" sldId="267"/>
            <ac:spMk id="4" creationId="{8463FE15-9769-CD31-46D3-1E38B1D5A7DB}"/>
          </ac:spMkLst>
        </pc:spChg>
      </pc:sldChg>
      <pc:sldChg chg="modSp">
        <pc:chgData name="Ryan Leung" userId="S::ryan@bluemarinefoundation.com::20cfb6f4-197d-41f2-a433-09e8598e258f" providerId="AD" clId="Web-{F6F478BE-5408-1156-CF32-54FADB82560A}" dt="2025-12-08T10:59:04.153" v="7" actId="20577"/>
        <pc:sldMkLst>
          <pc:docMk/>
          <pc:sldMk cId="2181343150" sldId="282"/>
        </pc:sldMkLst>
        <pc:spChg chg="mod">
          <ac:chgData name="Ryan Leung" userId="S::ryan@bluemarinefoundation.com::20cfb6f4-197d-41f2-a433-09e8598e258f" providerId="AD" clId="Web-{F6F478BE-5408-1156-CF32-54FADB82560A}" dt="2025-12-08T10:59:04.153" v="7" actId="20577"/>
          <ac:spMkLst>
            <pc:docMk/>
            <pc:sldMk cId="2181343150" sldId="282"/>
            <ac:spMk id="2" creationId="{20E8FF10-3E82-903C-A663-F8A5B6591A16}"/>
          </ac:spMkLst>
        </pc:spChg>
        <pc:spChg chg="mod">
          <ac:chgData name="Ryan Leung" userId="S::ryan@bluemarinefoundation.com::20cfb6f4-197d-41f2-a433-09e8598e258f" providerId="AD" clId="Web-{F6F478BE-5408-1156-CF32-54FADB82560A}" dt="2025-12-08T10:59:01.793" v="5" actId="20577"/>
          <ac:spMkLst>
            <pc:docMk/>
            <pc:sldMk cId="2181343150" sldId="282"/>
            <ac:spMk id="4" creationId="{8463FE15-9769-CD31-46D3-1E38B1D5A7DB}"/>
          </ac:spMkLst>
        </pc:spChg>
      </pc:sldChg>
      <pc:sldChg chg="modSp modNotes">
        <pc:chgData name="Ryan Leung" userId="S::ryan@bluemarinefoundation.com::20cfb6f4-197d-41f2-a433-09e8598e258f" providerId="AD" clId="Web-{F6F478BE-5408-1156-CF32-54FADB82560A}" dt="2025-12-08T11:32:53.295" v="72"/>
        <pc:sldMkLst>
          <pc:docMk/>
          <pc:sldMk cId="2209426728" sldId="289"/>
        </pc:sldMkLst>
        <pc:spChg chg="mod">
          <ac:chgData name="Ryan Leung" userId="S::ryan@bluemarinefoundation.com::20cfb6f4-197d-41f2-a433-09e8598e258f" providerId="AD" clId="Web-{F6F478BE-5408-1156-CF32-54FADB82560A}" dt="2025-12-08T11:03:50.693" v="14" actId="20577"/>
          <ac:spMkLst>
            <pc:docMk/>
            <pc:sldMk cId="2209426728" sldId="289"/>
            <ac:spMk id="2" creationId="{7ED4F444-AF8A-4579-B50C-353045E4467B}"/>
          </ac:spMkLst>
        </pc:spChg>
      </pc:sldChg>
      <pc:sldChg chg="modSp">
        <pc:chgData name="Ryan Leung" userId="S::ryan@bluemarinefoundation.com::20cfb6f4-197d-41f2-a433-09e8598e258f" providerId="AD" clId="Web-{F6F478BE-5408-1156-CF32-54FADB82560A}" dt="2025-12-08T10:59:21.452" v="12" actId="20577"/>
        <pc:sldMkLst>
          <pc:docMk/>
          <pc:sldMk cId="1822918638" sldId="291"/>
        </pc:sldMkLst>
        <pc:spChg chg="mod">
          <ac:chgData name="Ryan Leung" userId="S::ryan@bluemarinefoundation.com::20cfb6f4-197d-41f2-a433-09e8598e258f" providerId="AD" clId="Web-{F6F478BE-5408-1156-CF32-54FADB82560A}" dt="2025-12-08T10:59:21.452" v="12" actId="20577"/>
          <ac:spMkLst>
            <pc:docMk/>
            <pc:sldMk cId="1822918638" sldId="291"/>
            <ac:spMk id="2" creationId="{FA5EF966-558A-4F7B-AC20-70B26A87D553}"/>
          </ac:spMkLst>
        </pc:spChg>
        <pc:spChg chg="mod">
          <ac:chgData name="Ryan Leung" userId="S::ryan@bluemarinefoundation.com::20cfb6f4-197d-41f2-a433-09e8598e258f" providerId="AD" clId="Web-{F6F478BE-5408-1156-CF32-54FADB82560A}" dt="2025-12-08T10:59:18.967" v="11" actId="20577"/>
          <ac:spMkLst>
            <pc:docMk/>
            <pc:sldMk cId="1822918638" sldId="291"/>
            <ac:spMk id="3" creationId="{C2513182-787B-4663-A7AB-88F4FB444615}"/>
          </ac:spMkLst>
        </pc:spChg>
      </pc:sldChg>
      <pc:sldChg chg="modSp">
        <pc:chgData name="Ryan Leung" userId="S::ryan@bluemarinefoundation.com::20cfb6f4-197d-41f2-a433-09e8598e258f" providerId="AD" clId="Web-{F6F478BE-5408-1156-CF32-54FADB82560A}" dt="2025-12-08T11:07:49.080" v="44" actId="1076"/>
        <pc:sldMkLst>
          <pc:docMk/>
          <pc:sldMk cId="2333642849" sldId="295"/>
        </pc:sldMkLst>
        <pc:spChg chg="mod">
          <ac:chgData name="Ryan Leung" userId="S::ryan@bluemarinefoundation.com::20cfb6f4-197d-41f2-a433-09e8598e258f" providerId="AD" clId="Web-{F6F478BE-5408-1156-CF32-54FADB82560A}" dt="2025-12-08T11:07:49.080" v="44" actId="1076"/>
          <ac:spMkLst>
            <pc:docMk/>
            <pc:sldMk cId="2333642849" sldId="295"/>
            <ac:spMk id="5" creationId="{832AD7FB-2A31-4C20-A549-60E06246D49D}"/>
          </ac:spMkLst>
        </pc:spChg>
        <pc:picChg chg="mod">
          <ac:chgData name="Ryan Leung" userId="S::ryan@bluemarinefoundation.com::20cfb6f4-197d-41f2-a433-09e8598e258f" providerId="AD" clId="Web-{F6F478BE-5408-1156-CF32-54FADB82560A}" dt="2025-12-08T11:07:41.064" v="43" actId="14100"/>
          <ac:picMkLst>
            <pc:docMk/>
            <pc:sldMk cId="2333642849" sldId="295"/>
            <ac:picMk id="3074" creationId="{D2862636-9175-467B-81D6-1D12D93F771D}"/>
          </ac:picMkLst>
        </pc:picChg>
      </pc:sldChg>
      <pc:sldChg chg="modSp">
        <pc:chgData name="Ryan Leung" userId="S::ryan@bluemarinefoundation.com::20cfb6f4-197d-41f2-a433-09e8598e258f" providerId="AD" clId="Web-{F6F478BE-5408-1156-CF32-54FADB82560A}" dt="2025-12-08T11:06:48.185" v="33" actId="1076"/>
        <pc:sldMkLst>
          <pc:docMk/>
          <pc:sldMk cId="903158660" sldId="318"/>
        </pc:sldMkLst>
        <pc:spChg chg="mod">
          <ac:chgData name="Ryan Leung" userId="S::ryan@bluemarinefoundation.com::20cfb6f4-197d-41f2-a433-09e8598e258f" providerId="AD" clId="Web-{F6F478BE-5408-1156-CF32-54FADB82560A}" dt="2025-12-08T11:06:48.185" v="33" actId="1076"/>
          <ac:spMkLst>
            <pc:docMk/>
            <pc:sldMk cId="903158660" sldId="318"/>
            <ac:spMk id="3" creationId="{A8D6C59D-AD60-5703-7F3B-852817FFA9FF}"/>
          </ac:spMkLst>
        </pc:spChg>
        <pc:picChg chg="mod">
          <ac:chgData name="Ryan Leung" userId="S::ryan@bluemarinefoundation.com::20cfb6f4-197d-41f2-a433-09e8598e258f" providerId="AD" clId="Web-{F6F478BE-5408-1156-CF32-54FADB82560A}" dt="2025-12-08T11:06:44.716" v="32" actId="1076"/>
          <ac:picMkLst>
            <pc:docMk/>
            <pc:sldMk cId="903158660" sldId="318"/>
            <ac:picMk id="2" creationId="{61C002F5-A8C7-7862-03AF-F4B616EB0694}"/>
          </ac:picMkLst>
        </pc:picChg>
      </pc:sldChg>
      <pc:sldChg chg="addSp modSp new modNotes">
        <pc:chgData name="Ryan Leung" userId="S::ryan@bluemarinefoundation.com::20cfb6f4-197d-41f2-a433-09e8598e258f" providerId="AD" clId="Web-{F6F478BE-5408-1156-CF32-54FADB82560A}" dt="2025-12-08T11:38:18.860" v="97"/>
        <pc:sldMkLst>
          <pc:docMk/>
          <pc:sldMk cId="1484491717" sldId="319"/>
        </pc:sldMkLst>
        <pc:graphicFrameChg chg="add mod topLvl modGraphic">
          <ac:chgData name="Ryan Leung" userId="S::ryan@bluemarinefoundation.com::20cfb6f4-197d-41f2-a433-09e8598e258f" providerId="AD" clId="Web-{F6F478BE-5408-1156-CF32-54FADB82560A}" dt="2025-12-08T11:38:18.860" v="97"/>
          <ac:graphicFrameMkLst>
            <pc:docMk/>
            <pc:sldMk cId="1484491717" sldId="319"/>
            <ac:graphicFrameMk id="3" creationId="{FACBADF6-583B-A614-221A-908B10D4AF83}"/>
          </ac:graphicFrameMkLst>
        </pc:graphicFrameChg>
      </pc:sldChg>
    </pc:docChg>
  </pc:docChgLst>
  <pc:docChgLst>
    <pc:chgData name="Ryan Leung" userId="S::ryan@bluemarinefoundation.com::20cfb6f4-197d-41f2-a433-09e8598e258f" providerId="AD" clId="Web-{DB508858-9BFB-6ADC-CE3A-C5AB57C708B4}"/>
    <pc:docChg chg="modSld">
      <pc:chgData name="Ryan Leung" userId="S::ryan@bluemarinefoundation.com::20cfb6f4-197d-41f2-a433-09e8598e258f" providerId="AD" clId="Web-{DB508858-9BFB-6ADC-CE3A-C5AB57C708B4}" dt="2025-12-08T12:12:00.305" v="54"/>
      <pc:docMkLst>
        <pc:docMk/>
      </pc:docMkLst>
      <pc:sldChg chg="addSp delSp modSp">
        <pc:chgData name="Ryan Leung" userId="S::ryan@bluemarinefoundation.com::20cfb6f4-197d-41f2-a433-09e8598e258f" providerId="AD" clId="Web-{DB508858-9BFB-6ADC-CE3A-C5AB57C708B4}" dt="2025-12-08T12:12:00.305" v="54"/>
        <pc:sldMkLst>
          <pc:docMk/>
          <pc:sldMk cId="1484491717" sldId="319"/>
        </pc:sldMkLst>
        <pc:spChg chg="del">
          <ac:chgData name="Ryan Leung" userId="S::ryan@bluemarinefoundation.com::20cfb6f4-197d-41f2-a433-09e8598e258f" providerId="AD" clId="Web-{DB508858-9BFB-6ADC-CE3A-C5AB57C708B4}" dt="2025-12-08T11:43:09.679" v="41"/>
          <ac:spMkLst>
            <pc:docMk/>
            <pc:sldMk cId="1484491717" sldId="319"/>
            <ac:spMk id="2" creationId="{828891F5-D925-37B9-9D50-B71741D65C33}"/>
          </ac:spMkLst>
        </pc:spChg>
        <pc:graphicFrameChg chg="mod topLvl modGraphic">
          <ac:chgData name="Ryan Leung" userId="S::ryan@bluemarinefoundation.com::20cfb6f4-197d-41f2-a433-09e8598e258f" providerId="AD" clId="Web-{DB508858-9BFB-6ADC-CE3A-C5AB57C708B4}" dt="2025-12-08T12:12:00.305" v="54"/>
          <ac:graphicFrameMkLst>
            <pc:docMk/>
            <pc:sldMk cId="1484491717" sldId="319"/>
            <ac:graphicFrameMk id="3" creationId="{FACBADF6-583B-A614-221A-908B10D4AF83}"/>
          </ac:graphicFrameMkLst>
        </pc:graphicFrameChg>
      </pc:sldChg>
    </pc:docChg>
  </pc:docChgLst>
  <pc:docChgLst>
    <pc:chgData name="Ryan Leung" userId="S::ryan@bluemarinefoundation.com::20cfb6f4-197d-41f2-a433-09e8598e258f" providerId="AD" clId="Web-{FD3EE64A-E650-C9A7-B2AF-D9EE4D7985DD}"/>
    <pc:docChg chg="modSld">
      <pc:chgData name="Ryan Leung" userId="S::ryan@bluemarinefoundation.com::20cfb6f4-197d-41f2-a433-09e8598e258f" providerId="AD" clId="Web-{FD3EE64A-E650-C9A7-B2AF-D9EE4D7985DD}" dt="2025-12-05T15:32:01.009" v="114" actId="20577"/>
      <pc:docMkLst>
        <pc:docMk/>
      </pc:docMkLst>
      <pc:sldChg chg="modSp">
        <pc:chgData name="Ryan Leung" userId="S::ryan@bluemarinefoundation.com::20cfb6f4-197d-41f2-a433-09e8598e258f" providerId="AD" clId="Web-{FD3EE64A-E650-C9A7-B2AF-D9EE4D7985DD}" dt="2025-12-05T14:51:29.567" v="7" actId="20577"/>
        <pc:sldMkLst>
          <pc:docMk/>
          <pc:sldMk cId="3478982227" sldId="266"/>
        </pc:sldMkLst>
        <pc:spChg chg="mod">
          <ac:chgData name="Ryan Leung" userId="S::ryan@bluemarinefoundation.com::20cfb6f4-197d-41f2-a433-09e8598e258f" providerId="AD" clId="Web-{FD3EE64A-E650-C9A7-B2AF-D9EE4D7985DD}" dt="2025-12-05T14:51:29.567" v="7" actId="20577"/>
          <ac:spMkLst>
            <pc:docMk/>
            <pc:sldMk cId="3478982227" sldId="266"/>
            <ac:spMk id="2" creationId="{8E1AF647-9B89-6E51-F0B3-0A81FE6FC979}"/>
          </ac:spMkLst>
        </pc:spChg>
      </pc:sldChg>
      <pc:sldChg chg="modSp">
        <pc:chgData name="Ryan Leung" userId="S::ryan@bluemarinefoundation.com::20cfb6f4-197d-41f2-a433-09e8598e258f" providerId="AD" clId="Web-{FD3EE64A-E650-C9A7-B2AF-D9EE4D7985DD}" dt="2025-12-05T14:52:04.379" v="23" actId="20577"/>
        <pc:sldMkLst>
          <pc:docMk/>
          <pc:sldMk cId="3690127856" sldId="267"/>
        </pc:sldMkLst>
        <pc:spChg chg="mod">
          <ac:chgData name="Ryan Leung" userId="S::ryan@bluemarinefoundation.com::20cfb6f4-197d-41f2-a433-09e8598e258f" providerId="AD" clId="Web-{FD3EE64A-E650-C9A7-B2AF-D9EE4D7985DD}" dt="2025-12-05T14:52:04.379" v="23" actId="20577"/>
          <ac:spMkLst>
            <pc:docMk/>
            <pc:sldMk cId="3690127856" sldId="267"/>
            <ac:spMk id="4" creationId="{8463FE15-9769-CD31-46D3-1E38B1D5A7DB}"/>
          </ac:spMkLst>
        </pc:spChg>
      </pc:sldChg>
      <pc:sldChg chg="modSp">
        <pc:chgData name="Ryan Leung" userId="S::ryan@bluemarinefoundation.com::20cfb6f4-197d-41f2-a433-09e8598e258f" providerId="AD" clId="Web-{FD3EE64A-E650-C9A7-B2AF-D9EE4D7985DD}" dt="2025-12-05T14:52:10.832" v="24" actId="20577"/>
        <pc:sldMkLst>
          <pc:docMk/>
          <pc:sldMk cId="2348407690" sldId="269"/>
        </pc:sldMkLst>
        <pc:spChg chg="mod">
          <ac:chgData name="Ryan Leung" userId="S::ryan@bluemarinefoundation.com::20cfb6f4-197d-41f2-a433-09e8598e258f" providerId="AD" clId="Web-{FD3EE64A-E650-C9A7-B2AF-D9EE4D7985DD}" dt="2025-12-05T14:52:10.832" v="24" actId="20577"/>
          <ac:spMkLst>
            <pc:docMk/>
            <pc:sldMk cId="2348407690" sldId="269"/>
            <ac:spMk id="2" creationId="{4FD0ED25-3DE0-5B56-667E-0159D0FA3C01}"/>
          </ac:spMkLst>
        </pc:spChg>
      </pc:sldChg>
      <pc:sldChg chg="modSp">
        <pc:chgData name="Ryan Leung" userId="S::ryan@bluemarinefoundation.com::20cfb6f4-197d-41f2-a433-09e8598e258f" providerId="AD" clId="Web-{FD3EE64A-E650-C9A7-B2AF-D9EE4D7985DD}" dt="2025-12-05T14:52:22.192" v="29" actId="20577"/>
        <pc:sldMkLst>
          <pc:docMk/>
          <pc:sldMk cId="917299897" sldId="271"/>
        </pc:sldMkLst>
        <pc:spChg chg="mod">
          <ac:chgData name="Ryan Leung" userId="S::ryan@bluemarinefoundation.com::20cfb6f4-197d-41f2-a433-09e8598e258f" providerId="AD" clId="Web-{FD3EE64A-E650-C9A7-B2AF-D9EE4D7985DD}" dt="2025-12-05T14:52:22.192" v="29" actId="20577"/>
          <ac:spMkLst>
            <pc:docMk/>
            <pc:sldMk cId="917299897" sldId="271"/>
            <ac:spMk id="2" creationId="{AC93B3A5-22FA-217A-79C3-F87A05CF9579}"/>
          </ac:spMkLst>
        </pc:spChg>
      </pc:sldChg>
      <pc:sldChg chg="modSp">
        <pc:chgData name="Ryan Leung" userId="S::ryan@bluemarinefoundation.com::20cfb6f4-197d-41f2-a433-09e8598e258f" providerId="AD" clId="Web-{FD3EE64A-E650-C9A7-B2AF-D9EE4D7985DD}" dt="2025-12-05T14:52:30.754" v="30" actId="20577"/>
        <pc:sldMkLst>
          <pc:docMk/>
          <pc:sldMk cId="2860857530" sldId="275"/>
        </pc:sldMkLst>
        <pc:spChg chg="mod">
          <ac:chgData name="Ryan Leung" userId="S::ryan@bluemarinefoundation.com::20cfb6f4-197d-41f2-a433-09e8598e258f" providerId="AD" clId="Web-{FD3EE64A-E650-C9A7-B2AF-D9EE4D7985DD}" dt="2025-12-05T14:52:30.754" v="30" actId="20577"/>
          <ac:spMkLst>
            <pc:docMk/>
            <pc:sldMk cId="2860857530" sldId="275"/>
            <ac:spMk id="2" creationId="{F8BA89A4-4781-6339-4571-E80A5E2F4D80}"/>
          </ac:spMkLst>
        </pc:spChg>
      </pc:sldChg>
      <pc:sldChg chg="modSp">
        <pc:chgData name="Ryan Leung" userId="S::ryan@bluemarinefoundation.com::20cfb6f4-197d-41f2-a433-09e8598e258f" providerId="AD" clId="Web-{FD3EE64A-E650-C9A7-B2AF-D9EE4D7985DD}" dt="2025-12-05T15:32:01.009" v="114" actId="20577"/>
        <pc:sldMkLst>
          <pc:docMk/>
          <pc:sldMk cId="2181343150" sldId="282"/>
        </pc:sldMkLst>
        <pc:spChg chg="mod">
          <ac:chgData name="Ryan Leung" userId="S::ryan@bluemarinefoundation.com::20cfb6f4-197d-41f2-a433-09e8598e258f" providerId="AD" clId="Web-{FD3EE64A-E650-C9A7-B2AF-D9EE4D7985DD}" dt="2025-12-05T15:32:01.009" v="114" actId="20577"/>
          <ac:spMkLst>
            <pc:docMk/>
            <pc:sldMk cId="2181343150" sldId="282"/>
            <ac:spMk id="4" creationId="{8463FE15-9769-CD31-46D3-1E38B1D5A7DB}"/>
          </ac:spMkLst>
        </pc:spChg>
      </pc:sldChg>
      <pc:sldChg chg="modSp">
        <pc:chgData name="Ryan Leung" userId="S::ryan@bluemarinefoundation.com::20cfb6f4-197d-41f2-a433-09e8598e258f" providerId="AD" clId="Web-{FD3EE64A-E650-C9A7-B2AF-D9EE4D7985DD}" dt="2025-12-05T14:54:38.790" v="70" actId="20577"/>
        <pc:sldMkLst>
          <pc:docMk/>
          <pc:sldMk cId="1822918638" sldId="291"/>
        </pc:sldMkLst>
        <pc:spChg chg="mod">
          <ac:chgData name="Ryan Leung" userId="S::ryan@bluemarinefoundation.com::20cfb6f4-197d-41f2-a433-09e8598e258f" providerId="AD" clId="Web-{FD3EE64A-E650-C9A7-B2AF-D9EE4D7985DD}" dt="2025-12-05T14:54:38.790" v="70" actId="20577"/>
          <ac:spMkLst>
            <pc:docMk/>
            <pc:sldMk cId="1822918638" sldId="291"/>
            <ac:spMk id="3" creationId="{C2513182-787B-4663-A7AB-88F4FB444615}"/>
          </ac:spMkLst>
        </pc:spChg>
      </pc:sldChg>
      <pc:sldChg chg="modSp">
        <pc:chgData name="Ryan Leung" userId="S::ryan@bluemarinefoundation.com::20cfb6f4-197d-41f2-a433-09e8598e258f" providerId="AD" clId="Web-{FD3EE64A-E650-C9A7-B2AF-D9EE4D7985DD}" dt="2025-12-05T14:54:48.292" v="74" actId="20577"/>
        <pc:sldMkLst>
          <pc:docMk/>
          <pc:sldMk cId="2333642849" sldId="295"/>
        </pc:sldMkLst>
        <pc:spChg chg="mod">
          <ac:chgData name="Ryan Leung" userId="S::ryan@bluemarinefoundation.com::20cfb6f4-197d-41f2-a433-09e8598e258f" providerId="AD" clId="Web-{FD3EE64A-E650-C9A7-B2AF-D9EE4D7985DD}" dt="2025-12-05T14:54:48.292" v="74" actId="20577"/>
          <ac:spMkLst>
            <pc:docMk/>
            <pc:sldMk cId="2333642849" sldId="295"/>
            <ac:spMk id="5" creationId="{832AD7FB-2A31-4C20-A549-60E06246D49D}"/>
          </ac:spMkLst>
        </pc:spChg>
      </pc:sldChg>
      <pc:sldChg chg="modSp">
        <pc:chgData name="Ryan Leung" userId="S::ryan@bluemarinefoundation.com::20cfb6f4-197d-41f2-a433-09e8598e258f" providerId="AD" clId="Web-{FD3EE64A-E650-C9A7-B2AF-D9EE4D7985DD}" dt="2025-12-05T14:55:39.032" v="113" actId="20577"/>
        <pc:sldMkLst>
          <pc:docMk/>
          <pc:sldMk cId="1392306993" sldId="302"/>
        </pc:sldMkLst>
        <pc:spChg chg="mod">
          <ac:chgData name="Ryan Leung" userId="S::ryan@bluemarinefoundation.com::20cfb6f4-197d-41f2-a433-09e8598e258f" providerId="AD" clId="Web-{FD3EE64A-E650-C9A7-B2AF-D9EE4D7985DD}" dt="2025-12-05T14:55:39.032" v="113" actId="20577"/>
          <ac:spMkLst>
            <pc:docMk/>
            <pc:sldMk cId="1392306993" sldId="302"/>
            <ac:spMk id="2" creationId="{49F48A2E-0348-422F-AAF4-AA7137DE4B4C}"/>
          </ac:spMkLst>
        </pc:spChg>
      </pc:sldChg>
      <pc:sldChg chg="modSp">
        <pc:chgData name="Ryan Leung" userId="S::ryan@bluemarinefoundation.com::20cfb6f4-197d-41f2-a433-09e8598e258f" providerId="AD" clId="Web-{FD3EE64A-E650-C9A7-B2AF-D9EE4D7985DD}" dt="2025-12-05T14:52:46.645" v="35" actId="20577"/>
        <pc:sldMkLst>
          <pc:docMk/>
          <pc:sldMk cId="3140667437" sldId="306"/>
        </pc:sldMkLst>
        <pc:spChg chg="mod">
          <ac:chgData name="Ryan Leung" userId="S::ryan@bluemarinefoundation.com::20cfb6f4-197d-41f2-a433-09e8598e258f" providerId="AD" clId="Web-{FD3EE64A-E650-C9A7-B2AF-D9EE4D7985DD}" dt="2025-12-05T14:52:46.645" v="35" actId="20577"/>
          <ac:spMkLst>
            <pc:docMk/>
            <pc:sldMk cId="3140667437" sldId="306"/>
            <ac:spMk id="2" creationId="{8E1AF647-9B89-6E51-F0B3-0A81FE6FC979}"/>
          </ac:spMkLst>
        </pc:spChg>
      </pc:sldChg>
    </pc:docChg>
  </pc:docChgLst>
  <pc:docChgLst>
    <pc:chgData name="Ryan Leung" userId="S::ryan@bluemarinefoundation.com::20cfb6f4-197d-41f2-a433-09e8598e258f" providerId="AD" clId="Web-{44A7F484-089D-5B66-D897-610C614C8DD1}"/>
    <pc:docChg chg="addSld delSld modSld">
      <pc:chgData name="Ryan Leung" userId="S::ryan@bluemarinefoundation.com::20cfb6f4-197d-41f2-a433-09e8598e258f" providerId="AD" clId="Web-{44A7F484-089D-5B66-D897-610C614C8DD1}" dt="2025-12-08T10:05:23.316" v="14"/>
      <pc:docMkLst>
        <pc:docMk/>
      </pc:docMkLst>
      <pc:sldChg chg="addSp modSp">
        <pc:chgData name="Ryan Leung" userId="S::ryan@bluemarinefoundation.com::20cfb6f4-197d-41f2-a433-09e8598e258f" providerId="AD" clId="Web-{44A7F484-089D-5B66-D897-610C614C8DD1}" dt="2025-12-08T10:02:50.181" v="10" actId="20577"/>
        <pc:sldMkLst>
          <pc:docMk/>
          <pc:sldMk cId="3395082507" sldId="260"/>
        </pc:sldMkLst>
        <pc:spChg chg="add mod">
          <ac:chgData name="Ryan Leung" userId="S::ryan@bluemarinefoundation.com::20cfb6f4-197d-41f2-a433-09e8598e258f" providerId="AD" clId="Web-{44A7F484-089D-5B66-D897-610C614C8DD1}" dt="2025-12-08T10:02:50.181" v="10" actId="20577"/>
          <ac:spMkLst>
            <pc:docMk/>
            <pc:sldMk cId="3395082507" sldId="260"/>
            <ac:spMk id="2" creationId="{3A14078D-D7A2-99CA-0D4D-324DCF2CEAB7}"/>
          </ac:spMkLst>
        </pc:spChg>
        <pc:picChg chg="mod modCrop">
          <ac:chgData name="Ryan Leung" userId="S::ryan@bluemarinefoundation.com::20cfb6f4-197d-41f2-a433-09e8598e258f" providerId="AD" clId="Web-{44A7F484-089D-5B66-D897-610C614C8DD1}" dt="2025-12-08T10:02:13.774" v="1"/>
          <ac:picMkLst>
            <pc:docMk/>
            <pc:sldMk cId="3395082507" sldId="260"/>
            <ac:picMk id="5" creationId="{878C6753-B91F-ED44-3820-4F54307D7E24}"/>
          </ac:picMkLst>
        </pc:picChg>
      </pc:sldChg>
      <pc:sldChg chg="del">
        <pc:chgData name="Ryan Leung" userId="S::ryan@bluemarinefoundation.com::20cfb6f4-197d-41f2-a433-09e8598e258f" providerId="AD" clId="Web-{44A7F484-089D-5B66-D897-610C614C8DD1}" dt="2025-12-08T10:05:23.316" v="14"/>
        <pc:sldMkLst>
          <pc:docMk/>
          <pc:sldMk cId="1334017107" sldId="262"/>
        </pc:sldMkLst>
      </pc:sldChg>
      <pc:sldChg chg="add">
        <pc:chgData name="Ryan Leung" userId="S::ryan@bluemarinefoundation.com::20cfb6f4-197d-41f2-a433-09e8598e258f" providerId="AD" clId="Web-{44A7F484-089D-5B66-D897-610C614C8DD1}" dt="2025-12-08T10:05:21.519" v="13"/>
        <pc:sldMkLst>
          <pc:docMk/>
          <pc:sldMk cId="903158660" sldId="318"/>
        </pc:sldMkLst>
      </pc:sldChg>
      <pc:sldChg chg="add del">
        <pc:chgData name="Ryan Leung" userId="S::ryan@bluemarinefoundation.com::20cfb6f4-197d-41f2-a433-09e8598e258f" providerId="AD" clId="Web-{44A7F484-089D-5B66-D897-610C614C8DD1}" dt="2025-12-08T10:03:40.603" v="12"/>
        <pc:sldMkLst>
          <pc:docMk/>
          <pc:sldMk cId="3796031097" sldId="318"/>
        </pc:sldMkLst>
      </pc:sldChg>
    </pc:docChg>
  </pc:docChgLst>
  <pc:docChgLst>
    <pc:chgData name="Ryan Leung" userId="S::ryan@bluemarinefoundation.com::20cfb6f4-197d-41f2-a433-09e8598e258f" providerId="AD" clId="Web-{8BDC9FDE-9B07-8E0D-2A5F-8BBE546AAF9D}"/>
    <pc:docChg chg="modSld">
      <pc:chgData name="Ryan Leung" userId="S::ryan@bluemarinefoundation.com::20cfb6f4-197d-41f2-a433-09e8598e258f" providerId="AD" clId="Web-{8BDC9FDE-9B07-8E0D-2A5F-8BBE546AAF9D}" dt="2025-12-04T10:18:32.537" v="11"/>
      <pc:docMkLst>
        <pc:docMk/>
      </pc:docMkLst>
      <pc:sldChg chg="addSp delSp modSp">
        <pc:chgData name="Ryan Leung" userId="S::ryan@bluemarinefoundation.com::20cfb6f4-197d-41f2-a433-09e8598e258f" providerId="AD" clId="Web-{8BDC9FDE-9B07-8E0D-2A5F-8BBE546AAF9D}" dt="2025-12-04T10:18:32.537" v="11"/>
        <pc:sldMkLst>
          <pc:docMk/>
          <pc:sldMk cId="1123545184" sldId="268"/>
        </pc:sldMkLst>
        <pc:spChg chg="add mod">
          <ac:chgData name="Ryan Leung" userId="S::ryan@bluemarinefoundation.com::20cfb6f4-197d-41f2-a433-09e8598e258f" providerId="AD" clId="Web-{8BDC9FDE-9B07-8E0D-2A5F-8BBE546AAF9D}" dt="2025-12-04T10:18:31.694" v="10"/>
          <ac:spMkLst>
            <pc:docMk/>
            <pc:sldMk cId="1123545184" sldId="268"/>
            <ac:spMk id="6" creationId="{A56FB857-E3F4-833B-1BD5-E07AE7C848CC}"/>
          </ac:spMkLst>
        </pc:spChg>
        <pc:spChg chg="add">
          <ac:chgData name="Ryan Leung" userId="S::ryan@bluemarinefoundation.com::20cfb6f4-197d-41f2-a433-09e8598e258f" providerId="AD" clId="Web-{8BDC9FDE-9B07-8E0D-2A5F-8BBE546AAF9D}" dt="2025-12-04T10:18:32.537" v="11"/>
          <ac:spMkLst>
            <pc:docMk/>
            <pc:sldMk cId="1123545184" sldId="268"/>
            <ac:spMk id="8" creationId="{15FBC723-0E1E-72F9-0025-7763D96F2329}"/>
          </ac:spMkLst>
        </pc:spChg>
        <pc:spChg chg="add">
          <ac:chgData name="Ryan Leung" userId="S::ryan@bluemarinefoundation.com::20cfb6f4-197d-41f2-a433-09e8598e258f" providerId="AD" clId="Web-{8BDC9FDE-9B07-8E0D-2A5F-8BBE546AAF9D}" dt="2025-12-04T10:18:32.537" v="11"/>
          <ac:spMkLst>
            <pc:docMk/>
            <pc:sldMk cId="1123545184" sldId="268"/>
            <ac:spMk id="10" creationId="{A4F37F99-E35A-AFC5-B8EF-7D79976B51E7}"/>
          </ac:spMkLst>
        </pc:spChg>
        <pc:picChg chg="add">
          <ac:chgData name="Ryan Leung" userId="S::ryan@bluemarinefoundation.com::20cfb6f4-197d-41f2-a433-09e8598e258f" providerId="AD" clId="Web-{8BDC9FDE-9B07-8E0D-2A5F-8BBE546AAF9D}" dt="2025-12-04T10:18:32.537" v="11"/>
          <ac:picMkLst>
            <pc:docMk/>
            <pc:sldMk cId="1123545184" sldId="268"/>
            <ac:picMk id="12" creationId="{34513E37-BB8B-4ABE-97C3-8703F5B9BA30}"/>
          </ac:picMkLst>
        </pc:picChg>
        <pc:picChg chg="add">
          <ac:chgData name="Ryan Leung" userId="S::ryan@bluemarinefoundation.com::20cfb6f4-197d-41f2-a433-09e8598e258f" providerId="AD" clId="Web-{8BDC9FDE-9B07-8E0D-2A5F-8BBE546AAF9D}" dt="2025-12-04T10:18:32.537" v="11"/>
          <ac:picMkLst>
            <pc:docMk/>
            <pc:sldMk cId="1123545184" sldId="268"/>
            <ac:picMk id="14" creationId="{EAF79929-84AA-4F91-A267-E65E3B2AB651}"/>
          </ac:picMkLst>
        </pc:picChg>
        <pc:picChg chg="add">
          <ac:chgData name="Ryan Leung" userId="S::ryan@bluemarinefoundation.com::20cfb6f4-197d-41f2-a433-09e8598e258f" providerId="AD" clId="Web-{8BDC9FDE-9B07-8E0D-2A5F-8BBE546AAF9D}" dt="2025-12-04T10:18:32.537" v="11"/>
          <ac:picMkLst>
            <pc:docMk/>
            <pc:sldMk cId="1123545184" sldId="268"/>
            <ac:picMk id="15" creationId="{62E9E536-7386-4DE8-8553-10C74358F2FA}"/>
          </ac:picMkLst>
        </pc:picChg>
        <pc:picChg chg="add">
          <ac:chgData name="Ryan Leung" userId="S::ryan@bluemarinefoundation.com::20cfb6f4-197d-41f2-a433-09e8598e258f" providerId="AD" clId="Web-{8BDC9FDE-9B07-8E0D-2A5F-8BBE546AAF9D}" dt="2025-12-04T10:18:32.537" v="11"/>
          <ac:picMkLst>
            <pc:docMk/>
            <pc:sldMk cId="1123545184" sldId="268"/>
            <ac:picMk id="16" creationId="{6EC2DAD2-8BF5-4D4B-96D3-00BD647F19ED}"/>
          </ac:picMkLst>
        </pc:picChg>
        <pc:picChg chg="add">
          <ac:chgData name="Ryan Leung" userId="S::ryan@bluemarinefoundation.com::20cfb6f4-197d-41f2-a433-09e8598e258f" providerId="AD" clId="Web-{8BDC9FDE-9B07-8E0D-2A5F-8BBE546AAF9D}" dt="2025-12-04T10:18:32.537" v="11"/>
          <ac:picMkLst>
            <pc:docMk/>
            <pc:sldMk cId="1123545184" sldId="268"/>
            <ac:picMk id="17" creationId="{49F9DD1C-7EC0-4947-9333-D22842BE2B4D}"/>
          </ac:picMkLst>
        </pc:picChg>
      </pc:sldChg>
    </pc:docChg>
  </pc:docChgLst>
  <pc:docChgLst>
    <pc:chgData name="Guest User" userId="S::urn:spo:tenantanon#77b69a0e-3de5-444d-aba1-2486e38e38ca::" providerId="AD" clId="Web-{53CA0610-A6AF-2D9C-6138-DD32D8323093}"/>
    <pc:docChg chg="modSld">
      <pc:chgData name="Guest User" userId="S::urn:spo:tenantanon#77b69a0e-3de5-444d-aba1-2486e38e38ca::" providerId="AD" clId="Web-{53CA0610-A6AF-2D9C-6138-DD32D8323093}" dt="2025-12-08T09:50:29.526" v="13" actId="1076"/>
      <pc:docMkLst>
        <pc:docMk/>
      </pc:docMkLst>
      <pc:sldChg chg="addSp delSp modSp">
        <pc:chgData name="Guest User" userId="S::urn:spo:tenantanon#77b69a0e-3de5-444d-aba1-2486e38e38ca::" providerId="AD" clId="Web-{53CA0610-A6AF-2D9C-6138-DD32D8323093}" dt="2025-12-08T09:50:29.526" v="13" actId="1076"/>
        <pc:sldMkLst>
          <pc:docMk/>
          <pc:sldMk cId="1392306993" sldId="302"/>
        </pc:sldMkLst>
        <pc:picChg chg="add del mod">
          <ac:chgData name="Guest User" userId="S::urn:spo:tenantanon#77b69a0e-3de5-444d-aba1-2486e38e38ca::" providerId="AD" clId="Web-{53CA0610-A6AF-2D9C-6138-DD32D8323093}" dt="2025-12-08T09:50:29.526" v="13" actId="1076"/>
          <ac:picMkLst>
            <pc:docMk/>
            <pc:sldMk cId="1392306993" sldId="302"/>
            <ac:picMk id="3" creationId="{6C71A166-A0C1-0F86-97C6-362976F5B59B}"/>
          </ac:picMkLst>
        </pc:picChg>
        <pc:picChg chg="mod">
          <ac:chgData name="Guest User" userId="S::urn:spo:tenantanon#77b69a0e-3de5-444d-aba1-2486e38e38ca::" providerId="AD" clId="Web-{53CA0610-A6AF-2D9C-6138-DD32D8323093}" dt="2025-12-08T09:50:13.541" v="8" actId="1076"/>
          <ac:picMkLst>
            <pc:docMk/>
            <pc:sldMk cId="1392306993" sldId="302"/>
            <ac:picMk id="4" creationId="{EC8F6907-012E-48D8-9DEB-87A9210F482E}"/>
          </ac:picMkLst>
        </pc:picChg>
        <pc:picChg chg="del">
          <ac:chgData name="Guest User" userId="S::urn:spo:tenantanon#77b69a0e-3de5-444d-aba1-2486e38e38ca::" providerId="AD" clId="Web-{53CA0610-A6AF-2D9C-6138-DD32D8323093}" dt="2025-12-08T09:50:10.041" v="5"/>
          <ac:picMkLst>
            <pc:docMk/>
            <pc:sldMk cId="1392306993" sldId="302"/>
            <ac:picMk id="6" creationId="{A8BE8A16-8631-436F-90F1-8F2E8A4598D4}"/>
          </ac:picMkLst>
        </pc:picChg>
      </pc:sldChg>
      <pc:sldChg chg="addSp delSp modSp">
        <pc:chgData name="Guest User" userId="S::urn:spo:tenantanon#77b69a0e-3de5-444d-aba1-2486e38e38ca::" providerId="AD" clId="Web-{53CA0610-A6AF-2D9C-6138-DD32D8323093}" dt="2025-12-08T09:50:05.463" v="4" actId="1076"/>
        <pc:sldMkLst>
          <pc:docMk/>
          <pc:sldMk cId="4230524953" sldId="312"/>
        </pc:sldMkLst>
        <pc:picChg chg="add mod">
          <ac:chgData name="Guest User" userId="S::urn:spo:tenantanon#77b69a0e-3de5-444d-aba1-2486e38e38ca::" providerId="AD" clId="Web-{53CA0610-A6AF-2D9C-6138-DD32D8323093}" dt="2025-12-08T09:50:05.463" v="4" actId="1076"/>
          <ac:picMkLst>
            <pc:docMk/>
            <pc:sldMk cId="4230524953" sldId="312"/>
            <ac:picMk id="4" creationId="{1A17D510-8885-02E4-65F5-AC2B755E6F76}"/>
          </ac:picMkLst>
        </pc:picChg>
        <pc:picChg chg="del">
          <ac:chgData name="Guest User" userId="S::urn:spo:tenantanon#77b69a0e-3de5-444d-aba1-2486e38e38ca::" providerId="AD" clId="Web-{53CA0610-A6AF-2D9C-6138-DD32D8323093}" dt="2025-12-08T09:49:54.853" v="0"/>
          <ac:picMkLst>
            <pc:docMk/>
            <pc:sldMk cId="4230524953" sldId="312"/>
            <ac:picMk id="8" creationId="{7E8F5577-3A80-4FA4-A483-DECB1B3C9F36}"/>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bluemarinefoundation.sharepoint.com/sites/Education2/Shared%20Documents/04.%20The%20Sea%20We%20Breathe/School%20resources%20for%20Sea%20We%20Breathe%20website/Final_SWB_Classroom_Material/Student%20Activity%20Journal%2012+_Pie.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3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Percentage of the Ocean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2D3-40C8-84BA-64CB4B55614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2D3-40C8-84BA-64CB4B55614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2D3-40C8-84BA-64CB4B55614B}"/>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Currently Highly Protected</c:v>
                </c:pt>
                <c:pt idx="1">
                  <c:v>Needed to Protect 30% of the Ocean by 2030</c:v>
                </c:pt>
                <c:pt idx="2">
                  <c:v>Not Protected</c:v>
                </c:pt>
              </c:strCache>
            </c:strRef>
          </c:cat>
          <c:val>
            <c:numRef>
              <c:f>Sheet1!$B$2:$B$4</c:f>
              <c:numCache>
                <c:formatCode>General</c:formatCode>
                <c:ptCount val="3"/>
                <c:pt idx="0">
                  <c:v>2.7</c:v>
                </c:pt>
                <c:pt idx="1">
                  <c:v>27.3</c:v>
                </c:pt>
                <c:pt idx="2">
                  <c:v>70</c:v>
                </c:pt>
              </c:numCache>
            </c:numRef>
          </c:val>
          <c:extLst>
            <c:ext xmlns:c16="http://schemas.microsoft.com/office/drawing/2014/chart" uri="{C3380CC4-5D6E-409C-BE32-E72D297353CC}">
              <c16:uniqueId val="{00000000-DAA5-4AC1-92C0-540872092BE4}"/>
            </c:ext>
          </c:extLst>
        </c:ser>
        <c:dLbls>
          <c:showLegendKey val="0"/>
          <c:showVal val="0"/>
          <c:showCatName val="0"/>
          <c:showSerName val="0"/>
          <c:showPercent val="0"/>
          <c:showBubbleSize val="0"/>
          <c:showLeaderLines val="0"/>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FFB6B8-49C0-4BE2-94E2-AF2F7250ACCC}" type="datetimeFigureOut">
              <a:t>12/8/2025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32E065-B530-4955-AE01-321D16DE66F4}" type="slidenum">
              <a:t>‹#›</a:t>
            </a:fld>
            <a:endParaRPr lang="en-GB"/>
          </a:p>
        </p:txBody>
      </p:sp>
    </p:spTree>
    <p:extLst>
      <p:ext uri="{BB962C8B-B14F-4D97-AF65-F5344CB8AC3E}">
        <p14:creationId xmlns:p14="http://schemas.microsoft.com/office/powerpoint/2010/main" val="2883581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answergarden.ch/creat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youtu.be/jSuETYEgY68"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youtu.be/jSuETYEgY68"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 note to the facilitator:</a:t>
            </a:r>
            <a:endParaRPr lang="en-US" dirty="0"/>
          </a:p>
          <a:p>
            <a:pPr marL="285750" indent="-285750">
              <a:buFont typeface="Arial"/>
              <a:buChar char="•"/>
            </a:pPr>
            <a:r>
              <a:rPr lang="en-US" dirty="0"/>
              <a:t>This slide deck consists of an introduction, sections to support each of the three journeys, and a final reflection prompt.</a:t>
            </a:r>
            <a:endParaRPr lang="en-GB" dirty="0"/>
          </a:p>
          <a:p>
            <a:pPr marL="285750" indent="-285750">
              <a:buFont typeface="Arial"/>
              <a:buChar char="•"/>
            </a:pPr>
            <a:r>
              <a:rPr lang="en-US" dirty="0"/>
              <a:t>The content in this presentation is designed to supplement the content in the web journeys by providing background information and discussion prompts, as well as connecting the three journeys together.</a:t>
            </a:r>
            <a:endParaRPr lang="en-GB" dirty="0"/>
          </a:p>
          <a:p>
            <a:pPr marL="285750" indent="-285750">
              <a:buFont typeface="Arial"/>
              <a:buChar char="•"/>
            </a:pPr>
            <a:r>
              <a:rPr lang="en-US" dirty="0"/>
              <a:t>Each slide contains notes to assist you with guiding the discussion, responding to student questions, and extending the learning.</a:t>
            </a:r>
            <a:endParaRPr lang="en-GB" dirty="0"/>
          </a:p>
          <a:p>
            <a:pPr marL="285750" indent="-285750">
              <a:buFont typeface="Arial"/>
              <a:buChar char="•"/>
            </a:pPr>
            <a:r>
              <a:rPr lang="en-US" dirty="0"/>
              <a:t>Slides to cue the web journey and activities are included in the deck. Hide these slides if, for the sake of time, you choose to omit some activities or assign web journeys to be explored at home.</a:t>
            </a:r>
            <a:endParaRPr lang="en-GB" dirty="0"/>
          </a:p>
          <a:p>
            <a:endParaRPr lang="en-US" dirty="0">
              <a:cs typeface="Calibri"/>
            </a:endParaRPr>
          </a:p>
          <a:p>
            <a:r>
              <a:rPr lang="en-US" b="1" dirty="0">
                <a:cs typeface="Calibri"/>
              </a:rPr>
              <a:t>This slide deck is to be used alongside the 12+ Journey to a Healthy Ocean Student Activity Journal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32E065-B530-4955-AE01-321D16DE66F4}"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137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Outline to students that the web experience consists of three journeys and that the class content and activities will support each web journey.</a:t>
            </a:r>
          </a:p>
        </p:txBody>
      </p:sp>
      <p:sp>
        <p:nvSpPr>
          <p:cNvPr id="4" name="Slide Number Placeholder 3"/>
          <p:cNvSpPr>
            <a:spLocks noGrp="1"/>
          </p:cNvSpPr>
          <p:nvPr>
            <p:ph type="sldNum" sz="quarter" idx="5"/>
          </p:nvPr>
        </p:nvSpPr>
        <p:spPr/>
        <p:txBody>
          <a:bodyPr/>
          <a:lstStyle/>
          <a:p>
            <a:fld id="{1832E065-B530-4955-AE01-321D16DE66F4}" type="slidenum">
              <a:t>10</a:t>
            </a:fld>
            <a:endParaRPr lang="en-GB"/>
          </a:p>
        </p:txBody>
      </p:sp>
    </p:spTree>
    <p:extLst>
      <p:ext uri="{BB962C8B-B14F-4D97-AF65-F5344CB8AC3E}">
        <p14:creationId xmlns:p14="http://schemas.microsoft.com/office/powerpoint/2010/main" val="2711912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concept for this journey: </a:t>
            </a:r>
            <a:endParaRPr lang="en-US" dirty="0"/>
          </a:p>
          <a:p>
            <a:r>
              <a:rPr lang="en-US" dirty="0"/>
              <a:t>Blue carbon habitats are coastal ecosystems that store carbon, reducing the impacts of global warming.</a:t>
            </a:r>
            <a:endParaRPr lang="en-GB" dirty="0"/>
          </a:p>
          <a:p>
            <a:br>
              <a:rPr lang="en-US" dirty="0"/>
            </a:br>
            <a:endParaRPr lang="en-US" dirty="0"/>
          </a:p>
        </p:txBody>
      </p:sp>
      <p:sp>
        <p:nvSpPr>
          <p:cNvPr id="4" name="Slide Number Placeholder 3"/>
          <p:cNvSpPr>
            <a:spLocks noGrp="1"/>
          </p:cNvSpPr>
          <p:nvPr>
            <p:ph type="sldNum" sz="quarter" idx="5"/>
          </p:nvPr>
        </p:nvSpPr>
        <p:spPr/>
        <p:txBody>
          <a:bodyPr/>
          <a:lstStyle/>
          <a:p>
            <a:fld id="{1832E065-B530-4955-AE01-321D16DE66F4}" type="slidenum">
              <a:t>11</a:t>
            </a:fld>
            <a:endParaRPr lang="en-GB"/>
          </a:p>
        </p:txBody>
      </p:sp>
    </p:spTree>
    <p:extLst>
      <p:ext uri="{BB962C8B-B14F-4D97-AF65-F5344CB8AC3E}">
        <p14:creationId xmlns:p14="http://schemas.microsoft.com/office/powerpoint/2010/main" val="4287183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 introductory hook activity</a:t>
            </a:r>
          </a:p>
          <a:p>
            <a:endParaRPr lang="en-US" dirty="0">
              <a:cs typeface="Calibri"/>
            </a:endParaRPr>
          </a:p>
          <a:p>
            <a:r>
              <a:rPr lang="en-US" dirty="0"/>
              <a:t>Option to have students journal their thoughts, discuss as a class, think/pair/share, write 1-3 words on a sticky note, etc.</a:t>
            </a:r>
            <a:endParaRPr lang="en-GB"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1832E065-B530-4955-AE01-321D16DE66F4}" type="slidenum">
              <a:t>12</a:t>
            </a:fld>
            <a:endParaRPr lang="en-GB"/>
          </a:p>
        </p:txBody>
      </p:sp>
    </p:spTree>
    <p:extLst>
      <p:ext uri="{BB962C8B-B14F-4D97-AF65-F5344CB8AC3E}">
        <p14:creationId xmlns:p14="http://schemas.microsoft.com/office/powerpoint/2010/main" val="1877513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Ask students:</a:t>
            </a:r>
            <a:r>
              <a:rPr lang="en-US" dirty="0"/>
              <a:t> “What is CO2? What does that mean?” </a:t>
            </a:r>
          </a:p>
          <a:p>
            <a:r>
              <a:rPr lang="en-US" i="1" dirty="0"/>
              <a:t>Answer</a:t>
            </a:r>
            <a:r>
              <a:rPr lang="en-US" dirty="0"/>
              <a:t>: CO2 is the chemical formula for carbon dioxide, which is a gas found in the atmosphere.</a:t>
            </a:r>
            <a:endParaRPr lang="en-GB" dirty="0"/>
          </a:p>
          <a:p>
            <a:br>
              <a:rPr lang="en-US" dirty="0"/>
            </a:br>
            <a:endParaRPr lang="en-US" dirty="0"/>
          </a:p>
          <a:p>
            <a:r>
              <a:rPr lang="en-US" b="1" dirty="0"/>
              <a:t>Additional background notes:</a:t>
            </a:r>
            <a:endParaRPr lang="en-GB" dirty="0"/>
          </a:p>
          <a:p>
            <a:pPr marL="285750" indent="-285750">
              <a:buFont typeface="Arial"/>
              <a:buChar char="•"/>
            </a:pPr>
            <a:r>
              <a:rPr lang="en-US" dirty="0"/>
              <a:t>Whales store carbon because of the amount of phytoplankton that they consume. When they die, their organic matter settles to the sea floor, storing the carbon long-term.</a:t>
            </a:r>
            <a:endParaRPr lang="en-GB" dirty="0"/>
          </a:p>
          <a:p>
            <a:pPr marL="285750" indent="-285750">
              <a:buFont typeface="Arial"/>
              <a:buChar char="•"/>
            </a:pPr>
            <a:r>
              <a:rPr lang="en-US" dirty="0"/>
              <a:t>As trees (and plants) </a:t>
            </a:r>
            <a:r>
              <a:rPr lang="en-US" dirty="0" err="1"/>
              <a:t>photosynthesise</a:t>
            </a:r>
            <a:r>
              <a:rPr lang="en-US" dirty="0"/>
              <a:t>, they capture carbon dioxide and store the carbon in the tree and in the soil.</a:t>
            </a:r>
            <a:endParaRPr lang="en-GB" dirty="0"/>
          </a:p>
          <a:p>
            <a:pPr marL="285750" indent="-285750">
              <a:buFont typeface="Arial"/>
              <a:buChar char="•"/>
            </a:pPr>
            <a:r>
              <a:rPr lang="en-US" dirty="0"/>
              <a:t>Phytoplankton: </a:t>
            </a:r>
            <a:r>
              <a:rPr lang="en-US" b="1" dirty="0" err="1"/>
              <a:t>phyto</a:t>
            </a:r>
            <a:r>
              <a:rPr lang="en-US" dirty="0"/>
              <a:t> = photosynthetic; </a:t>
            </a:r>
            <a:r>
              <a:rPr lang="en-US" b="1" dirty="0"/>
              <a:t>plankton </a:t>
            </a:r>
            <a:r>
              <a:rPr lang="en-US" dirty="0"/>
              <a:t>= drifts with the current. Phytoplankton use carbon dioxide for photosynthesis. This carbon is transferred through the food web and stored in sediment long-term when organic matter sinks and decays.</a:t>
            </a:r>
            <a:endParaRPr lang="en-GB" dirty="0"/>
          </a:p>
          <a:p>
            <a:pPr marL="285750" indent="-285750">
              <a:buFont typeface="Arial"/>
              <a:buChar char="•"/>
            </a:pPr>
            <a:r>
              <a:rPr lang="en-US" dirty="0"/>
              <a:t>Oceans capture carbon dioxide through marine plants and phytoplankton, transfer the carbon through the food web and store it in deep sea sediment when organic matter sinks and decays. Oceans also dissolve CO2 in the water, which causes </a:t>
            </a:r>
            <a:r>
              <a:rPr lang="en-US" b="1" dirty="0"/>
              <a:t>ocean acidification</a:t>
            </a:r>
            <a:r>
              <a:rPr lang="en-US" dirty="0"/>
              <a:t> and harms marine life.</a:t>
            </a:r>
            <a:endParaRPr lang="en-GB" dirty="0"/>
          </a:p>
          <a:p>
            <a:endParaRPr lang="en-US" dirty="0">
              <a:cs typeface="Calibri"/>
            </a:endParaRPr>
          </a:p>
        </p:txBody>
      </p:sp>
      <p:sp>
        <p:nvSpPr>
          <p:cNvPr id="4" name="Slide Number Placeholder 3"/>
          <p:cNvSpPr>
            <a:spLocks noGrp="1"/>
          </p:cNvSpPr>
          <p:nvPr>
            <p:ph type="sldNum" sz="quarter" idx="5"/>
          </p:nvPr>
        </p:nvSpPr>
        <p:spPr/>
        <p:txBody>
          <a:bodyPr/>
          <a:lstStyle/>
          <a:p>
            <a:fld id="{1832E065-B530-4955-AE01-321D16DE66F4}" type="slidenum">
              <a:t>13</a:t>
            </a:fld>
            <a:endParaRPr lang="en-GB"/>
          </a:p>
        </p:txBody>
      </p:sp>
    </p:spTree>
    <p:extLst>
      <p:ext uri="{BB962C8B-B14F-4D97-AF65-F5344CB8AC3E}">
        <p14:creationId xmlns:p14="http://schemas.microsoft.com/office/powerpoint/2010/main" val="5290569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we mean when we say “carbon sink”?</a:t>
            </a:r>
            <a:br>
              <a:rPr lang="en-US" dirty="0">
                <a:cs typeface="+mn-lt"/>
              </a:rPr>
            </a:br>
            <a:endParaRPr lang="en-US">
              <a:cs typeface="Calibri"/>
            </a:endParaRPr>
          </a:p>
          <a:p>
            <a:r>
              <a:rPr lang="en-US" dirty="0"/>
              <a:t>NOT THIS!</a:t>
            </a:r>
            <a:endParaRPr lang="en-GB" dirty="0"/>
          </a:p>
          <a:p>
            <a:br>
              <a:rPr lang="en-US" dirty="0"/>
            </a:br>
            <a:endParaRPr lang="en-US" dirty="0"/>
          </a:p>
        </p:txBody>
      </p:sp>
      <p:sp>
        <p:nvSpPr>
          <p:cNvPr id="4" name="Slide Number Placeholder 3"/>
          <p:cNvSpPr>
            <a:spLocks noGrp="1"/>
          </p:cNvSpPr>
          <p:nvPr>
            <p:ph type="sldNum" sz="quarter" idx="5"/>
          </p:nvPr>
        </p:nvSpPr>
        <p:spPr/>
        <p:txBody>
          <a:bodyPr/>
          <a:lstStyle/>
          <a:p>
            <a:fld id="{1832E065-B530-4955-AE01-321D16DE66F4}" type="slidenum">
              <a:t>14</a:t>
            </a:fld>
            <a:endParaRPr lang="en-GB"/>
          </a:p>
        </p:txBody>
      </p:sp>
    </p:spTree>
    <p:extLst>
      <p:ext uri="{BB962C8B-B14F-4D97-AF65-F5344CB8AC3E}">
        <p14:creationId xmlns:p14="http://schemas.microsoft.com/office/powerpoint/2010/main" val="37514309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we mean when we say “carbon sink”?</a:t>
            </a:r>
            <a:br>
              <a:rPr lang="en-US" dirty="0">
                <a:cs typeface="+mn-lt"/>
              </a:rPr>
            </a:br>
            <a:endParaRPr lang="en-US">
              <a:cs typeface="Calibri"/>
            </a:endParaRPr>
          </a:p>
          <a:p>
            <a:r>
              <a:rPr lang="en-US" dirty="0"/>
              <a:t>NOT THIS!</a:t>
            </a:r>
            <a:endParaRPr lang="en-GB" dirty="0"/>
          </a:p>
          <a:p>
            <a:br>
              <a:rPr lang="en-US" dirty="0"/>
            </a:br>
            <a:endParaRPr lang="en-US" dirty="0"/>
          </a:p>
        </p:txBody>
      </p:sp>
      <p:sp>
        <p:nvSpPr>
          <p:cNvPr id="4" name="Slide Number Placeholder 3"/>
          <p:cNvSpPr>
            <a:spLocks noGrp="1"/>
          </p:cNvSpPr>
          <p:nvPr>
            <p:ph type="sldNum" sz="quarter" idx="5"/>
          </p:nvPr>
        </p:nvSpPr>
        <p:spPr/>
        <p:txBody>
          <a:bodyPr/>
          <a:lstStyle/>
          <a:p>
            <a:fld id="{1832E065-B530-4955-AE01-321D16DE66F4}" type="slidenum">
              <a:t>15</a:t>
            </a:fld>
            <a:endParaRPr lang="en-GB"/>
          </a:p>
        </p:txBody>
      </p:sp>
    </p:spTree>
    <p:extLst>
      <p:ext uri="{BB962C8B-B14F-4D97-AF65-F5344CB8AC3E}">
        <p14:creationId xmlns:p14="http://schemas.microsoft.com/office/powerpoint/2010/main" val="572536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analogy is that a carbon sink acts like a sponge that absorbs and holds carbon dioxide gas instead of water.</a:t>
            </a:r>
          </a:p>
        </p:txBody>
      </p:sp>
      <p:sp>
        <p:nvSpPr>
          <p:cNvPr id="4" name="Slide Number Placeholder 3"/>
          <p:cNvSpPr>
            <a:spLocks noGrp="1"/>
          </p:cNvSpPr>
          <p:nvPr>
            <p:ph type="sldNum" sz="quarter" idx="5"/>
          </p:nvPr>
        </p:nvSpPr>
        <p:spPr/>
        <p:txBody>
          <a:bodyPr/>
          <a:lstStyle/>
          <a:p>
            <a:fld id="{1832E065-B530-4955-AE01-321D16DE66F4}" type="slidenum">
              <a:t>16</a:t>
            </a:fld>
            <a:endParaRPr lang="en-GB"/>
          </a:p>
        </p:txBody>
      </p:sp>
    </p:spTree>
    <p:extLst>
      <p:ext uri="{BB962C8B-B14F-4D97-AF65-F5344CB8AC3E}">
        <p14:creationId xmlns:p14="http://schemas.microsoft.com/office/powerpoint/2010/main" val="3047520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Carbon dioxide is natural, but human activities like burning fossil fuels release excess CO2 into the atmosphere. </a:t>
            </a:r>
          </a:p>
          <a:p>
            <a:r>
              <a:rPr lang="en-US" dirty="0"/>
              <a:t>The Earth has already warmed by 1C since the industrial revolution, and scientists predict that temperatures will continue to quickly rise over the next century. </a:t>
            </a:r>
          </a:p>
          <a:p>
            <a:r>
              <a:rPr lang="en-US" i="1" dirty="0"/>
              <a:t>This may be a recap for many in th2 12+ age bracket – encourage the class to share ideas and articulate using scientific vocabulary</a:t>
            </a:r>
            <a:endParaRPr lang="en-GB" i="1" dirty="0"/>
          </a:p>
          <a:p>
            <a:br>
              <a:rPr lang="en-US" dirty="0"/>
            </a:br>
            <a:endParaRPr lang="en-US" dirty="0"/>
          </a:p>
          <a:p>
            <a:r>
              <a:rPr lang="en-US" b="1" dirty="0"/>
              <a:t>Additional background notes:</a:t>
            </a:r>
            <a:endParaRPr lang="en-GB" dirty="0"/>
          </a:p>
          <a:p>
            <a:r>
              <a:rPr lang="en-US" dirty="0"/>
              <a:t>Effects of global warming include:</a:t>
            </a:r>
            <a:endParaRPr lang="en-GB" dirty="0"/>
          </a:p>
          <a:p>
            <a:pPr marL="285750" indent="-285750">
              <a:buFont typeface="Arial"/>
              <a:buChar char="•"/>
            </a:pPr>
            <a:r>
              <a:rPr lang="en-US" dirty="0"/>
              <a:t>Sea level rise: causing flooding for coastal communities</a:t>
            </a:r>
            <a:endParaRPr lang="en-GB" dirty="0"/>
          </a:p>
          <a:p>
            <a:pPr marL="285750" indent="-285750">
              <a:buFont typeface="Arial"/>
              <a:buChar char="•"/>
            </a:pPr>
            <a:r>
              <a:rPr lang="en-US" dirty="0"/>
              <a:t>More severe and frequent storms</a:t>
            </a:r>
            <a:endParaRPr lang="en-GB" dirty="0"/>
          </a:p>
          <a:p>
            <a:pPr marL="285750" indent="-285750">
              <a:buFont typeface="Arial"/>
              <a:buChar char="•"/>
            </a:pPr>
            <a:r>
              <a:rPr lang="en-US" dirty="0"/>
              <a:t>More severe and frequent droughts: impacting supply of fresh water for drinking and agriculture</a:t>
            </a:r>
            <a:endParaRPr lang="en-GB" dirty="0"/>
          </a:p>
          <a:p>
            <a:pPr marL="285750" indent="-285750">
              <a:buFont typeface="Arial"/>
              <a:buChar char="•"/>
            </a:pPr>
            <a:r>
              <a:rPr lang="en-US" dirty="0"/>
              <a:t>Increased temperatures: paired with droughts can also lead to worsening wildfires</a:t>
            </a:r>
            <a:endParaRPr lang="en-GB" dirty="0"/>
          </a:p>
          <a:p>
            <a:pPr marL="285750" indent="-285750">
              <a:buFont typeface="Arial"/>
              <a:buChar char="•"/>
            </a:pPr>
            <a:r>
              <a:rPr lang="en-US" dirty="0"/>
              <a:t>Melting glaciers: adding to sea level rise and </a:t>
            </a:r>
            <a:endParaRPr lang="en-GB" dirty="0"/>
          </a:p>
          <a:p>
            <a:pPr marL="285750" indent="-285750">
              <a:buFont typeface="Arial"/>
              <a:buChar char="•"/>
            </a:pPr>
            <a:r>
              <a:rPr lang="en-US" dirty="0"/>
              <a:t>Habitat change will displace plants and wildlife</a:t>
            </a:r>
            <a:endParaRPr lang="en-GB" dirty="0"/>
          </a:p>
          <a:p>
            <a:pPr marL="285750" indent="-285750">
              <a:buFont typeface="Arial"/>
              <a:buChar char="•"/>
            </a:pPr>
            <a:r>
              <a:rPr lang="en-US" dirty="0"/>
              <a:t>More acidic oceans: dissolved CO2 make oceans more acidic which stresses marine organisms and makes shells brittle</a:t>
            </a:r>
            <a:endParaRPr lang="en-GB" dirty="0"/>
          </a:p>
          <a:p>
            <a:br>
              <a:rPr lang="en-US" dirty="0"/>
            </a:br>
            <a:endParaRPr lang="en-US" dirty="0"/>
          </a:p>
          <a:p>
            <a:r>
              <a:rPr lang="en-US" b="1" dirty="0"/>
              <a:t>Demo:</a:t>
            </a:r>
            <a:r>
              <a:rPr lang="en-US" dirty="0"/>
              <a:t> A simple demonstration of the greenhouse effect can be done by layering blankets on a student volunteer. Each blanket represents greenhouse gases that trap heat in Earth’s atmosphere and cause the planet to warm. </a:t>
            </a:r>
            <a:endParaRPr lang="en-GB" dirty="0"/>
          </a:p>
          <a:p>
            <a:br>
              <a:rPr lang="en-US" dirty="0"/>
            </a:br>
            <a:endParaRPr lang="en-US" dirty="0"/>
          </a:p>
        </p:txBody>
      </p:sp>
      <p:sp>
        <p:nvSpPr>
          <p:cNvPr id="4" name="Slide Number Placeholder 3"/>
          <p:cNvSpPr>
            <a:spLocks noGrp="1"/>
          </p:cNvSpPr>
          <p:nvPr>
            <p:ph type="sldNum" sz="quarter" idx="5"/>
          </p:nvPr>
        </p:nvSpPr>
        <p:spPr/>
        <p:txBody>
          <a:bodyPr/>
          <a:lstStyle/>
          <a:p>
            <a:fld id="{1832E065-B530-4955-AE01-321D16DE66F4}" type="slidenum">
              <a:t>17</a:t>
            </a:fld>
            <a:endParaRPr lang="en-GB"/>
          </a:p>
        </p:txBody>
      </p:sp>
    </p:spTree>
    <p:extLst>
      <p:ext uri="{BB962C8B-B14F-4D97-AF65-F5344CB8AC3E}">
        <p14:creationId xmlns:p14="http://schemas.microsoft.com/office/powerpoint/2010/main" val="39192565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give a sense of scale and importance, tell students Vikings controlled England 1000 years ago. Some blue carbon is older than Vikings!</a:t>
            </a:r>
          </a:p>
          <a:p>
            <a:pPr marL="171450" indent="-171450">
              <a:buFontTx/>
              <a:buChar char="-"/>
            </a:pPr>
            <a:endParaRPr lang="en-GB" dirty="0"/>
          </a:p>
          <a:p>
            <a:pPr marL="171450" indent="-171450">
              <a:buFontTx/>
              <a:buChar char="-"/>
            </a:pPr>
            <a:endParaRPr lang="en-GB" dirty="0"/>
          </a:p>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1832E065-B530-4955-AE01-321D16DE66F4}" type="slidenum">
              <a:rPr lang="en-GB" smtClean="0"/>
              <a:t>18</a:t>
            </a:fld>
            <a:endParaRPr lang="en-GB"/>
          </a:p>
        </p:txBody>
      </p:sp>
    </p:spTree>
    <p:extLst>
      <p:ext uri="{BB962C8B-B14F-4D97-AF65-F5344CB8AC3E}">
        <p14:creationId xmlns:p14="http://schemas.microsoft.com/office/powerpoint/2010/main" val="27718624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BLUE</a:t>
            </a:r>
            <a:r>
              <a:rPr lang="en-US" dirty="0"/>
              <a:t>: think “ocean”</a:t>
            </a:r>
          </a:p>
          <a:p>
            <a:r>
              <a:rPr lang="en-US" b="1" dirty="0"/>
              <a:t>CARBON</a:t>
            </a:r>
            <a:r>
              <a:rPr lang="en-US" dirty="0"/>
              <a:t>: refers to atmospheric CO2 that is absorbed and stored</a:t>
            </a:r>
            <a:endParaRPr lang="en-GB" dirty="0"/>
          </a:p>
        </p:txBody>
      </p:sp>
      <p:sp>
        <p:nvSpPr>
          <p:cNvPr id="4" name="Slide Number Placeholder 3"/>
          <p:cNvSpPr>
            <a:spLocks noGrp="1"/>
          </p:cNvSpPr>
          <p:nvPr>
            <p:ph type="sldNum" sz="quarter" idx="5"/>
          </p:nvPr>
        </p:nvSpPr>
        <p:spPr/>
        <p:txBody>
          <a:bodyPr/>
          <a:lstStyle/>
          <a:p>
            <a:fld id="{1832E065-B530-4955-AE01-321D16DE66F4}" type="slidenum">
              <a:t>19</a:t>
            </a:fld>
            <a:endParaRPr lang="en-GB"/>
          </a:p>
        </p:txBody>
      </p:sp>
    </p:spTree>
    <p:extLst>
      <p:ext uri="{BB962C8B-B14F-4D97-AF65-F5344CB8AC3E}">
        <p14:creationId xmlns:p14="http://schemas.microsoft.com/office/powerpoint/2010/main" val="4039054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 students to </a:t>
            </a:r>
            <a:r>
              <a:rPr lang="en-US" b="1" dirty="0" err="1"/>
              <a:t>visualise</a:t>
            </a:r>
            <a:r>
              <a:rPr lang="en-US" b="1" dirty="0"/>
              <a:t> the ocean and what it means to them:</a:t>
            </a:r>
            <a:endParaRPr lang="en-US" dirty="0"/>
          </a:p>
          <a:p>
            <a:r>
              <a:rPr lang="en-US" dirty="0"/>
              <a:t>“Before we begin, I want you to picture the ocean, either recalling a memory you have or from images or videos you’ve seen. How would you describe it to an alien visitor? Do you have any feelings associated with it? What does the ocean mean to you?”</a:t>
            </a:r>
            <a:endParaRPr lang="en-GB" dirty="0"/>
          </a:p>
          <a:p>
            <a:r>
              <a:rPr lang="en-US" dirty="0"/>
              <a:t>Option to have students journal their thoughts, discuss as a class, think/pair/share, write 1-3 words on a sticky note, etc.</a:t>
            </a:r>
            <a:endParaRPr lang="en-GB" dirty="0"/>
          </a:p>
          <a:p>
            <a:endParaRPr lang="en-US" dirty="0"/>
          </a:p>
          <a:p>
            <a:r>
              <a:rPr lang="en-US" dirty="0"/>
              <a:t>For hybrid/virtual classes or high-tech option, consider generating a class </a:t>
            </a:r>
            <a:r>
              <a:rPr lang="en-US" dirty="0" err="1"/>
              <a:t>AnswerGarden</a:t>
            </a:r>
            <a:r>
              <a:rPr lang="en-US" dirty="0"/>
              <a:t> word cloud of responses (</a:t>
            </a:r>
            <a:r>
              <a:rPr lang="en-US" dirty="0">
                <a:hlinkClick r:id="rId3"/>
              </a:rPr>
              <a:t>https://answergarden.ch/create/</a:t>
            </a:r>
            <a:r>
              <a:rPr lang="en-US" dirty="0"/>
              <a:t>) or another live digital poll.</a:t>
            </a:r>
            <a:endParaRPr lang="en-GB" dirty="0"/>
          </a:p>
          <a:p>
            <a:endParaRPr lang="en-US" dirty="0"/>
          </a:p>
          <a:p>
            <a:r>
              <a:rPr lang="en-US" i="1" dirty="0"/>
              <a:t>Audio sample courtesy of zapsplat.com</a:t>
            </a:r>
            <a:endParaRPr lang="en-GB" dirty="0"/>
          </a:p>
          <a:p>
            <a:br>
              <a:rPr lang="en-US" dirty="0"/>
            </a:br>
            <a:endParaRPr lang="en-US" dirty="0"/>
          </a:p>
        </p:txBody>
      </p:sp>
      <p:sp>
        <p:nvSpPr>
          <p:cNvPr id="4" name="Slide Number Placeholder 3"/>
          <p:cNvSpPr>
            <a:spLocks noGrp="1"/>
          </p:cNvSpPr>
          <p:nvPr>
            <p:ph type="sldNum" sz="quarter" idx="5"/>
          </p:nvPr>
        </p:nvSpPr>
        <p:spPr/>
        <p:txBody>
          <a:bodyPr/>
          <a:lstStyle/>
          <a:p>
            <a:fld id="{1832E065-B530-4955-AE01-321D16DE66F4}" type="slidenum">
              <a:t>2</a:t>
            </a:fld>
            <a:endParaRPr lang="en-GB"/>
          </a:p>
        </p:txBody>
      </p:sp>
    </p:spTree>
    <p:extLst>
      <p:ext uri="{BB962C8B-B14F-4D97-AF65-F5344CB8AC3E}">
        <p14:creationId xmlns:p14="http://schemas.microsoft.com/office/powerpoint/2010/main" val="2606353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GB" b="0" dirty="0">
                <a:effectLst/>
              </a:rPr>
            </a:br>
            <a:r>
              <a:rPr lang="en-US" dirty="0"/>
              <a:t>Cue students to consider these questions as they explore the web journey. Discuss as a class after.</a:t>
            </a:r>
          </a:p>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1832E065-B530-4955-AE01-321D16DE66F4}" type="slidenum">
              <a:t>20</a:t>
            </a:fld>
            <a:endParaRPr lang="en-GB"/>
          </a:p>
        </p:txBody>
      </p:sp>
    </p:spTree>
    <p:extLst>
      <p:ext uri="{BB962C8B-B14F-4D97-AF65-F5344CB8AC3E}">
        <p14:creationId xmlns:p14="http://schemas.microsoft.com/office/powerpoint/2010/main" val="21682239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Navigate the web journey as a class or on individual devices.</a:t>
            </a:r>
          </a:p>
          <a:p>
            <a:r>
              <a:rPr lang="en-US" dirty="0"/>
              <a:t>Direct students to explore the </a:t>
            </a:r>
            <a:r>
              <a:rPr lang="en-US" b="1" dirty="0"/>
              <a:t>RAINFORESTS OF THE SEA </a:t>
            </a:r>
            <a:r>
              <a:rPr lang="en-US" dirty="0"/>
              <a:t>journey.</a:t>
            </a:r>
            <a:endParaRPr lang="en-GB" dirty="0"/>
          </a:p>
          <a:p>
            <a:r>
              <a:rPr lang="en-US" dirty="0"/>
              <a:t>Allocate </a:t>
            </a:r>
            <a:r>
              <a:rPr lang="en-US" b="1" dirty="0"/>
              <a:t>10 minutes</a:t>
            </a:r>
            <a:r>
              <a:rPr lang="en-US" dirty="0"/>
              <a:t> for students to complete this journey.</a:t>
            </a:r>
            <a:endParaRPr lang="en-GB" dirty="0"/>
          </a:p>
        </p:txBody>
      </p:sp>
      <p:sp>
        <p:nvSpPr>
          <p:cNvPr id="4" name="Slide Number Placeholder 3"/>
          <p:cNvSpPr>
            <a:spLocks noGrp="1"/>
          </p:cNvSpPr>
          <p:nvPr>
            <p:ph type="sldNum" sz="quarter" idx="5"/>
          </p:nvPr>
        </p:nvSpPr>
        <p:spPr/>
        <p:txBody>
          <a:bodyPr/>
          <a:lstStyle/>
          <a:p>
            <a:fld id="{1832E065-B530-4955-AE01-321D16DE66F4}" type="slidenum">
              <a:t>21</a:t>
            </a:fld>
            <a:endParaRPr lang="en-GB"/>
          </a:p>
        </p:txBody>
      </p:sp>
    </p:spTree>
    <p:extLst>
      <p:ext uri="{BB962C8B-B14F-4D97-AF65-F5344CB8AC3E}">
        <p14:creationId xmlns:p14="http://schemas.microsoft.com/office/powerpoint/2010/main" val="13100796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0" i="0" u="none" strike="noStrike" dirty="0">
                <a:solidFill>
                  <a:srgbClr val="000000"/>
                </a:solidFill>
                <a:effectLst/>
                <a:latin typeface="Arial" panose="020B0604020202020204" pitchFamily="34" charset="0"/>
              </a:rPr>
              <a:t>Ask students to share what they learned on their journey</a:t>
            </a:r>
            <a:endParaRPr lang="en-GB" b="0" dirty="0">
              <a:effectLst/>
            </a:endParaRPr>
          </a:p>
          <a:p>
            <a:pPr rtl="0">
              <a:spcBef>
                <a:spcPts val="0"/>
              </a:spcBef>
              <a:spcAft>
                <a:spcPts val="0"/>
              </a:spcAft>
            </a:pPr>
            <a:br>
              <a:rPr lang="en-GB" b="0" dirty="0">
                <a:effectLst/>
              </a:rPr>
            </a:br>
            <a:r>
              <a:rPr lang="en-GB" sz="1800" b="1" i="0" u="none" strike="noStrike" dirty="0">
                <a:solidFill>
                  <a:srgbClr val="000000"/>
                </a:solidFill>
                <a:effectLst/>
                <a:latin typeface="Arial" panose="020B0604020202020204" pitchFamily="34" charset="0"/>
              </a:rPr>
              <a:t>Answers:</a:t>
            </a: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The three types of blue carbon habitats are:</a:t>
            </a:r>
            <a:endParaRPr lang="en-GB" b="0" dirty="0">
              <a:effectLst/>
            </a:endParaRPr>
          </a:p>
          <a:p>
            <a:pPr rtl="0" fontAlgn="base">
              <a:spcBef>
                <a:spcPts val="0"/>
              </a:spcBef>
              <a:spcAft>
                <a:spcPts val="0"/>
              </a:spcAft>
              <a:buFont typeface="+mj-lt"/>
              <a:buAutoNum type="arabicPeriod"/>
            </a:pPr>
            <a:r>
              <a:rPr lang="en-GB" sz="1800" b="0" i="0" u="none" strike="noStrike" dirty="0">
                <a:solidFill>
                  <a:srgbClr val="000000"/>
                </a:solidFill>
                <a:effectLst/>
                <a:latin typeface="Arial" panose="020B0604020202020204" pitchFamily="34" charset="0"/>
              </a:rPr>
              <a:t>Mangroves</a:t>
            </a:r>
          </a:p>
          <a:p>
            <a:pPr rtl="0" fontAlgn="base">
              <a:spcBef>
                <a:spcPts val="0"/>
              </a:spcBef>
              <a:spcAft>
                <a:spcPts val="0"/>
              </a:spcAft>
              <a:buFont typeface="+mj-lt"/>
              <a:buAutoNum type="arabicPeriod"/>
            </a:pPr>
            <a:r>
              <a:rPr lang="en-GB" sz="1800" b="0" i="0" u="none" strike="noStrike" dirty="0">
                <a:solidFill>
                  <a:srgbClr val="000000"/>
                </a:solidFill>
                <a:effectLst/>
                <a:latin typeface="Arial" panose="020B0604020202020204" pitchFamily="34" charset="0"/>
              </a:rPr>
              <a:t>Coastal salt marshes</a:t>
            </a:r>
          </a:p>
          <a:p>
            <a:pPr rtl="0" fontAlgn="base">
              <a:spcBef>
                <a:spcPts val="0"/>
              </a:spcBef>
              <a:spcAft>
                <a:spcPts val="0"/>
              </a:spcAft>
              <a:buFont typeface="+mj-lt"/>
              <a:buAutoNum type="arabicPeriod"/>
            </a:pPr>
            <a:r>
              <a:rPr lang="en-GB" sz="1800" b="0" i="0" u="none" strike="noStrike" dirty="0">
                <a:solidFill>
                  <a:srgbClr val="000000"/>
                </a:solidFill>
                <a:effectLst/>
                <a:latin typeface="Arial" panose="020B0604020202020204" pitchFamily="34" charset="0"/>
              </a:rPr>
              <a:t>Seagrass meadows</a:t>
            </a:r>
          </a:p>
          <a:p>
            <a:pPr rtl="0" fontAlgn="base">
              <a:spcBef>
                <a:spcPts val="0"/>
              </a:spcBef>
              <a:spcAft>
                <a:spcPts val="0"/>
              </a:spcAft>
              <a:buFont typeface="+mj-lt"/>
              <a:buNone/>
            </a:pPr>
            <a:r>
              <a:rPr lang="en-GB" sz="1800" b="0" i="0" u="none" strike="noStrike" dirty="0">
                <a:solidFill>
                  <a:srgbClr val="000000"/>
                </a:solidFill>
                <a:effectLst/>
                <a:latin typeface="Arial" panose="020B0604020202020204" pitchFamily="34" charset="0"/>
              </a:rPr>
              <a:t>Kelp forests and shellfish reefs are being currently studied to assess their blue carbon value</a:t>
            </a:r>
          </a:p>
          <a:p>
            <a:pPr rtl="0">
              <a:spcBef>
                <a:spcPts val="0"/>
              </a:spcBef>
              <a:spcAft>
                <a:spcPts val="0"/>
              </a:spcAft>
            </a:pPr>
            <a:br>
              <a:rPr lang="en-GB" b="0" dirty="0">
                <a:effectLst/>
              </a:rPr>
            </a:br>
            <a:r>
              <a:rPr lang="en-GB" sz="1800" b="0" i="0" u="none" strike="noStrike" dirty="0">
                <a:solidFill>
                  <a:srgbClr val="000000"/>
                </a:solidFill>
                <a:effectLst/>
                <a:latin typeface="Arial" panose="020B0604020202020204" pitchFamily="34" charset="0"/>
              </a:rPr>
              <a:t>They are all found in coastal areas.</a:t>
            </a:r>
            <a:endParaRPr lang="en-GB" b="0" dirty="0">
              <a:effectLst/>
            </a:endParaRPr>
          </a:p>
          <a:p>
            <a:pPr rtl="0">
              <a:spcBef>
                <a:spcPts val="0"/>
              </a:spcBef>
              <a:spcAft>
                <a:spcPts val="0"/>
              </a:spcAft>
            </a:pPr>
            <a:br>
              <a:rPr lang="en-GB" b="0" dirty="0">
                <a:effectLst/>
              </a:rPr>
            </a:br>
            <a:r>
              <a:rPr lang="en-GB" sz="1800" b="1" i="0" u="none" strike="noStrike" dirty="0">
                <a:solidFill>
                  <a:srgbClr val="000000"/>
                </a:solidFill>
                <a:effectLst/>
                <a:latin typeface="Arial" panose="020B0604020202020204" pitchFamily="34" charset="0"/>
              </a:rPr>
              <a:t>Ask students:</a:t>
            </a:r>
            <a:r>
              <a:rPr lang="en-GB" sz="1800" b="0" i="0" u="none" strike="noStrike" dirty="0">
                <a:solidFill>
                  <a:srgbClr val="000000"/>
                </a:solidFill>
                <a:effectLst/>
                <a:latin typeface="Arial" panose="020B0604020202020204" pitchFamily="34" charset="0"/>
              </a:rPr>
              <a:t> “What are some threats to these habitats?”</a:t>
            </a: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Answers:</a:t>
            </a:r>
            <a:endParaRPr lang="en-GB" b="0" dirty="0">
              <a:effectLst/>
            </a:endParaRP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Coastal development</a:t>
            </a: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Unsustainable fishing</a:t>
            </a: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Climate change</a:t>
            </a: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Deforestation</a:t>
            </a: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Pollution</a:t>
            </a:r>
          </a:p>
          <a:p>
            <a:pPr rtl="0">
              <a:spcBef>
                <a:spcPts val="0"/>
              </a:spcBef>
              <a:spcAft>
                <a:spcPts val="0"/>
              </a:spcAft>
            </a:pPr>
            <a:br>
              <a:rPr lang="en-GB" b="0" dirty="0">
                <a:effectLst/>
              </a:rPr>
            </a:br>
            <a:r>
              <a:rPr lang="en-GB" sz="1800" b="0" i="0" u="none" strike="noStrike" dirty="0">
                <a:solidFill>
                  <a:srgbClr val="000000"/>
                </a:solidFill>
                <a:effectLst/>
                <a:latin typeface="Arial" panose="020B0604020202020204" pitchFamily="34" charset="0"/>
              </a:rPr>
              <a:t>Note that these threats are all due to human activity! (And that means we have the power and responsibility to be able to change our behaviour)</a:t>
            </a:r>
            <a:endParaRPr lang="en-GB" b="0" dirty="0">
              <a:effectLst/>
            </a:endParaRPr>
          </a:p>
          <a:p>
            <a:br>
              <a:rPr lang="en-GB" b="0" dirty="0">
                <a:effectLst/>
              </a:rPr>
            </a:br>
            <a:endParaRPr lang="en-US" dirty="0"/>
          </a:p>
        </p:txBody>
      </p:sp>
      <p:sp>
        <p:nvSpPr>
          <p:cNvPr id="4" name="Slide Number Placeholder 3"/>
          <p:cNvSpPr>
            <a:spLocks noGrp="1"/>
          </p:cNvSpPr>
          <p:nvPr>
            <p:ph type="sldNum" sz="quarter" idx="5"/>
          </p:nvPr>
        </p:nvSpPr>
        <p:spPr/>
        <p:txBody>
          <a:bodyPr/>
          <a:lstStyle/>
          <a:p>
            <a:fld id="{1832E065-B530-4955-AE01-321D16DE66F4}" type="slidenum">
              <a:t>22</a:t>
            </a:fld>
            <a:endParaRPr lang="en-GB"/>
          </a:p>
        </p:txBody>
      </p:sp>
    </p:spTree>
    <p:extLst>
      <p:ext uri="{BB962C8B-B14F-4D97-AF65-F5344CB8AC3E}">
        <p14:creationId xmlns:p14="http://schemas.microsoft.com/office/powerpoint/2010/main" val="13177868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t>
            </a:r>
            <a:r>
              <a:rPr lang="en-US" b="1" dirty="0"/>
              <a:t>need </a:t>
            </a:r>
            <a:r>
              <a:rPr lang="en-US" dirty="0"/>
              <a:t>to protect Blue Carbon habitats to slow climate change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lot of people do not </a:t>
            </a:r>
            <a:r>
              <a:rPr lang="en-US" dirty="0" err="1"/>
              <a:t>realise</a:t>
            </a:r>
            <a:r>
              <a:rPr lang="en-US" dirty="0"/>
              <a:t> the incredibly close link between ocean and climate</a:t>
            </a:r>
          </a:p>
          <a:p>
            <a:endParaRPr lang="en-US" dirty="0"/>
          </a:p>
        </p:txBody>
      </p:sp>
      <p:sp>
        <p:nvSpPr>
          <p:cNvPr id="4" name="Slide Number Placeholder 3"/>
          <p:cNvSpPr>
            <a:spLocks noGrp="1"/>
          </p:cNvSpPr>
          <p:nvPr>
            <p:ph type="sldNum" sz="quarter" idx="5"/>
          </p:nvPr>
        </p:nvSpPr>
        <p:spPr/>
        <p:txBody>
          <a:bodyPr/>
          <a:lstStyle/>
          <a:p>
            <a:fld id="{1832E065-B530-4955-AE01-321D16DE66F4}" type="slidenum">
              <a:t>23</a:t>
            </a:fld>
            <a:endParaRPr lang="en-GB"/>
          </a:p>
        </p:txBody>
      </p:sp>
    </p:spTree>
    <p:extLst>
      <p:ext uri="{BB962C8B-B14F-4D97-AF65-F5344CB8AC3E}">
        <p14:creationId xmlns:p14="http://schemas.microsoft.com/office/powerpoint/2010/main" val="29156498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activity encourages student action by communicating about the need to protect blue carbon habitats.</a:t>
            </a:r>
          </a:p>
          <a:p>
            <a:r>
              <a:rPr lang="en-US" dirty="0"/>
              <a:t>See the </a:t>
            </a:r>
            <a:r>
              <a:rPr lang="en-US" b="1" dirty="0"/>
              <a:t>Facilitation Guide</a:t>
            </a:r>
            <a:r>
              <a:rPr lang="en-US" dirty="0"/>
              <a:t> for activity lesson plan and suggestions for adapting and tailoring it to your learning context.</a:t>
            </a:r>
            <a:endParaRPr lang="en-GB" dirty="0"/>
          </a:p>
        </p:txBody>
      </p:sp>
      <p:sp>
        <p:nvSpPr>
          <p:cNvPr id="4" name="Slide Number Placeholder 3"/>
          <p:cNvSpPr>
            <a:spLocks noGrp="1"/>
          </p:cNvSpPr>
          <p:nvPr>
            <p:ph type="sldNum" sz="quarter" idx="5"/>
          </p:nvPr>
        </p:nvSpPr>
        <p:spPr/>
        <p:txBody>
          <a:bodyPr/>
          <a:lstStyle/>
          <a:p>
            <a:fld id="{1832E065-B530-4955-AE01-321D16DE66F4}" type="slidenum">
              <a:t>24</a:t>
            </a:fld>
            <a:endParaRPr lang="en-GB"/>
          </a:p>
        </p:txBody>
      </p:sp>
    </p:spTree>
    <p:extLst>
      <p:ext uri="{BB962C8B-B14F-4D97-AF65-F5344CB8AC3E}">
        <p14:creationId xmlns:p14="http://schemas.microsoft.com/office/powerpoint/2010/main" val="22996799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1" i="0" u="none" strike="noStrike" dirty="0">
                <a:solidFill>
                  <a:srgbClr val="000000"/>
                </a:solidFill>
                <a:effectLst/>
                <a:latin typeface="Arial" panose="020B0604020202020204" pitchFamily="34" charset="0"/>
              </a:rPr>
              <a:t>Recap </a:t>
            </a:r>
            <a:r>
              <a:rPr lang="en-GB" sz="1800" b="0" i="0" u="none" strike="noStrike" dirty="0">
                <a:solidFill>
                  <a:srgbClr val="000000"/>
                </a:solidFill>
                <a:effectLst/>
                <a:latin typeface="Arial" panose="020B0604020202020204" pitchFamily="34" charset="0"/>
              </a:rPr>
              <a:t>for students that they are about to explore the second of three journeys.</a:t>
            </a:r>
            <a:endParaRPr lang="en-GB" b="0" dirty="0">
              <a:effectLst/>
            </a:endParaRPr>
          </a:p>
          <a:p>
            <a:r>
              <a:rPr lang="en-GB" sz="1800" b="1" i="0" u="none" strike="noStrike" dirty="0">
                <a:solidFill>
                  <a:srgbClr val="000000"/>
                </a:solidFill>
                <a:effectLst/>
                <a:latin typeface="Arial" panose="020B0604020202020204" pitchFamily="34" charset="0"/>
              </a:rPr>
              <a:t>Ask students</a:t>
            </a:r>
            <a:r>
              <a:rPr lang="en-GB" sz="1800" b="0" i="0" u="none" strike="noStrike" dirty="0">
                <a:solidFill>
                  <a:srgbClr val="000000"/>
                </a:solidFill>
                <a:effectLst/>
                <a:latin typeface="Arial" panose="020B0604020202020204" pitchFamily="34" charset="0"/>
              </a:rPr>
              <a:t> to recall what they learned in RAINFORESTS OF THE SEA.</a:t>
            </a:r>
            <a:endParaRPr lang="en-US" dirty="0"/>
          </a:p>
        </p:txBody>
      </p:sp>
      <p:sp>
        <p:nvSpPr>
          <p:cNvPr id="4" name="Slide Number Placeholder 3"/>
          <p:cNvSpPr>
            <a:spLocks noGrp="1"/>
          </p:cNvSpPr>
          <p:nvPr>
            <p:ph type="sldNum" sz="quarter" idx="5"/>
          </p:nvPr>
        </p:nvSpPr>
        <p:spPr/>
        <p:txBody>
          <a:bodyPr/>
          <a:lstStyle/>
          <a:p>
            <a:fld id="{1832E065-B530-4955-AE01-321D16DE66F4}" type="slidenum">
              <a:t>25</a:t>
            </a:fld>
            <a:endParaRPr lang="en-GB"/>
          </a:p>
        </p:txBody>
      </p:sp>
    </p:spTree>
    <p:extLst>
      <p:ext uri="{BB962C8B-B14F-4D97-AF65-F5344CB8AC3E}">
        <p14:creationId xmlns:p14="http://schemas.microsoft.com/office/powerpoint/2010/main" val="29496376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concept for this journey: </a:t>
            </a:r>
            <a:endParaRPr lang="en-US" dirty="0"/>
          </a:p>
          <a:p>
            <a:r>
              <a:rPr lang="en-US" dirty="0"/>
              <a:t>Blue carbon habitats are coastal ecosystems that store carbon, reducing the impacts of global warming.</a:t>
            </a:r>
            <a:endParaRPr lang="en-GB" dirty="0"/>
          </a:p>
          <a:p>
            <a:br>
              <a:rPr lang="en-US" dirty="0"/>
            </a:br>
            <a:endParaRPr lang="en-US" dirty="0"/>
          </a:p>
        </p:txBody>
      </p:sp>
      <p:sp>
        <p:nvSpPr>
          <p:cNvPr id="4" name="Slide Number Placeholder 3"/>
          <p:cNvSpPr>
            <a:spLocks noGrp="1"/>
          </p:cNvSpPr>
          <p:nvPr>
            <p:ph type="sldNum" sz="quarter" idx="5"/>
          </p:nvPr>
        </p:nvSpPr>
        <p:spPr/>
        <p:txBody>
          <a:bodyPr/>
          <a:lstStyle/>
          <a:p>
            <a:fld id="{1832E065-B530-4955-AE01-321D16DE66F4}" type="slidenum">
              <a:t>26</a:t>
            </a:fld>
            <a:endParaRPr lang="en-GB"/>
          </a:p>
        </p:txBody>
      </p:sp>
    </p:spTree>
    <p:extLst>
      <p:ext uri="{BB962C8B-B14F-4D97-AF65-F5344CB8AC3E}">
        <p14:creationId xmlns:p14="http://schemas.microsoft.com/office/powerpoint/2010/main" val="11400331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i="0" u="none" strike="noStrike" dirty="0">
                <a:solidFill>
                  <a:srgbClr val="000000"/>
                </a:solidFill>
                <a:effectLst/>
                <a:latin typeface="Arial" panose="020B0604020202020204" pitchFamily="34" charset="0"/>
              </a:rPr>
              <a:t>Ask students:</a:t>
            </a:r>
            <a:r>
              <a:rPr lang="en-GB" sz="1800" b="0" i="0" u="none" strike="noStrike" dirty="0">
                <a:solidFill>
                  <a:srgbClr val="000000"/>
                </a:solidFill>
                <a:effectLst/>
                <a:latin typeface="Arial" panose="020B0604020202020204" pitchFamily="34" charset="0"/>
              </a:rPr>
              <a:t> “What kinds of things do </a:t>
            </a:r>
            <a:r>
              <a:rPr lang="en-GB" sz="1800" b="1" i="0" u="none" strike="noStrike" dirty="0">
                <a:solidFill>
                  <a:srgbClr val="000000"/>
                </a:solidFill>
                <a:effectLst/>
                <a:latin typeface="Arial" panose="020B0604020202020204" pitchFamily="34" charset="0"/>
              </a:rPr>
              <a:t>you </a:t>
            </a:r>
            <a:r>
              <a:rPr lang="en-GB" sz="1800" b="0" i="0" u="none" strike="noStrike" dirty="0">
                <a:solidFill>
                  <a:srgbClr val="000000"/>
                </a:solidFill>
                <a:effectLst/>
                <a:latin typeface="Arial" panose="020B0604020202020204" pitchFamily="34" charset="0"/>
              </a:rPr>
              <a:t>protect? </a:t>
            </a:r>
            <a:r>
              <a:rPr lang="en-GB" sz="1800" b="1" i="0" u="none" strike="noStrike" dirty="0">
                <a:solidFill>
                  <a:srgbClr val="000000"/>
                </a:solidFill>
                <a:effectLst/>
                <a:latin typeface="Arial" panose="020B0604020202020204" pitchFamily="34" charset="0"/>
              </a:rPr>
              <a:t>How </a:t>
            </a:r>
            <a:r>
              <a:rPr lang="en-GB" sz="1800" b="0" i="0" u="none" strike="noStrike" dirty="0">
                <a:solidFill>
                  <a:srgbClr val="000000"/>
                </a:solidFill>
                <a:effectLst/>
                <a:latin typeface="Arial" panose="020B0604020202020204" pitchFamily="34" charset="0"/>
              </a:rPr>
              <a:t>do you do that?”</a:t>
            </a:r>
            <a:endParaRPr lang="en-GB" dirty="0"/>
          </a:p>
        </p:txBody>
      </p:sp>
      <p:sp>
        <p:nvSpPr>
          <p:cNvPr id="4" name="Slide Number Placeholder 3"/>
          <p:cNvSpPr>
            <a:spLocks noGrp="1"/>
          </p:cNvSpPr>
          <p:nvPr>
            <p:ph type="sldNum" sz="quarter" idx="5"/>
          </p:nvPr>
        </p:nvSpPr>
        <p:spPr/>
        <p:txBody>
          <a:bodyPr/>
          <a:lstStyle/>
          <a:p>
            <a:fld id="{1832E065-B530-4955-AE01-321D16DE66F4}" type="slidenum">
              <a:rPr lang="en-GB" smtClean="0"/>
              <a:t>27</a:t>
            </a:fld>
            <a:endParaRPr lang="en-GB"/>
          </a:p>
        </p:txBody>
      </p:sp>
    </p:spTree>
    <p:extLst>
      <p:ext uri="{BB962C8B-B14F-4D97-AF65-F5344CB8AC3E}">
        <p14:creationId xmlns:p14="http://schemas.microsoft.com/office/powerpoint/2010/main" val="5170165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1" i="0" u="none" strike="noStrike" dirty="0">
                <a:solidFill>
                  <a:srgbClr val="000000"/>
                </a:solidFill>
                <a:effectLst/>
                <a:latin typeface="Arial" panose="020B0604020202020204" pitchFamily="34" charset="0"/>
              </a:rPr>
              <a:t>Ask students:</a:t>
            </a:r>
            <a:r>
              <a:rPr lang="en-GB" sz="1800" b="0" i="0" u="none" strike="noStrike" dirty="0">
                <a:solidFill>
                  <a:srgbClr val="000000"/>
                </a:solidFill>
                <a:effectLst/>
                <a:latin typeface="Arial" panose="020B0604020202020204" pitchFamily="34" charset="0"/>
              </a:rPr>
              <a:t> “The ocean covers 71% of the planet. It’s HUGE. How do we go about protecting something that big?”</a:t>
            </a:r>
            <a:endParaRPr lang="en-GB" sz="1800" b="0" dirty="0">
              <a:effectLst/>
            </a:endParaRPr>
          </a:p>
          <a:p>
            <a:pPr rtl="0">
              <a:spcBef>
                <a:spcPts val="0"/>
              </a:spcBef>
              <a:spcAft>
                <a:spcPts val="0"/>
              </a:spcAft>
            </a:pPr>
            <a:br>
              <a:rPr lang="en-GB" sz="1800" b="0" dirty="0">
                <a:effectLst/>
              </a:rPr>
            </a:br>
            <a:r>
              <a:rPr lang="en-GB" sz="1800" b="1" i="0" u="none" strike="noStrike" dirty="0">
                <a:solidFill>
                  <a:srgbClr val="000000"/>
                </a:solidFill>
                <a:effectLst/>
                <a:latin typeface="Arial" panose="020B0604020202020204" pitchFamily="34" charset="0"/>
              </a:rPr>
              <a:t>Connect back </a:t>
            </a:r>
            <a:r>
              <a:rPr lang="en-GB" sz="1800" b="0" i="0" u="none" strike="noStrike" dirty="0">
                <a:solidFill>
                  <a:srgbClr val="000000"/>
                </a:solidFill>
                <a:effectLst/>
                <a:latin typeface="Arial" panose="020B0604020202020204" pitchFamily="34" charset="0"/>
              </a:rPr>
              <a:t>to what students have learned from the first journey about threats to blue carbon habitats and coral reefs:</a:t>
            </a:r>
            <a:endParaRPr lang="en-GB" sz="1800" b="0" dirty="0">
              <a:effectLst/>
            </a:endParaRP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Blue carbon habitats are threatened by coastal development, unsustainable fishing, climate change, deforestation and pollution.</a:t>
            </a: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Warming oceans put corals under stress and cause coral bleaching.</a:t>
            </a:r>
          </a:p>
          <a:p>
            <a:br>
              <a:rPr lang="en-GB" sz="1800" b="0" dirty="0">
                <a:effectLst/>
              </a:rPr>
            </a:br>
            <a:r>
              <a:rPr lang="en-GB" sz="1800" b="1" i="0" u="none" strike="noStrike" dirty="0">
                <a:solidFill>
                  <a:srgbClr val="000000"/>
                </a:solidFill>
                <a:effectLst/>
                <a:latin typeface="Arial" panose="020B0604020202020204" pitchFamily="34" charset="0"/>
              </a:rPr>
              <a:t>Cue students</a:t>
            </a:r>
            <a:r>
              <a:rPr lang="en-GB" sz="1800" b="0" i="0" u="none" strike="noStrike" dirty="0">
                <a:solidFill>
                  <a:srgbClr val="000000"/>
                </a:solidFill>
                <a:effectLst/>
                <a:latin typeface="Arial" panose="020B0604020202020204" pitchFamily="34" charset="0"/>
              </a:rPr>
              <a:t> to consider these questions as they explore the web journey. Discuss as a class after.</a:t>
            </a:r>
            <a:endParaRPr lang="en-GB" sz="1800" dirty="0"/>
          </a:p>
          <a:p>
            <a:br>
              <a:rPr lang="en-GB" dirty="0"/>
            </a:br>
            <a:endParaRPr lang="en-GB" dirty="0"/>
          </a:p>
        </p:txBody>
      </p:sp>
      <p:sp>
        <p:nvSpPr>
          <p:cNvPr id="4" name="Slide Number Placeholder 3"/>
          <p:cNvSpPr>
            <a:spLocks noGrp="1"/>
          </p:cNvSpPr>
          <p:nvPr>
            <p:ph type="sldNum" sz="quarter" idx="5"/>
          </p:nvPr>
        </p:nvSpPr>
        <p:spPr/>
        <p:txBody>
          <a:bodyPr/>
          <a:lstStyle/>
          <a:p>
            <a:fld id="{1832E065-B530-4955-AE01-321D16DE66F4}" type="slidenum">
              <a:rPr lang="en-GB" smtClean="0"/>
              <a:t>28</a:t>
            </a:fld>
            <a:endParaRPr lang="en-GB"/>
          </a:p>
        </p:txBody>
      </p:sp>
    </p:spTree>
    <p:extLst>
      <p:ext uri="{BB962C8B-B14F-4D97-AF65-F5344CB8AC3E}">
        <p14:creationId xmlns:p14="http://schemas.microsoft.com/office/powerpoint/2010/main" val="36053923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0" i="0" u="none" strike="noStrike" dirty="0">
                <a:solidFill>
                  <a:srgbClr val="000000"/>
                </a:solidFill>
                <a:effectLst/>
                <a:latin typeface="Arial" panose="020B0604020202020204" pitchFamily="34" charset="0"/>
              </a:rPr>
              <a:t>Navigate the web journey as a class or on individual devices.</a:t>
            </a: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Direct students to explore the</a:t>
            </a:r>
            <a:r>
              <a:rPr lang="en-GB" sz="1800" b="1" i="0" u="none" strike="noStrike" dirty="0">
                <a:solidFill>
                  <a:srgbClr val="000000"/>
                </a:solidFill>
                <a:effectLst/>
                <a:latin typeface="Arial" panose="020B0604020202020204" pitchFamily="34" charset="0"/>
              </a:rPr>
              <a:t> PROTECTING THE UNDERWATER WORLD</a:t>
            </a:r>
            <a:r>
              <a:rPr lang="en-GB" sz="1800" b="0" i="0" u="none" strike="noStrike" dirty="0">
                <a:solidFill>
                  <a:srgbClr val="000000"/>
                </a:solidFill>
                <a:effectLst/>
                <a:latin typeface="Arial" panose="020B0604020202020204" pitchFamily="34" charset="0"/>
              </a:rPr>
              <a:t> journey.</a:t>
            </a:r>
            <a:endParaRPr lang="en-GB" b="0" dirty="0">
              <a:effectLst/>
            </a:endParaRPr>
          </a:p>
          <a:p>
            <a:r>
              <a:rPr lang="en-GB" sz="1800" b="0" i="0" u="none" strike="noStrike" dirty="0">
                <a:solidFill>
                  <a:srgbClr val="000000"/>
                </a:solidFill>
                <a:effectLst/>
                <a:latin typeface="Arial" panose="020B0604020202020204" pitchFamily="34" charset="0"/>
              </a:rPr>
              <a:t>Allocate </a:t>
            </a:r>
            <a:r>
              <a:rPr lang="en-GB" sz="1800" b="1" i="0" u="none" strike="noStrike" dirty="0">
                <a:solidFill>
                  <a:srgbClr val="000000"/>
                </a:solidFill>
                <a:effectLst/>
                <a:latin typeface="Arial" panose="020B0604020202020204" pitchFamily="34" charset="0"/>
              </a:rPr>
              <a:t>10 minutes</a:t>
            </a:r>
            <a:r>
              <a:rPr lang="en-GB" sz="1800" b="0" i="0" u="none" strike="noStrike" dirty="0">
                <a:solidFill>
                  <a:srgbClr val="000000"/>
                </a:solidFill>
                <a:effectLst/>
                <a:latin typeface="Arial" panose="020B0604020202020204" pitchFamily="34" charset="0"/>
              </a:rPr>
              <a:t> for students to complete this journey.</a:t>
            </a:r>
            <a:endParaRPr lang="en-GB" dirty="0"/>
          </a:p>
        </p:txBody>
      </p:sp>
      <p:sp>
        <p:nvSpPr>
          <p:cNvPr id="4" name="Slide Number Placeholder 3"/>
          <p:cNvSpPr>
            <a:spLocks noGrp="1"/>
          </p:cNvSpPr>
          <p:nvPr>
            <p:ph type="sldNum" sz="quarter" idx="5"/>
          </p:nvPr>
        </p:nvSpPr>
        <p:spPr/>
        <p:txBody>
          <a:bodyPr/>
          <a:lstStyle/>
          <a:p>
            <a:fld id="{1832E065-B530-4955-AE01-321D16DE66F4}" type="slidenum">
              <a:t>29</a:t>
            </a:fld>
            <a:endParaRPr lang="en-GB"/>
          </a:p>
        </p:txBody>
      </p:sp>
    </p:spTree>
    <p:extLst>
      <p:ext uri="{BB962C8B-B14F-4D97-AF65-F5344CB8AC3E}">
        <p14:creationId xmlns:p14="http://schemas.microsoft.com/office/powerpoint/2010/main" val="248867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slide shows some vivid photos of the ocean. Discuss briefly what each one is, and whether the class thought of these whilst </a:t>
            </a:r>
            <a:r>
              <a:rPr lang="en-US" dirty="0" err="1">
                <a:cs typeface="Calibri"/>
              </a:rPr>
              <a:t>visualising</a:t>
            </a:r>
            <a:r>
              <a:rPr lang="en-US" dirty="0">
                <a:cs typeface="Calibri"/>
              </a:rPr>
              <a:t> the ocean in the last slide. </a:t>
            </a:r>
          </a:p>
          <a:p>
            <a:r>
              <a:rPr lang="en-US" dirty="0">
                <a:cs typeface="Calibri"/>
              </a:rPr>
              <a:t>1 = whale</a:t>
            </a:r>
          </a:p>
          <a:p>
            <a:r>
              <a:rPr lang="en-US" dirty="0">
                <a:cs typeface="Calibri"/>
              </a:rPr>
              <a:t>2 = kelp</a:t>
            </a:r>
          </a:p>
          <a:p>
            <a:r>
              <a:rPr lang="en-US" dirty="0">
                <a:cs typeface="Calibri"/>
              </a:rPr>
              <a:t>3 = octopus</a:t>
            </a:r>
          </a:p>
          <a:p>
            <a:r>
              <a:rPr lang="en-US" dirty="0">
                <a:cs typeface="Calibri"/>
              </a:rPr>
              <a:t>4 = seagrass</a:t>
            </a:r>
          </a:p>
          <a:p>
            <a:r>
              <a:rPr lang="en-US" dirty="0">
                <a:cs typeface="Calibri"/>
              </a:rPr>
              <a:t>5 = seal</a:t>
            </a:r>
          </a:p>
          <a:p>
            <a:r>
              <a:rPr lang="en-US" dirty="0">
                <a:cs typeface="Calibri"/>
              </a:rPr>
              <a:t>6 = coral reef</a:t>
            </a:r>
          </a:p>
          <a:p>
            <a:r>
              <a:rPr lang="en-US" dirty="0">
                <a:cs typeface="Calibri"/>
              </a:rPr>
              <a:t>7 = turtle</a:t>
            </a:r>
          </a:p>
          <a:p>
            <a:r>
              <a:rPr lang="en-US" dirty="0">
                <a:cs typeface="Calibri"/>
              </a:rPr>
              <a:t>8 = mangroves</a:t>
            </a:r>
          </a:p>
          <a:p>
            <a:r>
              <a:rPr lang="en-US" dirty="0">
                <a:cs typeface="Calibri"/>
              </a:rPr>
              <a:t>9 = rocky reef </a:t>
            </a:r>
          </a:p>
          <a:p>
            <a:endParaRPr lang="en-US" dirty="0">
              <a:cs typeface="Calibri"/>
            </a:endParaRPr>
          </a:p>
        </p:txBody>
      </p:sp>
      <p:sp>
        <p:nvSpPr>
          <p:cNvPr id="4" name="Slide Number Placeholder 3"/>
          <p:cNvSpPr>
            <a:spLocks noGrp="1"/>
          </p:cNvSpPr>
          <p:nvPr>
            <p:ph type="sldNum" sz="quarter" idx="5"/>
          </p:nvPr>
        </p:nvSpPr>
        <p:spPr/>
        <p:txBody>
          <a:bodyPr/>
          <a:lstStyle/>
          <a:p>
            <a:fld id="{1832E065-B530-4955-AE01-321D16DE66F4}" type="slidenum">
              <a:t>3</a:t>
            </a:fld>
            <a:endParaRPr lang="en-GB"/>
          </a:p>
        </p:txBody>
      </p:sp>
    </p:spTree>
    <p:extLst>
      <p:ext uri="{BB962C8B-B14F-4D97-AF65-F5344CB8AC3E}">
        <p14:creationId xmlns:p14="http://schemas.microsoft.com/office/powerpoint/2010/main" val="27815328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0" i="0" u="none" strike="noStrike" dirty="0">
                <a:solidFill>
                  <a:srgbClr val="000000"/>
                </a:solidFill>
                <a:effectLst/>
                <a:latin typeface="Arial" panose="020B0604020202020204" pitchFamily="34" charset="0"/>
              </a:rPr>
              <a:t>Ask students to share what they learned on their journey</a:t>
            </a:r>
            <a:endParaRPr lang="en-GB" b="0" dirty="0">
              <a:effectLst/>
            </a:endParaRPr>
          </a:p>
          <a:p>
            <a:pPr rtl="0">
              <a:spcBef>
                <a:spcPts val="0"/>
              </a:spcBef>
              <a:spcAft>
                <a:spcPts val="0"/>
              </a:spcAft>
            </a:pPr>
            <a:br>
              <a:rPr lang="en-GB" b="0" dirty="0">
                <a:effectLst/>
              </a:rPr>
            </a:br>
            <a:r>
              <a:rPr lang="en-GB" sz="1800" b="1" i="0" u="none" strike="noStrike" dirty="0">
                <a:solidFill>
                  <a:srgbClr val="000000"/>
                </a:solidFill>
                <a:effectLst/>
                <a:latin typeface="Arial" panose="020B0604020202020204" pitchFamily="34" charset="0"/>
              </a:rPr>
              <a:t>Answers:</a:t>
            </a:r>
            <a:endParaRPr lang="en-GB" b="0" dirty="0">
              <a:effectLst/>
            </a:endParaRP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Yes the entire ocean needs protection, from coastal regions and blue carbon habitats to the open ocean</a:t>
            </a: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Protecting complex marine ecosystems helps the ocean withstand the impacts of climate change</a:t>
            </a: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a:cs typeface="Arial"/>
              </a:rPr>
              <a:t>Marine Protected Areas (MPAs) work by limiting human activity, just like nature reserves do on land</a:t>
            </a:r>
          </a:p>
          <a:p>
            <a:pPr>
              <a:buFont typeface="Arial" panose="020B0604020202020204" pitchFamily="34" charset="0"/>
              <a:buChar char="•"/>
            </a:pPr>
            <a:endParaRPr lang="en-GB" sz="1800" dirty="0">
              <a:latin typeface="Arial"/>
              <a:cs typeface="Arial"/>
            </a:endParaRPr>
          </a:p>
          <a:p>
            <a:r>
              <a:rPr lang="en-GB" b="1" dirty="0"/>
              <a:t>Ask students:</a:t>
            </a:r>
            <a:r>
              <a:rPr lang="en-GB" dirty="0"/>
              <a:t> “What percentage of the ocean is currently highly protected? Where do we need to get to by 2030?”</a:t>
            </a:r>
            <a:endParaRPr lang="en-GB" dirty="0">
              <a:ea typeface="Calibri"/>
              <a:cs typeface="Calibri"/>
            </a:endParaRPr>
          </a:p>
          <a:p>
            <a:r>
              <a:rPr lang="en-GB" dirty="0">
                <a:ea typeface="Calibri"/>
                <a:cs typeface="Calibri"/>
              </a:rPr>
              <a:t>Answer on next slide</a:t>
            </a:r>
          </a:p>
          <a:p>
            <a:br>
              <a:rPr lang="en-GB" dirty="0"/>
            </a:br>
            <a:endParaRPr lang="en-GB" dirty="0"/>
          </a:p>
        </p:txBody>
      </p:sp>
      <p:sp>
        <p:nvSpPr>
          <p:cNvPr id="4" name="Slide Number Placeholder 3"/>
          <p:cNvSpPr>
            <a:spLocks noGrp="1"/>
          </p:cNvSpPr>
          <p:nvPr>
            <p:ph type="sldNum" sz="quarter" idx="5"/>
          </p:nvPr>
        </p:nvSpPr>
        <p:spPr/>
        <p:txBody>
          <a:bodyPr/>
          <a:lstStyle/>
          <a:p>
            <a:fld id="{1832E065-B530-4955-AE01-321D16DE66F4}" type="slidenum">
              <a:rPr lang="en-GB" smtClean="0"/>
              <a:t>30</a:t>
            </a:fld>
            <a:endParaRPr lang="en-GB"/>
          </a:p>
        </p:txBody>
      </p:sp>
    </p:spTree>
    <p:extLst>
      <p:ext uri="{BB962C8B-B14F-4D97-AF65-F5344CB8AC3E}">
        <p14:creationId xmlns:p14="http://schemas.microsoft.com/office/powerpoint/2010/main" val="37263407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Ask students:</a:t>
            </a:r>
            <a:r>
              <a:rPr lang="en-GB" dirty="0"/>
              <a:t> “What percentage of the ocean is currently highly protected? Where do we need to get to by 2030?”</a:t>
            </a:r>
            <a:endParaRPr lang="en-GB" dirty="0">
              <a:solidFill>
                <a:srgbClr val="444444"/>
              </a:solidFill>
            </a:endParaRPr>
          </a:p>
          <a:p>
            <a:endParaRPr lang="en-GB" dirty="0"/>
          </a:p>
          <a:p>
            <a:r>
              <a:rPr lang="en-GB" dirty="0"/>
              <a:t>Answer: Only 2.7% is currently highly protected; we need to protect </a:t>
            </a:r>
            <a:r>
              <a:rPr lang="en-GB" b="1" dirty="0"/>
              <a:t>30%</a:t>
            </a:r>
            <a:r>
              <a:rPr lang="en-GB" dirty="0"/>
              <a:t> by 2030 in order to improve the ocean’s resilience to climate change and overfishing.</a:t>
            </a:r>
            <a:endParaRPr lang="en-GB" dirty="0">
              <a:ea typeface="Calibri"/>
              <a:cs typeface="Calibri"/>
            </a:endParaRPr>
          </a:p>
        </p:txBody>
      </p:sp>
      <p:sp>
        <p:nvSpPr>
          <p:cNvPr id="4" name="Slide Number Placeholder 3"/>
          <p:cNvSpPr>
            <a:spLocks noGrp="1"/>
          </p:cNvSpPr>
          <p:nvPr>
            <p:ph type="sldNum" sz="quarter" idx="5"/>
          </p:nvPr>
        </p:nvSpPr>
        <p:spPr/>
        <p:txBody>
          <a:bodyPr/>
          <a:lstStyle/>
          <a:p>
            <a:fld id="{1832E065-B530-4955-AE01-321D16DE66F4}" type="slidenum">
              <a:rPr lang="en-GB"/>
              <a:t>31</a:t>
            </a:fld>
            <a:endParaRPr lang="en-GB"/>
          </a:p>
        </p:txBody>
      </p:sp>
    </p:spTree>
    <p:extLst>
      <p:ext uri="{BB962C8B-B14F-4D97-AF65-F5344CB8AC3E}">
        <p14:creationId xmlns:p14="http://schemas.microsoft.com/office/powerpoint/2010/main" val="18296524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0" i="0" u="none" strike="noStrike" dirty="0">
                <a:solidFill>
                  <a:srgbClr val="000000"/>
                </a:solidFill>
                <a:effectLst/>
                <a:latin typeface="Arial" panose="020B0604020202020204" pitchFamily="34" charset="0"/>
              </a:rPr>
              <a:t>They help entire ecosystems recover from the stress of human activities and allow marine life to thrive. The images here show some bleached coral (often due to rising ocean temperatures), plastic pollution and some fishing gear. </a:t>
            </a:r>
            <a:endParaRPr lang="en-GB" b="0" dirty="0">
              <a:effectLst/>
            </a:endParaRPr>
          </a:p>
          <a:p>
            <a:pPr rtl="0">
              <a:spcBef>
                <a:spcPts val="0"/>
              </a:spcBef>
              <a:spcAft>
                <a:spcPts val="0"/>
              </a:spcAft>
            </a:pPr>
            <a:br>
              <a:rPr lang="en-GB" b="0" dirty="0">
                <a:effectLst/>
              </a:rPr>
            </a:br>
            <a:r>
              <a:rPr lang="en-GB" sz="1800" b="1" i="0" u="none" strike="noStrike" dirty="0">
                <a:solidFill>
                  <a:srgbClr val="000000"/>
                </a:solidFill>
                <a:effectLst/>
                <a:latin typeface="Arial" panose="020B0604020202020204" pitchFamily="34" charset="0"/>
              </a:rPr>
              <a:t>Ask students:</a:t>
            </a:r>
            <a:r>
              <a:rPr lang="en-GB" sz="1800" b="0" i="0" u="none" strike="noStrike" dirty="0">
                <a:solidFill>
                  <a:srgbClr val="000000"/>
                </a:solidFill>
                <a:effectLst/>
                <a:latin typeface="Arial" panose="020B0604020202020204" pitchFamily="34" charset="0"/>
              </a:rPr>
              <a:t> “Limiting human activity in the ocean is often met with challenge. Think back to the list that we made of all the ways humans use the ocean. It can be tricky to convince all these different people to accept restrictions for the sake of conservation. Because of this, it’s important to be able to show the benefit of marine reserves.</a:t>
            </a:r>
            <a:r>
              <a:rPr lang="en-GB" sz="1800" b="1" i="0" u="none" strike="noStrike" dirty="0">
                <a:solidFill>
                  <a:srgbClr val="000000"/>
                </a:solidFill>
                <a:effectLst/>
                <a:latin typeface="Arial" panose="020B0604020202020204" pitchFamily="34" charset="0"/>
              </a:rPr>
              <a:t> How do you think scientists know that MPAs actually work?</a:t>
            </a:r>
            <a:r>
              <a:rPr lang="en-GB" sz="1800" b="0" i="0" u="none" strike="noStrike" dirty="0">
                <a:solidFill>
                  <a:srgbClr val="000000"/>
                </a:solidFill>
                <a:effectLst/>
                <a:latin typeface="Arial" panose="020B0604020202020204" pitchFamily="34" charset="0"/>
              </a:rPr>
              <a:t>”</a:t>
            </a:r>
            <a:endParaRPr lang="en-GB" b="0" dirty="0">
              <a:effectLst/>
            </a:endParaRPr>
          </a:p>
          <a:p>
            <a:pPr rtl="0">
              <a:spcBef>
                <a:spcPts val="0"/>
              </a:spcBef>
              <a:spcAft>
                <a:spcPts val="0"/>
              </a:spcAft>
            </a:pPr>
            <a:br>
              <a:rPr lang="en-GB" b="0" dirty="0">
                <a:effectLst/>
              </a:rPr>
            </a:br>
            <a:r>
              <a:rPr lang="en-GB" sz="1800" b="0" i="0" u="none" strike="noStrike" dirty="0">
                <a:solidFill>
                  <a:srgbClr val="000000"/>
                </a:solidFill>
                <a:effectLst/>
                <a:latin typeface="Arial" panose="020B0604020202020204" pitchFamily="34" charset="0"/>
              </a:rPr>
              <a:t>In the next activity, you will use underwater survey techniques used by scientists to collect data on marine reserves.</a:t>
            </a:r>
            <a:endParaRPr lang="en-GB" b="0" dirty="0">
              <a:effectLst/>
            </a:endParaRPr>
          </a:p>
          <a:p>
            <a:br>
              <a:rPr lang="en-GB" dirty="0"/>
            </a:br>
            <a:endParaRPr lang="en-GB" dirty="0"/>
          </a:p>
        </p:txBody>
      </p:sp>
      <p:sp>
        <p:nvSpPr>
          <p:cNvPr id="4" name="Slide Number Placeholder 3"/>
          <p:cNvSpPr>
            <a:spLocks noGrp="1"/>
          </p:cNvSpPr>
          <p:nvPr>
            <p:ph type="sldNum" sz="quarter" idx="5"/>
          </p:nvPr>
        </p:nvSpPr>
        <p:spPr/>
        <p:txBody>
          <a:bodyPr/>
          <a:lstStyle/>
          <a:p>
            <a:fld id="{1832E065-B530-4955-AE01-321D16DE66F4}" type="slidenum">
              <a:rPr lang="en-GB" smtClean="0"/>
              <a:t>32</a:t>
            </a:fld>
            <a:endParaRPr lang="en-GB"/>
          </a:p>
        </p:txBody>
      </p:sp>
    </p:spTree>
    <p:extLst>
      <p:ext uri="{BB962C8B-B14F-4D97-AF65-F5344CB8AC3E}">
        <p14:creationId xmlns:p14="http://schemas.microsoft.com/office/powerpoint/2010/main" val="9175949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0" i="0" u="none" strike="noStrike" dirty="0">
                <a:solidFill>
                  <a:srgbClr val="000000"/>
                </a:solidFill>
                <a:effectLst/>
                <a:latin typeface="Arial" panose="020B0604020202020204" pitchFamily="34" charset="0"/>
              </a:rPr>
              <a:t>This activity teaches students scientific survey techniques to collect data and make conclusions about the effectiveness of Marine Protected Areas.</a:t>
            </a:r>
            <a:endParaRPr lang="en-GB" b="0" dirty="0">
              <a:effectLst/>
            </a:endParaRPr>
          </a:p>
          <a:p>
            <a:r>
              <a:rPr lang="en-GB" sz="1800" b="0" i="0" u="none" strike="noStrike" dirty="0">
                <a:solidFill>
                  <a:srgbClr val="000000"/>
                </a:solidFill>
                <a:effectLst/>
                <a:latin typeface="Arial" panose="020B0604020202020204" pitchFamily="34" charset="0"/>
              </a:rPr>
              <a:t>See the </a:t>
            </a:r>
            <a:r>
              <a:rPr lang="en-GB" sz="1800" b="1" i="0" u="none" strike="noStrike" dirty="0">
                <a:solidFill>
                  <a:srgbClr val="000000"/>
                </a:solidFill>
                <a:effectLst/>
                <a:latin typeface="Arial" panose="020B0604020202020204" pitchFamily="34" charset="0"/>
              </a:rPr>
              <a:t>Facilitation Guide</a:t>
            </a:r>
            <a:r>
              <a:rPr lang="en-GB" sz="1800" b="0" i="0" u="none" strike="noStrike" dirty="0">
                <a:solidFill>
                  <a:srgbClr val="000000"/>
                </a:solidFill>
                <a:effectLst/>
                <a:latin typeface="Arial" panose="020B0604020202020204" pitchFamily="34" charset="0"/>
              </a:rPr>
              <a:t> for activity lesson plan and suggestions for adapting and tailoring it to your learning context.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32E065-B530-4955-AE01-321D16DE66F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70339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1" i="0" u="none" strike="noStrike" dirty="0">
                <a:solidFill>
                  <a:srgbClr val="000000"/>
                </a:solidFill>
                <a:effectLst/>
                <a:latin typeface="Arial" panose="020B0604020202020204" pitchFamily="34" charset="0"/>
              </a:rPr>
              <a:t>Ask students to interpret the graph</a:t>
            </a:r>
            <a:r>
              <a:rPr lang="en-GB" sz="1800" b="0" i="0" u="none" strike="noStrike" dirty="0">
                <a:solidFill>
                  <a:srgbClr val="000000"/>
                </a:solidFill>
                <a:effectLst/>
                <a:latin typeface="Arial" panose="020B0604020202020204" pitchFamily="34" charset="0"/>
              </a:rPr>
              <a:t>:</a:t>
            </a:r>
          </a:p>
          <a:p>
            <a:pPr rtl="0">
              <a:spcBef>
                <a:spcPts val="0"/>
              </a:spcBef>
              <a:spcAft>
                <a:spcPts val="0"/>
              </a:spcAft>
            </a:pPr>
            <a:endParaRPr lang="en-GB" b="0" dirty="0">
              <a:effectLst/>
            </a:endParaRPr>
          </a:p>
          <a:p>
            <a:pPr rtl="0" fontAlgn="base">
              <a:spcBef>
                <a:spcPts val="0"/>
              </a:spcBef>
              <a:spcAft>
                <a:spcPts val="0"/>
              </a:spcAft>
              <a:buFont typeface="+mj-lt"/>
              <a:buAutoNum type="arabicPeriod"/>
            </a:pPr>
            <a:r>
              <a:rPr lang="en-GB" sz="1800" b="0" i="0" u="none" strike="noStrike" dirty="0">
                <a:solidFill>
                  <a:srgbClr val="000000"/>
                </a:solidFill>
                <a:effectLst/>
                <a:latin typeface="Arial" panose="020B0604020202020204" pitchFamily="34" charset="0"/>
              </a:rPr>
              <a:t>“How many square </a:t>
            </a:r>
            <a:r>
              <a:rPr lang="en-GB" sz="1800" b="0" i="0" u="none" strike="noStrike" dirty="0" err="1">
                <a:solidFill>
                  <a:srgbClr val="000000"/>
                </a:solidFill>
                <a:effectLst/>
                <a:latin typeface="Arial" panose="020B0604020202020204" pitchFamily="34" charset="0"/>
              </a:rPr>
              <a:t>kilometers</a:t>
            </a:r>
            <a:r>
              <a:rPr lang="en-GB" sz="1800" b="0" i="0" u="none" strike="noStrike" dirty="0">
                <a:solidFill>
                  <a:srgbClr val="000000"/>
                </a:solidFill>
                <a:effectLst/>
                <a:latin typeface="Arial" panose="020B0604020202020204" pitchFamily="34" charset="0"/>
              </a:rPr>
              <a:t> of the ocean were protected in 2005? 2015? 2020?”</a:t>
            </a:r>
          </a:p>
          <a:p>
            <a:pPr marL="457200"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2005: approximately 2.5 million km2</a:t>
            </a:r>
          </a:p>
          <a:p>
            <a:pPr marL="457200"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2015: approximately 15 million km2</a:t>
            </a:r>
          </a:p>
          <a:p>
            <a:pPr marL="457200"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2020: approximately 26 million km2 &gt;&gt; </a:t>
            </a:r>
            <a:r>
              <a:rPr lang="en-GB" sz="1800" b="1" i="0" u="none" strike="noStrike" dirty="0">
                <a:solidFill>
                  <a:srgbClr val="000000"/>
                </a:solidFill>
                <a:effectLst/>
                <a:latin typeface="Arial" panose="020B0604020202020204" pitchFamily="34" charset="0"/>
              </a:rPr>
              <a:t>MPA coverage worldwide has increased 10x in the last 15 years!! Today there are over 17,000 MPAs covering almost 8% of the worlds oceans. For reference, Africa is about 30 million km2.</a:t>
            </a:r>
          </a:p>
          <a:p>
            <a:pPr marL="457200" rtl="0" fontAlgn="base">
              <a:spcBef>
                <a:spcPts val="0"/>
              </a:spcBef>
              <a:spcAft>
                <a:spcPts val="0"/>
              </a:spcAft>
              <a:buFont typeface="Arial" panose="020B0604020202020204" pitchFamily="34" charset="0"/>
              <a:buChar char="•"/>
            </a:pPr>
            <a:endParaRPr lang="en-GB"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mj-lt"/>
              <a:buAutoNum type="arabicPeriod" startAt="2"/>
            </a:pPr>
            <a:r>
              <a:rPr lang="en-GB" sz="1800" b="0" i="0" u="none" strike="noStrike" dirty="0">
                <a:solidFill>
                  <a:srgbClr val="000000"/>
                </a:solidFill>
                <a:effectLst/>
                <a:latin typeface="Arial" panose="020B0604020202020204" pitchFamily="34" charset="0"/>
              </a:rPr>
              <a:t>“In 2020, how much of the 26 million square </a:t>
            </a:r>
            <a:r>
              <a:rPr lang="en-GB" sz="1800" b="0" i="0" u="none" strike="noStrike" dirty="0" err="1">
                <a:solidFill>
                  <a:srgbClr val="000000"/>
                </a:solidFill>
                <a:effectLst/>
                <a:latin typeface="Arial" panose="020B0604020202020204" pitchFamily="34" charset="0"/>
              </a:rPr>
              <a:t>kilometers</a:t>
            </a:r>
            <a:r>
              <a:rPr lang="en-GB" sz="1800" b="0" i="0" u="none" strike="noStrike" dirty="0">
                <a:solidFill>
                  <a:srgbClr val="000000"/>
                </a:solidFill>
                <a:effectLst/>
                <a:latin typeface="Arial" panose="020B0604020202020204" pitchFamily="34" charset="0"/>
              </a:rPr>
              <a:t> of protected ocean were in Marine Areas Beyond National Jurisdiction?”</a:t>
            </a:r>
          </a:p>
          <a:p>
            <a:pPr marL="457200"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Approximately 2.5 million km2 of the 26 million km2 global total. </a:t>
            </a:r>
          </a:p>
          <a:p>
            <a:pPr marL="457200" rtl="0" fontAlgn="base">
              <a:spcBef>
                <a:spcPts val="0"/>
              </a:spcBef>
              <a:spcAft>
                <a:spcPts val="0"/>
              </a:spcAft>
              <a:buFont typeface="Arial" panose="020B0604020202020204" pitchFamily="34" charset="0"/>
              <a:buChar char="•"/>
            </a:pPr>
            <a:endParaRPr lang="en-GB"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mj-lt"/>
              <a:buAutoNum type="arabicPeriod" startAt="3"/>
            </a:pPr>
            <a:r>
              <a:rPr lang="en-GB" sz="1800" b="0" i="0" u="none" strike="noStrike" dirty="0">
                <a:solidFill>
                  <a:srgbClr val="000000"/>
                </a:solidFill>
                <a:effectLst/>
                <a:latin typeface="Arial" panose="020B0604020202020204" pitchFamily="34" charset="0"/>
              </a:rPr>
              <a:t>“What does this tell you about where most MPAs are located?”</a:t>
            </a:r>
          </a:p>
          <a:p>
            <a:pPr marL="457200"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Most MPAs are located within 200 nautical miles of the coast. These are areas in which a country has the sole responsibility to manage.</a:t>
            </a:r>
          </a:p>
          <a:p>
            <a:pPr rtl="0">
              <a:spcBef>
                <a:spcPts val="0"/>
              </a:spcBef>
              <a:spcAft>
                <a:spcPts val="0"/>
              </a:spcAft>
            </a:pPr>
            <a:br>
              <a:rPr lang="en-GB" b="0" dirty="0">
                <a:effectLst/>
              </a:rPr>
            </a:br>
            <a:r>
              <a:rPr lang="en-GB" sz="1800" b="1" i="0" u="none" strike="noStrike" dirty="0">
                <a:solidFill>
                  <a:srgbClr val="000000"/>
                </a:solidFill>
                <a:effectLst/>
                <a:latin typeface="Arial" panose="020B0604020202020204" pitchFamily="34" charset="0"/>
              </a:rPr>
              <a:t>Ask: “Why do you think so little of the open ocean (ABNJ) is protected? Why is this a problem for managing marine resources?”</a:t>
            </a: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(Just take ideas for now. We will consider and discuss this further in THE OCEAN’S WEB OF LIFE.)</a:t>
            </a:r>
            <a:endParaRPr lang="en-GB" b="0" dirty="0">
              <a:effectLst/>
            </a:endParaRPr>
          </a:p>
          <a:p>
            <a:br>
              <a:rPr lang="en-GB" b="0" dirty="0">
                <a:effectLst/>
              </a:rPr>
            </a:br>
            <a:r>
              <a:rPr lang="fr-FR" sz="1800" b="1" i="0" u="none" strike="noStrike" dirty="0">
                <a:solidFill>
                  <a:srgbClr val="000000"/>
                </a:solidFill>
                <a:effectLst/>
                <a:latin typeface="Arial" panose="020B0604020202020204" pitchFamily="34" charset="0"/>
              </a:rPr>
              <a:t>Source</a:t>
            </a:r>
            <a:r>
              <a:rPr lang="fr-FR" sz="1800" b="0" i="0" u="none" strike="noStrike" dirty="0">
                <a:solidFill>
                  <a:srgbClr val="000000"/>
                </a:solidFill>
                <a:effectLst/>
                <a:latin typeface="Arial" panose="020B0604020202020204" pitchFamily="34" charset="0"/>
              </a:rPr>
              <a:t>: https://www.protectedplanet.net/en/thematic-areas/marine-protected-areas</a:t>
            </a:r>
            <a:br>
              <a:rPr lang="en-GB" b="0" dirty="0">
                <a:effectLst/>
              </a:rPr>
            </a:br>
            <a:endParaRPr lang="en-GB" dirty="0"/>
          </a:p>
        </p:txBody>
      </p:sp>
      <p:sp>
        <p:nvSpPr>
          <p:cNvPr id="4" name="Slide Number Placeholder 3"/>
          <p:cNvSpPr>
            <a:spLocks noGrp="1"/>
          </p:cNvSpPr>
          <p:nvPr>
            <p:ph type="sldNum" sz="quarter" idx="5"/>
          </p:nvPr>
        </p:nvSpPr>
        <p:spPr/>
        <p:txBody>
          <a:bodyPr/>
          <a:lstStyle/>
          <a:p>
            <a:fld id="{1832E065-B530-4955-AE01-321D16DE66F4}" type="slidenum">
              <a:rPr lang="en-GB" smtClean="0"/>
              <a:t>34</a:t>
            </a:fld>
            <a:endParaRPr lang="en-GB"/>
          </a:p>
        </p:txBody>
      </p:sp>
    </p:spTree>
    <p:extLst>
      <p:ext uri="{BB962C8B-B14F-4D97-AF65-F5344CB8AC3E}">
        <p14:creationId xmlns:p14="http://schemas.microsoft.com/office/powerpoint/2010/main" val="37922743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1" i="0" u="none" strike="noStrike" dirty="0">
                <a:solidFill>
                  <a:srgbClr val="000000"/>
                </a:solidFill>
                <a:effectLst/>
                <a:latin typeface="Arial" panose="020B0604020202020204" pitchFamily="34" charset="0"/>
              </a:rPr>
              <a:t>Key concept for this journey: </a:t>
            </a: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A healthy ocean is more resilient. Healthy marine populations improve the ocean’s ability to buffer the impacts of climate change and give marine life a better chance of withstanding rapid environmental changes.</a:t>
            </a:r>
            <a:endParaRPr lang="en-GB" b="0" dirty="0">
              <a:effectLst/>
            </a:endParaRPr>
          </a:p>
          <a:p>
            <a:br>
              <a:rPr lang="en-GB" dirty="0"/>
            </a:br>
            <a:endParaRPr lang="en-GB" dirty="0"/>
          </a:p>
        </p:txBody>
      </p:sp>
      <p:sp>
        <p:nvSpPr>
          <p:cNvPr id="4" name="Slide Number Placeholder 3"/>
          <p:cNvSpPr>
            <a:spLocks noGrp="1"/>
          </p:cNvSpPr>
          <p:nvPr>
            <p:ph type="sldNum" sz="quarter" idx="5"/>
          </p:nvPr>
        </p:nvSpPr>
        <p:spPr/>
        <p:txBody>
          <a:bodyPr/>
          <a:lstStyle/>
          <a:p>
            <a:fld id="{1832E065-B530-4955-AE01-321D16DE66F4}" type="slidenum">
              <a:rPr lang="en-GB" smtClean="0"/>
              <a:t>35</a:t>
            </a:fld>
            <a:endParaRPr lang="en-GB"/>
          </a:p>
        </p:txBody>
      </p:sp>
    </p:spTree>
    <p:extLst>
      <p:ext uri="{BB962C8B-B14F-4D97-AF65-F5344CB8AC3E}">
        <p14:creationId xmlns:p14="http://schemas.microsoft.com/office/powerpoint/2010/main" val="12550257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200" b="1" i="0" u="none" strike="noStrike" dirty="0">
                <a:solidFill>
                  <a:srgbClr val="000000"/>
                </a:solidFill>
                <a:effectLst/>
                <a:latin typeface="Arial" panose="020B0604020202020204" pitchFamily="34" charset="0"/>
              </a:rPr>
              <a:t>Recap </a:t>
            </a:r>
            <a:r>
              <a:rPr lang="en-GB" sz="1200" b="0" i="0" u="none" strike="noStrike" dirty="0">
                <a:solidFill>
                  <a:srgbClr val="000000"/>
                </a:solidFill>
                <a:effectLst/>
                <a:latin typeface="Arial" panose="020B0604020202020204" pitchFamily="34" charset="0"/>
              </a:rPr>
              <a:t>for students that they are about to explore the third and final journey.</a:t>
            </a:r>
            <a:endParaRPr lang="en-GB" b="0" dirty="0">
              <a:effectLst/>
            </a:endParaRPr>
          </a:p>
          <a:p>
            <a:r>
              <a:rPr lang="en-GB" sz="1200" b="1" i="0" u="none" strike="noStrike" dirty="0">
                <a:solidFill>
                  <a:srgbClr val="000000"/>
                </a:solidFill>
                <a:effectLst/>
                <a:latin typeface="Arial" panose="020B0604020202020204" pitchFamily="34" charset="0"/>
              </a:rPr>
              <a:t>Ask students</a:t>
            </a:r>
            <a:r>
              <a:rPr lang="en-GB" sz="1200" b="0" i="0" u="none" strike="noStrike" dirty="0">
                <a:solidFill>
                  <a:srgbClr val="000000"/>
                </a:solidFill>
                <a:effectLst/>
                <a:latin typeface="Arial" panose="020B0604020202020204" pitchFamily="34" charset="0"/>
              </a:rPr>
              <a:t> to recall what they learned in RAINFORESTS OF THE SEA and PROTECTING THE UNDERWATER WORLD</a:t>
            </a:r>
            <a:endParaRPr lang="en-GB" dirty="0"/>
          </a:p>
          <a:p>
            <a:endParaRPr lang="en-US" dirty="0"/>
          </a:p>
        </p:txBody>
      </p:sp>
      <p:sp>
        <p:nvSpPr>
          <p:cNvPr id="4" name="Slide Number Placeholder 3"/>
          <p:cNvSpPr>
            <a:spLocks noGrp="1"/>
          </p:cNvSpPr>
          <p:nvPr>
            <p:ph type="sldNum" sz="quarter" idx="5"/>
          </p:nvPr>
        </p:nvSpPr>
        <p:spPr/>
        <p:txBody>
          <a:bodyPr/>
          <a:lstStyle/>
          <a:p>
            <a:fld id="{1832E065-B530-4955-AE01-321D16DE66F4}" type="slidenum">
              <a:t>36</a:t>
            </a:fld>
            <a:endParaRPr lang="en-GB"/>
          </a:p>
        </p:txBody>
      </p:sp>
    </p:spTree>
    <p:extLst>
      <p:ext uri="{BB962C8B-B14F-4D97-AF65-F5344CB8AC3E}">
        <p14:creationId xmlns:p14="http://schemas.microsoft.com/office/powerpoint/2010/main" val="30289164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200" b="1" i="0" u="none" strike="noStrike" dirty="0">
                <a:solidFill>
                  <a:srgbClr val="000000"/>
                </a:solidFill>
                <a:effectLst/>
                <a:latin typeface="Arial" panose="020B0604020202020204" pitchFamily="34" charset="0"/>
              </a:rPr>
              <a:t>Why do you think so little of the open ocean is protected? Why is this a problem for managing marine resources?”</a:t>
            </a:r>
            <a:endParaRPr lang="en-GB" b="0" dirty="0">
              <a:effectLst/>
            </a:endParaRPr>
          </a:p>
          <a:p>
            <a:pPr rtl="0">
              <a:spcBef>
                <a:spcPts val="0"/>
              </a:spcBef>
              <a:spcAft>
                <a:spcPts val="0"/>
              </a:spcAft>
            </a:pPr>
            <a:r>
              <a:rPr lang="en-GB" sz="1200" b="0" i="0" u="none" strike="noStrike" dirty="0">
                <a:solidFill>
                  <a:srgbClr val="000000"/>
                </a:solidFill>
                <a:effectLst/>
                <a:latin typeface="Arial" panose="020B0604020202020204" pitchFamily="34" charset="0"/>
              </a:rPr>
              <a:t>(Just take ideas for now. We will consider and discuss this further in THE OCEAN’S WEB OF LIFE.)</a:t>
            </a:r>
            <a:endParaRPr lang="en-GB" b="0" dirty="0">
              <a:effectLst/>
            </a:endParaRPr>
          </a:p>
          <a:p>
            <a:endParaRPr lang="en-GB" dirty="0"/>
          </a:p>
        </p:txBody>
      </p:sp>
      <p:sp>
        <p:nvSpPr>
          <p:cNvPr id="4" name="Slide Number Placeholder 3"/>
          <p:cNvSpPr>
            <a:spLocks noGrp="1"/>
          </p:cNvSpPr>
          <p:nvPr>
            <p:ph type="sldNum" sz="quarter" idx="5"/>
          </p:nvPr>
        </p:nvSpPr>
        <p:spPr/>
        <p:txBody>
          <a:bodyPr/>
          <a:lstStyle/>
          <a:p>
            <a:fld id="{1832E065-B530-4955-AE01-321D16DE66F4}" type="slidenum">
              <a:rPr lang="en-GB" smtClean="0"/>
              <a:t>37</a:t>
            </a:fld>
            <a:endParaRPr lang="en-GB"/>
          </a:p>
        </p:txBody>
      </p:sp>
    </p:spTree>
    <p:extLst>
      <p:ext uri="{BB962C8B-B14F-4D97-AF65-F5344CB8AC3E}">
        <p14:creationId xmlns:p14="http://schemas.microsoft.com/office/powerpoint/2010/main" val="19956914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200" b="1" i="0" u="none" strike="noStrike" dirty="0">
                <a:solidFill>
                  <a:srgbClr val="000000"/>
                </a:solidFill>
                <a:effectLst/>
                <a:latin typeface="Arial" panose="020B0604020202020204" pitchFamily="34" charset="0"/>
              </a:rPr>
              <a:t>Tragedy of the Commons</a:t>
            </a:r>
            <a:r>
              <a:rPr lang="en-GB" sz="1200" b="0" i="0" u="none" strike="noStrike" dirty="0">
                <a:solidFill>
                  <a:srgbClr val="000000"/>
                </a:solidFill>
                <a:effectLst/>
                <a:latin typeface="Arial" panose="020B0604020202020204" pitchFamily="34" charset="0"/>
              </a:rPr>
              <a:t> describes the situation where communal resources are consumed at an unsustainable rate for individual gain. You may need to unpick and define words within this definition. </a:t>
            </a:r>
            <a:endParaRPr lang="en-GB" b="0" dirty="0">
              <a:effectLst/>
            </a:endParaRPr>
          </a:p>
          <a:p>
            <a:pPr rtl="0">
              <a:spcBef>
                <a:spcPts val="0"/>
              </a:spcBef>
              <a:spcAft>
                <a:spcPts val="0"/>
              </a:spcAft>
            </a:pPr>
            <a:r>
              <a:rPr lang="en-GB" sz="1200" b="1" i="0" u="none" strike="noStrike" dirty="0">
                <a:solidFill>
                  <a:srgbClr val="000000"/>
                </a:solidFill>
                <a:effectLst/>
                <a:latin typeface="Arial" panose="020B0604020202020204" pitchFamily="34" charset="0"/>
              </a:rPr>
              <a:t>In other words: “If I don’t take it, someone else will.”</a:t>
            </a:r>
            <a:endParaRPr lang="en-GB" b="0" dirty="0">
              <a:effectLst/>
            </a:endParaRPr>
          </a:p>
          <a:p>
            <a:pPr rtl="0">
              <a:spcBef>
                <a:spcPts val="0"/>
              </a:spcBef>
              <a:spcAft>
                <a:spcPts val="0"/>
              </a:spcAft>
            </a:pPr>
            <a:endParaRPr lang="en-GB" sz="1200" b="0" i="0" u="none" strike="noStrike" dirty="0">
              <a:solidFill>
                <a:srgbClr val="000000"/>
              </a:solidFill>
              <a:effectLst/>
              <a:latin typeface="Arial" panose="020B0604020202020204" pitchFamily="34" charset="0"/>
            </a:endParaRPr>
          </a:p>
          <a:p>
            <a:pPr rtl="0">
              <a:spcBef>
                <a:spcPts val="0"/>
              </a:spcBef>
              <a:spcAft>
                <a:spcPts val="0"/>
              </a:spcAft>
            </a:pPr>
            <a:r>
              <a:rPr lang="en-GB" sz="1200" b="0" i="0" u="none" strike="noStrike" dirty="0">
                <a:solidFill>
                  <a:srgbClr val="000000"/>
                </a:solidFill>
                <a:effectLst/>
                <a:latin typeface="Arial" panose="020B0604020202020204" pitchFamily="34" charset="0"/>
              </a:rPr>
              <a:t>Background info: The majority of the ocean is beyond any Exclusive Economic Zone (EEZ) and therefore not managed by an individual nation (no one “owns” the resources). This makes it very difficult to protect the open ocean and manage global fisheries. </a:t>
            </a:r>
            <a:endParaRPr lang="en-GB" b="0" dirty="0">
              <a:effectLst/>
            </a:endParaRPr>
          </a:p>
          <a:p>
            <a:r>
              <a:rPr lang="en-GB" sz="1200" b="0" i="0" u="none" strike="noStrike" dirty="0">
                <a:solidFill>
                  <a:srgbClr val="000000"/>
                </a:solidFill>
                <a:effectLst/>
                <a:latin typeface="Arial" panose="020B0604020202020204" pitchFamily="34" charset="0"/>
              </a:rPr>
              <a:t>As a result, </a:t>
            </a:r>
            <a:r>
              <a:rPr lang="en-GB" sz="1200" b="1" i="0" u="none" strike="noStrike" dirty="0">
                <a:solidFill>
                  <a:srgbClr val="000000"/>
                </a:solidFill>
                <a:effectLst/>
                <a:latin typeface="Arial" panose="020B0604020202020204" pitchFamily="34" charset="0"/>
              </a:rPr>
              <a:t>overfishing is a serious problem to marine ecosystems.</a:t>
            </a:r>
          </a:p>
          <a:p>
            <a:endParaRPr lang="en-GB" sz="1200" b="1" i="0" u="none" strike="noStrike" dirty="0">
              <a:solidFill>
                <a:srgbClr val="000000"/>
              </a:solidFill>
              <a:effectLst/>
              <a:latin typeface="Arial" panose="020B0604020202020204" pitchFamily="34" charset="0"/>
            </a:endParaRPr>
          </a:p>
          <a:p>
            <a:r>
              <a:rPr lang="en-GB" sz="1200" b="1" i="0" u="none" strike="noStrike" dirty="0">
                <a:solidFill>
                  <a:srgbClr val="000000"/>
                </a:solidFill>
                <a:effectLst/>
                <a:latin typeface="Arial" panose="020B0604020202020204" pitchFamily="34" charset="0"/>
              </a:rPr>
              <a:t>Link</a:t>
            </a:r>
            <a:r>
              <a:rPr lang="en-GB" sz="1200" b="0" i="0" u="none" strike="noStrike" dirty="0">
                <a:solidFill>
                  <a:srgbClr val="000000"/>
                </a:solidFill>
                <a:effectLst/>
                <a:latin typeface="Arial" panose="020B0604020202020204" pitchFamily="34" charset="0"/>
              </a:rPr>
              <a:t>: </a:t>
            </a:r>
            <a:r>
              <a:rPr lang="en-GB" sz="1200" b="0" i="0" u="sng" strike="noStrike" dirty="0">
                <a:solidFill>
                  <a:srgbClr val="2200CC"/>
                </a:solidFill>
                <a:effectLst/>
                <a:latin typeface="Arial" panose="020B0604020202020204" pitchFamily="34" charset="0"/>
                <a:hlinkClick r:id="rId3"/>
              </a:rPr>
              <a:t>https://youtu.be/jSuETYEgY68</a:t>
            </a:r>
            <a:endParaRPr lang="en-GB" dirty="0"/>
          </a:p>
          <a:p>
            <a:endParaRPr lang="en-GB" dirty="0"/>
          </a:p>
        </p:txBody>
      </p:sp>
      <p:sp>
        <p:nvSpPr>
          <p:cNvPr id="4" name="Slide Number Placeholder 3"/>
          <p:cNvSpPr>
            <a:spLocks noGrp="1"/>
          </p:cNvSpPr>
          <p:nvPr>
            <p:ph type="sldNum" sz="quarter" idx="5"/>
          </p:nvPr>
        </p:nvSpPr>
        <p:spPr/>
        <p:txBody>
          <a:bodyPr/>
          <a:lstStyle/>
          <a:p>
            <a:fld id="{1832E065-B530-4955-AE01-321D16DE66F4}" type="slidenum">
              <a:rPr lang="en-GB" smtClean="0"/>
              <a:t>38</a:t>
            </a:fld>
            <a:endParaRPr lang="en-GB"/>
          </a:p>
        </p:txBody>
      </p:sp>
    </p:spTree>
    <p:extLst>
      <p:ext uri="{BB962C8B-B14F-4D97-AF65-F5344CB8AC3E}">
        <p14:creationId xmlns:p14="http://schemas.microsoft.com/office/powerpoint/2010/main" val="30701972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i="0" u="none" strike="noStrike" dirty="0">
                <a:solidFill>
                  <a:srgbClr val="000000"/>
                </a:solidFill>
                <a:effectLst/>
                <a:latin typeface="Arial" panose="020B0604020202020204" pitchFamily="34" charset="0"/>
              </a:rPr>
              <a:t>Link</a:t>
            </a:r>
            <a:r>
              <a:rPr lang="en-GB" sz="1800" b="0" i="0" u="none" strike="noStrike" dirty="0">
                <a:solidFill>
                  <a:srgbClr val="000000"/>
                </a:solidFill>
                <a:effectLst/>
                <a:latin typeface="Arial" panose="020B0604020202020204" pitchFamily="34" charset="0"/>
              </a:rPr>
              <a:t>: </a:t>
            </a:r>
            <a:r>
              <a:rPr lang="en-GB" sz="1800" b="0" i="0" u="sng" strike="noStrike" dirty="0">
                <a:solidFill>
                  <a:srgbClr val="2200CC"/>
                </a:solidFill>
                <a:effectLst/>
                <a:latin typeface="Arial" panose="020B0604020202020204" pitchFamily="34" charset="0"/>
                <a:hlinkClick r:id="rId3"/>
              </a:rPr>
              <a:t>https://youtu.be/jSuETYEgY68</a:t>
            </a:r>
            <a:endParaRPr lang="en-GB" dirty="0"/>
          </a:p>
        </p:txBody>
      </p:sp>
      <p:sp>
        <p:nvSpPr>
          <p:cNvPr id="4" name="Slide Number Placeholder 3"/>
          <p:cNvSpPr>
            <a:spLocks noGrp="1"/>
          </p:cNvSpPr>
          <p:nvPr>
            <p:ph type="sldNum" sz="quarter" idx="5"/>
          </p:nvPr>
        </p:nvSpPr>
        <p:spPr/>
        <p:txBody>
          <a:bodyPr/>
          <a:lstStyle/>
          <a:p>
            <a:fld id="{1832E065-B530-4955-AE01-321D16DE66F4}" type="slidenum">
              <a:rPr lang="en-GB" smtClean="0"/>
              <a:t>39</a:t>
            </a:fld>
            <a:endParaRPr lang="en-GB"/>
          </a:p>
        </p:txBody>
      </p:sp>
    </p:spTree>
    <p:extLst>
      <p:ext uri="{BB962C8B-B14F-4D97-AF65-F5344CB8AC3E}">
        <p14:creationId xmlns:p14="http://schemas.microsoft.com/office/powerpoint/2010/main" val="3698229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rephrase another way: </a:t>
            </a:r>
            <a:r>
              <a:rPr lang="en-US" i="1" dirty="0"/>
              <a:t>Do </a:t>
            </a:r>
            <a:r>
              <a:rPr lang="en-US" b="1" i="1" dirty="0"/>
              <a:t>you </a:t>
            </a:r>
            <a:r>
              <a:rPr lang="en-US" i="1" dirty="0"/>
              <a:t>need the ocean? What for?</a:t>
            </a:r>
            <a:endParaRPr lang="en-US" dirty="0"/>
          </a:p>
          <a:p>
            <a:r>
              <a:rPr lang="en-US" dirty="0"/>
              <a:t>For students who do not live near the coast this could be a difficult question to answer. Encourage students to think of ways that the ocean impacts them even if they’ve never seen it! Then, suggest that they consider the lives of people who live on the coast (40% of the world’s population lives within 100 km of the ocean)</a:t>
            </a:r>
            <a:endParaRPr lang="en-US" dirty="0">
              <a:cs typeface="Calibri"/>
            </a:endParaRPr>
          </a:p>
          <a:p>
            <a:br>
              <a:rPr lang="en-US" dirty="0"/>
            </a:br>
            <a:endParaRPr lang="en-US" dirty="0"/>
          </a:p>
          <a:p>
            <a:r>
              <a:rPr lang="en-US" b="1" dirty="0"/>
              <a:t>Some answers to this question include: </a:t>
            </a:r>
            <a:endParaRPr lang="en-US" dirty="0"/>
          </a:p>
          <a:p>
            <a:pPr marL="171450" indent="-171450">
              <a:buFont typeface="Arial"/>
              <a:buChar char="•"/>
            </a:pPr>
            <a:r>
              <a:rPr lang="en-US" dirty="0"/>
              <a:t>Food (fish, shellfish, seaweeds)</a:t>
            </a:r>
            <a:endParaRPr lang="en-US" dirty="0">
              <a:cs typeface="Calibri"/>
            </a:endParaRPr>
          </a:p>
          <a:p>
            <a:pPr marL="171450" indent="-171450">
              <a:buFont typeface="Arial"/>
              <a:buChar char="•"/>
            </a:pPr>
            <a:r>
              <a:rPr lang="en-US" dirty="0"/>
              <a:t>Recreation (boating/sailing, swimming, sport fishing, watersports)</a:t>
            </a:r>
            <a:endParaRPr lang="en-US" dirty="0">
              <a:cs typeface="Calibri"/>
            </a:endParaRPr>
          </a:p>
          <a:p>
            <a:pPr marL="171450" indent="-171450">
              <a:buFont typeface="Arial"/>
              <a:buChar char="•"/>
            </a:pPr>
            <a:r>
              <a:rPr lang="en-US" dirty="0"/>
              <a:t>Tourism</a:t>
            </a:r>
            <a:endParaRPr lang="en-US" dirty="0">
              <a:cs typeface="Calibri"/>
            </a:endParaRPr>
          </a:p>
          <a:p>
            <a:pPr marL="171450" indent="-171450">
              <a:buFont typeface="Arial"/>
              <a:buChar char="•"/>
            </a:pPr>
            <a:r>
              <a:rPr lang="en-US" dirty="0"/>
              <a:t>Produces oxygen</a:t>
            </a:r>
            <a:endParaRPr lang="en-US" dirty="0">
              <a:cs typeface="Calibri"/>
            </a:endParaRPr>
          </a:p>
          <a:p>
            <a:pPr marL="171450" indent="-171450">
              <a:buFont typeface="Arial"/>
              <a:buChar char="•"/>
            </a:pPr>
            <a:r>
              <a:rPr lang="en-US" dirty="0"/>
              <a:t>Ocean ecosystems (such as mangroves and coral reefs) protect land from natural disasters</a:t>
            </a:r>
            <a:endParaRPr lang="en-US" dirty="0">
              <a:cs typeface="Calibri"/>
            </a:endParaRPr>
          </a:p>
          <a:p>
            <a:pPr marL="171450" indent="-171450">
              <a:buFont typeface="Arial"/>
              <a:buChar char="•"/>
            </a:pPr>
            <a:r>
              <a:rPr lang="en-US" dirty="0"/>
              <a:t>Cultural importance</a:t>
            </a:r>
            <a:endParaRPr lang="en-US" dirty="0">
              <a:cs typeface="Calibri"/>
            </a:endParaRPr>
          </a:p>
          <a:p>
            <a:pPr marL="171450" indent="-171450">
              <a:buFont typeface="Arial"/>
              <a:buChar char="•"/>
            </a:pPr>
            <a:r>
              <a:rPr lang="en-US" dirty="0"/>
              <a:t>Beauty and aesthetic appeal</a:t>
            </a:r>
            <a:endParaRPr lang="en-US" dirty="0">
              <a:cs typeface="Calibri"/>
            </a:endParaRPr>
          </a:p>
          <a:p>
            <a:pPr marL="171450" indent="-171450">
              <a:buFont typeface="Arial"/>
              <a:buChar char="•"/>
            </a:pPr>
            <a:r>
              <a:rPr lang="en-US" dirty="0"/>
              <a:t>Travel and transportation (shipping; moving people and goods)</a:t>
            </a:r>
            <a:endParaRPr lang="en-US" dirty="0">
              <a:cs typeface="Calibri"/>
            </a:endParaRPr>
          </a:p>
          <a:p>
            <a:pPr marL="171450" indent="-171450">
              <a:buFont typeface="Arial"/>
              <a:buChar char="•"/>
            </a:pPr>
            <a:r>
              <a:rPr lang="en-US" dirty="0"/>
              <a:t>Economic benefits (the ocean economy creates 1.5 trillion US dollars and 31 million jobs per year!)</a:t>
            </a:r>
            <a:endParaRPr lang="en-US" dirty="0">
              <a:cs typeface="Calibri"/>
            </a:endParaRPr>
          </a:p>
          <a:p>
            <a:pPr marL="171450" indent="-171450">
              <a:buFont typeface="Arial"/>
              <a:buChar char="•"/>
            </a:pPr>
            <a:r>
              <a:rPr lang="en-US" dirty="0"/>
              <a:t>Regulates climate and weather patterns</a:t>
            </a:r>
            <a:endParaRPr lang="en-US" dirty="0">
              <a:cs typeface="Calibri"/>
            </a:endParaRPr>
          </a:p>
          <a:p>
            <a:pPr marL="171450" indent="-171450">
              <a:buFont typeface="Arial"/>
              <a:buChar char="•"/>
            </a:pPr>
            <a:r>
              <a:rPr lang="en-US" dirty="0"/>
              <a:t>Absorbs heat and carbon dioxide</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832E065-B530-4955-AE01-321D16DE66F4}" type="slidenum">
              <a:t>4</a:t>
            </a:fld>
            <a:endParaRPr lang="en-GB"/>
          </a:p>
        </p:txBody>
      </p:sp>
    </p:spTree>
    <p:extLst>
      <p:ext uri="{BB962C8B-B14F-4D97-AF65-F5344CB8AC3E}">
        <p14:creationId xmlns:p14="http://schemas.microsoft.com/office/powerpoint/2010/main" val="18768400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1" i="0" u="none" strike="noStrike" dirty="0">
                <a:solidFill>
                  <a:srgbClr val="000000"/>
                </a:solidFill>
                <a:effectLst/>
                <a:latin typeface="Arial" panose="020B0604020202020204" pitchFamily="34" charset="0"/>
              </a:rPr>
              <a:t>Ask students:</a:t>
            </a:r>
            <a:r>
              <a:rPr lang="en-GB" sz="1800" b="0" i="0" u="none" strike="noStrike" dirty="0">
                <a:solidFill>
                  <a:srgbClr val="000000"/>
                </a:solidFill>
                <a:effectLst/>
                <a:latin typeface="Arial" panose="020B0604020202020204" pitchFamily="34" charset="0"/>
              </a:rPr>
              <a:t> “We will discuss the impacts of overfishing on marine ecosystems in more detail, but what do you think happens to jobs and communities that rely on fishing if fish stocks are depleted and fisheries collapse?”</a:t>
            </a:r>
            <a:endParaRPr lang="en-GB" b="0" dirty="0">
              <a:effectLst/>
            </a:endParaRPr>
          </a:p>
          <a:p>
            <a:pPr rtl="0">
              <a:spcBef>
                <a:spcPts val="0"/>
              </a:spcBef>
              <a:spcAft>
                <a:spcPts val="0"/>
              </a:spcAft>
            </a:pPr>
            <a:br>
              <a:rPr lang="en-GB" b="0" dirty="0">
                <a:effectLst/>
              </a:rPr>
            </a:br>
            <a:r>
              <a:rPr lang="en-GB" sz="1800" b="1" i="0" u="none" strike="noStrike" dirty="0">
                <a:solidFill>
                  <a:srgbClr val="000000"/>
                </a:solidFill>
                <a:effectLst/>
                <a:latin typeface="Arial" panose="020B0604020202020204" pitchFamily="34" charset="0"/>
              </a:rPr>
              <a:t>Note that fishing is an integral part of the cultures, traditions and diets of many coastal communities, particularly in the developing world.</a:t>
            </a:r>
            <a:endParaRPr lang="en-GB" b="0" dirty="0">
              <a:effectLst/>
            </a:endParaRPr>
          </a:p>
          <a:p>
            <a:br>
              <a:rPr lang="en-GB" dirty="0"/>
            </a:br>
            <a:endParaRPr lang="en-GB" dirty="0"/>
          </a:p>
        </p:txBody>
      </p:sp>
      <p:sp>
        <p:nvSpPr>
          <p:cNvPr id="4" name="Slide Number Placeholder 3"/>
          <p:cNvSpPr>
            <a:spLocks noGrp="1"/>
          </p:cNvSpPr>
          <p:nvPr>
            <p:ph type="sldNum" sz="quarter" idx="5"/>
          </p:nvPr>
        </p:nvSpPr>
        <p:spPr/>
        <p:txBody>
          <a:bodyPr/>
          <a:lstStyle/>
          <a:p>
            <a:fld id="{1832E065-B530-4955-AE01-321D16DE66F4}" type="slidenum">
              <a:rPr lang="en-GB" smtClean="0"/>
              <a:t>40</a:t>
            </a:fld>
            <a:endParaRPr lang="en-GB"/>
          </a:p>
        </p:txBody>
      </p:sp>
    </p:spTree>
    <p:extLst>
      <p:ext uri="{BB962C8B-B14F-4D97-AF65-F5344CB8AC3E}">
        <p14:creationId xmlns:p14="http://schemas.microsoft.com/office/powerpoint/2010/main" val="3916479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Cue students to consider these questions as they explore the web journey. Discuss as a class after.</a:t>
            </a:r>
            <a:endParaRPr lang="en-GB" dirty="0"/>
          </a:p>
          <a:p>
            <a:endParaRPr lang="en-GB" dirty="0"/>
          </a:p>
        </p:txBody>
      </p:sp>
      <p:sp>
        <p:nvSpPr>
          <p:cNvPr id="4" name="Slide Number Placeholder 3"/>
          <p:cNvSpPr>
            <a:spLocks noGrp="1"/>
          </p:cNvSpPr>
          <p:nvPr>
            <p:ph type="sldNum" sz="quarter" idx="5"/>
          </p:nvPr>
        </p:nvSpPr>
        <p:spPr/>
        <p:txBody>
          <a:bodyPr/>
          <a:lstStyle/>
          <a:p>
            <a:fld id="{1832E065-B530-4955-AE01-321D16DE66F4}" type="slidenum">
              <a:rPr lang="en-GB" smtClean="0"/>
              <a:t>41</a:t>
            </a:fld>
            <a:endParaRPr lang="en-GB"/>
          </a:p>
        </p:txBody>
      </p:sp>
    </p:spTree>
    <p:extLst>
      <p:ext uri="{BB962C8B-B14F-4D97-AF65-F5344CB8AC3E}">
        <p14:creationId xmlns:p14="http://schemas.microsoft.com/office/powerpoint/2010/main" val="8889312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0" i="0" u="none" strike="noStrike" dirty="0">
                <a:solidFill>
                  <a:srgbClr val="000000"/>
                </a:solidFill>
                <a:effectLst/>
                <a:latin typeface="Arial" panose="020B0604020202020204" pitchFamily="34" charset="0"/>
              </a:rPr>
              <a:t>Navigate the web journey as a class or on individual devices.</a:t>
            </a: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Direct students to explore the</a:t>
            </a:r>
            <a:r>
              <a:rPr lang="en-GB" sz="1800" b="1" i="0" u="none" strike="noStrike" dirty="0">
                <a:solidFill>
                  <a:srgbClr val="000000"/>
                </a:solidFill>
                <a:effectLst/>
                <a:latin typeface="Arial" panose="020B0604020202020204" pitchFamily="34" charset="0"/>
              </a:rPr>
              <a:t> </a:t>
            </a:r>
            <a:r>
              <a:rPr lang="en-GB" sz="1800" b="1" i="0" u="none" strike="noStrike" dirty="0" err="1">
                <a:solidFill>
                  <a:srgbClr val="000000"/>
                </a:solidFill>
                <a:effectLst/>
                <a:latin typeface="Arial" panose="020B0604020202020204" pitchFamily="34" charset="0"/>
              </a:rPr>
              <a:t>THE</a:t>
            </a:r>
            <a:r>
              <a:rPr lang="en-GB" sz="1800" b="1" i="0" u="none" strike="noStrike" dirty="0">
                <a:solidFill>
                  <a:srgbClr val="000000"/>
                </a:solidFill>
                <a:effectLst/>
                <a:latin typeface="Arial" panose="020B0604020202020204" pitchFamily="34" charset="0"/>
              </a:rPr>
              <a:t> OCEAN’S WEB OF LIFE</a:t>
            </a:r>
            <a:r>
              <a:rPr lang="en-GB" sz="1800" b="0" i="0" u="none" strike="noStrike" dirty="0">
                <a:solidFill>
                  <a:srgbClr val="000000"/>
                </a:solidFill>
                <a:effectLst/>
                <a:latin typeface="Arial" panose="020B0604020202020204" pitchFamily="34" charset="0"/>
              </a:rPr>
              <a:t> journey.</a:t>
            </a:r>
            <a:endParaRPr lang="en-GB" b="0" dirty="0">
              <a:effectLst/>
            </a:endParaRPr>
          </a:p>
          <a:p>
            <a:r>
              <a:rPr lang="en-GB" sz="1800" b="0" i="0" u="none" strike="noStrike" dirty="0">
                <a:solidFill>
                  <a:srgbClr val="000000"/>
                </a:solidFill>
                <a:effectLst/>
                <a:latin typeface="Arial" panose="020B0604020202020204" pitchFamily="34" charset="0"/>
              </a:rPr>
              <a:t>Allocate </a:t>
            </a:r>
            <a:r>
              <a:rPr lang="en-GB" sz="1800" b="1" i="0" u="none" strike="noStrike" dirty="0">
                <a:solidFill>
                  <a:srgbClr val="000000"/>
                </a:solidFill>
                <a:effectLst/>
                <a:latin typeface="Arial" panose="020B0604020202020204" pitchFamily="34" charset="0"/>
              </a:rPr>
              <a:t>10 minutes</a:t>
            </a:r>
            <a:r>
              <a:rPr lang="en-GB" sz="1800" b="0" i="0" u="none" strike="noStrike" dirty="0">
                <a:solidFill>
                  <a:srgbClr val="000000"/>
                </a:solidFill>
                <a:effectLst/>
                <a:latin typeface="Arial" panose="020B0604020202020204" pitchFamily="34" charset="0"/>
              </a:rPr>
              <a:t> for students to complete this journey.</a:t>
            </a:r>
            <a:endParaRPr lang="en-GB" dirty="0"/>
          </a:p>
        </p:txBody>
      </p:sp>
      <p:sp>
        <p:nvSpPr>
          <p:cNvPr id="4" name="Slide Number Placeholder 3"/>
          <p:cNvSpPr>
            <a:spLocks noGrp="1"/>
          </p:cNvSpPr>
          <p:nvPr>
            <p:ph type="sldNum" sz="quarter" idx="5"/>
          </p:nvPr>
        </p:nvSpPr>
        <p:spPr/>
        <p:txBody>
          <a:bodyPr/>
          <a:lstStyle/>
          <a:p>
            <a:fld id="{1832E065-B530-4955-AE01-321D16DE66F4}" type="slidenum">
              <a:t>42</a:t>
            </a:fld>
            <a:endParaRPr lang="en-GB"/>
          </a:p>
        </p:txBody>
      </p:sp>
    </p:spTree>
    <p:extLst>
      <p:ext uri="{BB962C8B-B14F-4D97-AF65-F5344CB8AC3E}">
        <p14:creationId xmlns:p14="http://schemas.microsoft.com/office/powerpoint/2010/main" val="3841997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200" b="0" i="0" u="none" strike="noStrike" dirty="0">
                <a:solidFill>
                  <a:srgbClr val="000000"/>
                </a:solidFill>
                <a:effectLst/>
                <a:latin typeface="Arial" panose="020B0604020202020204" pitchFamily="34" charset="0"/>
              </a:rPr>
              <a:t>Ask students to share what they learned on their journey.</a:t>
            </a:r>
            <a:endParaRPr lang="en-GB" b="0" dirty="0">
              <a:effectLst/>
            </a:endParaRPr>
          </a:p>
          <a:p>
            <a:pPr rtl="0">
              <a:spcBef>
                <a:spcPts val="0"/>
              </a:spcBef>
              <a:spcAft>
                <a:spcPts val="0"/>
              </a:spcAft>
            </a:pPr>
            <a:r>
              <a:rPr lang="en-GB" sz="1200" b="1" i="0" u="none" strike="noStrike" dirty="0">
                <a:solidFill>
                  <a:srgbClr val="000000"/>
                </a:solidFill>
                <a:effectLst/>
                <a:latin typeface="Arial" panose="020B0604020202020204" pitchFamily="34" charset="0"/>
              </a:rPr>
              <a:t>Answer</a:t>
            </a:r>
            <a:r>
              <a:rPr lang="en-GB" sz="1200" b="0" i="0" u="none" strike="noStrike" dirty="0">
                <a:solidFill>
                  <a:srgbClr val="000000"/>
                </a:solidFill>
                <a:effectLst/>
                <a:latin typeface="Arial" panose="020B0604020202020204" pitchFamily="34" charset="0"/>
              </a:rPr>
              <a:t>:</a:t>
            </a:r>
            <a:endParaRPr lang="en-GB" b="0" dirty="0">
              <a:effectLst/>
            </a:endParaRPr>
          </a:p>
          <a:p>
            <a:pPr rtl="0" fontAlgn="base">
              <a:spcBef>
                <a:spcPts val="0"/>
              </a:spcBef>
              <a:spcAft>
                <a:spcPts val="1600"/>
              </a:spcAft>
              <a:buFont typeface="Arial" panose="020B0604020202020204" pitchFamily="34" charset="0"/>
              <a:buChar char="•"/>
            </a:pPr>
            <a:r>
              <a:rPr lang="en-GB" sz="1200" b="0" i="0" u="none" strike="noStrike" dirty="0">
                <a:solidFill>
                  <a:srgbClr val="000000"/>
                </a:solidFill>
                <a:effectLst/>
                <a:latin typeface="Arial" panose="020B0604020202020204" pitchFamily="34" charset="0"/>
              </a:rPr>
              <a:t>MPAs create space for marine life to grow and multiply, before ‘spilling over’ into the surrounding area. </a:t>
            </a:r>
          </a:p>
          <a:p>
            <a:r>
              <a:rPr lang="en-GB" sz="1200" b="0" i="0" u="none" strike="noStrike" dirty="0">
                <a:solidFill>
                  <a:srgbClr val="000000"/>
                </a:solidFill>
                <a:effectLst/>
                <a:latin typeface="Arial" panose="020B0604020202020204" pitchFamily="34" charset="0"/>
              </a:rPr>
              <a:t>This</a:t>
            </a:r>
            <a:r>
              <a:rPr lang="en-GB" sz="1200" b="1" i="0" u="none" strike="noStrike" dirty="0">
                <a:solidFill>
                  <a:srgbClr val="000000"/>
                </a:solidFill>
                <a:effectLst/>
                <a:latin typeface="Arial" panose="020B0604020202020204" pitchFamily="34" charset="0"/>
              </a:rPr>
              <a:t> ‘</a:t>
            </a:r>
            <a:r>
              <a:rPr lang="en-GB" sz="1200" b="1" i="0" u="none" strike="noStrike" dirty="0" err="1">
                <a:solidFill>
                  <a:srgbClr val="000000"/>
                </a:solidFill>
                <a:effectLst/>
                <a:latin typeface="Arial" panose="020B0604020202020204" pitchFamily="34" charset="0"/>
              </a:rPr>
              <a:t>spillover</a:t>
            </a:r>
            <a:r>
              <a:rPr lang="en-GB" sz="1200" b="1" i="0" u="none" strike="noStrike" dirty="0">
                <a:solidFill>
                  <a:srgbClr val="000000"/>
                </a:solidFill>
                <a:effectLst/>
                <a:latin typeface="Arial" panose="020B0604020202020204" pitchFamily="34" charset="0"/>
              </a:rPr>
              <a:t>’ effect</a:t>
            </a:r>
            <a:r>
              <a:rPr lang="en-GB" sz="1200" b="0" i="0" u="none" strike="noStrike" dirty="0">
                <a:solidFill>
                  <a:srgbClr val="000000"/>
                </a:solidFill>
                <a:effectLst/>
                <a:latin typeface="Arial" panose="020B0604020202020204" pitchFamily="34" charset="0"/>
              </a:rPr>
              <a:t> benefits the entire ecosystem and helps to revive populations depleted by overfishing.</a:t>
            </a:r>
            <a:endParaRPr lang="en-GB" dirty="0"/>
          </a:p>
          <a:p>
            <a:endParaRPr lang="en-GB" dirty="0"/>
          </a:p>
        </p:txBody>
      </p:sp>
      <p:sp>
        <p:nvSpPr>
          <p:cNvPr id="4" name="Slide Number Placeholder 3"/>
          <p:cNvSpPr>
            <a:spLocks noGrp="1"/>
          </p:cNvSpPr>
          <p:nvPr>
            <p:ph type="sldNum" sz="quarter" idx="5"/>
          </p:nvPr>
        </p:nvSpPr>
        <p:spPr/>
        <p:txBody>
          <a:bodyPr/>
          <a:lstStyle/>
          <a:p>
            <a:fld id="{1832E065-B530-4955-AE01-321D16DE66F4}" type="slidenum">
              <a:rPr lang="en-GB" smtClean="0"/>
              <a:t>43</a:t>
            </a:fld>
            <a:endParaRPr lang="en-GB"/>
          </a:p>
        </p:txBody>
      </p:sp>
    </p:spTree>
    <p:extLst>
      <p:ext uri="{BB962C8B-B14F-4D97-AF65-F5344CB8AC3E}">
        <p14:creationId xmlns:p14="http://schemas.microsoft.com/office/powerpoint/2010/main" val="38138418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0" i="0" u="none" strike="noStrike" dirty="0">
                <a:solidFill>
                  <a:srgbClr val="000000"/>
                </a:solidFill>
                <a:effectLst/>
                <a:latin typeface="Arial" panose="020B0604020202020204" pitchFamily="34" charset="0"/>
              </a:rPr>
              <a:t>In this activity, students participate a demonstration of the effects of overfishing on population resilience. Students identify concerns and suggest management techniques that promote healthier ecosystems.</a:t>
            </a:r>
            <a:endParaRPr lang="en-GB" b="0" dirty="0">
              <a:effectLst/>
            </a:endParaRPr>
          </a:p>
          <a:p>
            <a:r>
              <a:rPr lang="en-GB" sz="1800" b="0" i="0" u="none" strike="noStrike" dirty="0">
                <a:solidFill>
                  <a:srgbClr val="000000"/>
                </a:solidFill>
                <a:effectLst/>
                <a:latin typeface="Arial" panose="020B0604020202020204" pitchFamily="34" charset="0"/>
              </a:rPr>
              <a:t>See the </a:t>
            </a:r>
            <a:r>
              <a:rPr lang="en-GB" sz="1800" b="1" i="0" u="none" strike="noStrike" dirty="0">
                <a:solidFill>
                  <a:srgbClr val="000000"/>
                </a:solidFill>
                <a:effectLst/>
                <a:latin typeface="Arial" panose="020B0604020202020204" pitchFamily="34" charset="0"/>
              </a:rPr>
              <a:t>Facilitation Guide</a:t>
            </a:r>
            <a:r>
              <a:rPr lang="en-GB" sz="1800" b="0" i="0" u="none" strike="noStrike" dirty="0">
                <a:solidFill>
                  <a:srgbClr val="000000"/>
                </a:solidFill>
                <a:effectLst/>
                <a:latin typeface="Arial" panose="020B0604020202020204" pitchFamily="34" charset="0"/>
              </a:rPr>
              <a:t> for activity lesson plan and suggestions for adapting and tailoring it to your learning context.</a:t>
            </a:r>
            <a:endParaRPr lang="en-GB" dirty="0"/>
          </a:p>
        </p:txBody>
      </p:sp>
      <p:sp>
        <p:nvSpPr>
          <p:cNvPr id="4" name="Slide Number Placeholder 3"/>
          <p:cNvSpPr>
            <a:spLocks noGrp="1"/>
          </p:cNvSpPr>
          <p:nvPr>
            <p:ph type="sldNum" sz="quarter" idx="5"/>
          </p:nvPr>
        </p:nvSpPr>
        <p:spPr/>
        <p:txBody>
          <a:bodyPr/>
          <a:lstStyle/>
          <a:p>
            <a:fld id="{1832E065-B530-4955-AE01-321D16DE66F4}" type="slidenum">
              <a:rPr lang="en-GB" smtClean="0"/>
              <a:t>44</a:t>
            </a:fld>
            <a:endParaRPr lang="en-GB"/>
          </a:p>
        </p:txBody>
      </p:sp>
    </p:spTree>
    <p:extLst>
      <p:ext uri="{BB962C8B-B14F-4D97-AF65-F5344CB8AC3E}">
        <p14:creationId xmlns:p14="http://schemas.microsoft.com/office/powerpoint/2010/main" val="3027744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1" i="0" u="none" strike="noStrike" dirty="0">
                <a:solidFill>
                  <a:srgbClr val="000000"/>
                </a:solidFill>
                <a:effectLst/>
                <a:latin typeface="Arial" panose="020B0604020202020204" pitchFamily="34" charset="0"/>
              </a:rPr>
              <a:t>Journal prompt:</a:t>
            </a:r>
            <a:r>
              <a:rPr lang="en-GB" sz="1800" b="0" i="0" u="none" strike="noStrike" dirty="0">
                <a:solidFill>
                  <a:srgbClr val="000000"/>
                </a:solidFill>
                <a:effectLst/>
                <a:latin typeface="Arial" panose="020B0604020202020204" pitchFamily="34" charset="0"/>
              </a:rPr>
              <a:t> Reflect on what you have learned on this journey. What does this quote mean to you?</a:t>
            </a:r>
            <a:endParaRPr lang="en-GB" b="0" dirty="0">
              <a:effectLst/>
            </a:endParaRPr>
          </a:p>
          <a:p>
            <a:pPr rtl="0">
              <a:spcBef>
                <a:spcPts val="0"/>
              </a:spcBef>
              <a:spcAft>
                <a:spcPts val="0"/>
              </a:spcAft>
            </a:pPr>
            <a:br>
              <a:rPr lang="en-GB" b="0" dirty="0">
                <a:effectLst/>
              </a:rPr>
            </a:br>
            <a:r>
              <a:rPr lang="en-GB" sz="1800" b="0" i="0" u="none" strike="noStrike" dirty="0">
                <a:solidFill>
                  <a:srgbClr val="000000"/>
                </a:solidFill>
                <a:effectLst/>
                <a:latin typeface="Arial" panose="020B0604020202020204" pitchFamily="34" charset="0"/>
              </a:rPr>
              <a:t>You may also choose to wrap up the experience with a Thorn, Rose, Bud reflection activity:</a:t>
            </a:r>
            <a:endParaRPr lang="en-GB" b="0" dirty="0">
              <a:effectLst/>
            </a:endParaRPr>
          </a:p>
          <a:p>
            <a:pPr rtl="0" fontAlgn="base">
              <a:spcBef>
                <a:spcPts val="0"/>
              </a:spcBef>
              <a:spcAft>
                <a:spcPts val="0"/>
              </a:spcAft>
              <a:buFont typeface="Arial" panose="020B0604020202020204" pitchFamily="34" charset="0"/>
              <a:buChar char="•"/>
            </a:pPr>
            <a:r>
              <a:rPr lang="en-GB" sz="1800" b="1" i="0" u="none" strike="noStrike" dirty="0">
                <a:solidFill>
                  <a:srgbClr val="000000"/>
                </a:solidFill>
                <a:effectLst/>
                <a:latin typeface="Arial" panose="020B0604020202020204" pitchFamily="34" charset="0"/>
              </a:rPr>
              <a:t>Thorn </a:t>
            </a:r>
            <a:r>
              <a:rPr lang="en-GB" sz="1800" b="0" i="0" u="none" strike="noStrike" dirty="0">
                <a:solidFill>
                  <a:srgbClr val="000000"/>
                </a:solidFill>
                <a:effectLst/>
                <a:latin typeface="Arial" panose="020B0604020202020204" pitchFamily="34" charset="0"/>
              </a:rPr>
              <a:t>= A challenge you experienced</a:t>
            </a:r>
          </a:p>
          <a:p>
            <a:pPr rtl="0" fontAlgn="base">
              <a:spcBef>
                <a:spcPts val="0"/>
              </a:spcBef>
              <a:spcAft>
                <a:spcPts val="0"/>
              </a:spcAft>
              <a:buFont typeface="Arial" panose="020B0604020202020204" pitchFamily="34" charset="0"/>
              <a:buChar char="•"/>
            </a:pPr>
            <a:r>
              <a:rPr lang="en-GB" sz="1800" b="1" i="0" u="none" strike="noStrike" dirty="0">
                <a:solidFill>
                  <a:srgbClr val="000000"/>
                </a:solidFill>
                <a:effectLst/>
                <a:latin typeface="Arial" panose="020B0604020202020204" pitchFamily="34" charset="0"/>
              </a:rPr>
              <a:t>Rose </a:t>
            </a:r>
            <a:r>
              <a:rPr lang="en-GB" sz="1800" b="0" i="0" u="none" strike="noStrike" dirty="0">
                <a:solidFill>
                  <a:srgbClr val="000000"/>
                </a:solidFill>
                <a:effectLst/>
                <a:latin typeface="Arial" panose="020B0604020202020204" pitchFamily="34" charset="0"/>
              </a:rPr>
              <a:t>= Something positive or memorable</a:t>
            </a:r>
          </a:p>
          <a:p>
            <a:r>
              <a:rPr lang="en-GB" sz="1800" b="1" i="0" u="none" strike="noStrike" dirty="0">
                <a:solidFill>
                  <a:srgbClr val="000000"/>
                </a:solidFill>
                <a:effectLst/>
                <a:latin typeface="Arial" panose="020B0604020202020204" pitchFamily="34" charset="0"/>
              </a:rPr>
              <a:t>Bud </a:t>
            </a:r>
            <a:r>
              <a:rPr lang="en-GB" sz="1800" b="0" i="0" u="none" strike="noStrike" dirty="0">
                <a:solidFill>
                  <a:srgbClr val="000000"/>
                </a:solidFill>
                <a:effectLst/>
                <a:latin typeface="Arial" panose="020B0604020202020204" pitchFamily="34" charset="0"/>
              </a:rPr>
              <a:t>= A new idea or something you hope to learn more about</a:t>
            </a:r>
            <a:endParaRPr lang="en-GB" dirty="0"/>
          </a:p>
        </p:txBody>
      </p:sp>
      <p:sp>
        <p:nvSpPr>
          <p:cNvPr id="4" name="Slide Number Placeholder 3"/>
          <p:cNvSpPr>
            <a:spLocks noGrp="1"/>
          </p:cNvSpPr>
          <p:nvPr>
            <p:ph type="sldNum" sz="quarter" idx="5"/>
          </p:nvPr>
        </p:nvSpPr>
        <p:spPr/>
        <p:txBody>
          <a:bodyPr/>
          <a:lstStyle/>
          <a:p>
            <a:fld id="{1832E065-B530-4955-AE01-321D16DE66F4}" type="slidenum">
              <a:rPr lang="en-GB" smtClean="0"/>
              <a:t>45</a:t>
            </a:fld>
            <a:endParaRPr lang="en-GB"/>
          </a:p>
        </p:txBody>
      </p:sp>
    </p:spTree>
    <p:extLst>
      <p:ext uri="{BB962C8B-B14F-4D97-AF65-F5344CB8AC3E}">
        <p14:creationId xmlns:p14="http://schemas.microsoft.com/office/powerpoint/2010/main" val="34458815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dirty="0">
                <a:solidFill>
                  <a:srgbClr val="000000"/>
                </a:solidFill>
                <a:effectLst/>
                <a:latin typeface="Arial" panose="020B0604020202020204" pitchFamily="34" charset="0"/>
              </a:rPr>
              <a:t>See web journey resources for suggestions on how you can encourage students to take action.</a:t>
            </a:r>
            <a:endParaRPr lang="en-GB" dirty="0"/>
          </a:p>
        </p:txBody>
      </p:sp>
      <p:sp>
        <p:nvSpPr>
          <p:cNvPr id="4" name="Slide Number Placeholder 3"/>
          <p:cNvSpPr>
            <a:spLocks noGrp="1"/>
          </p:cNvSpPr>
          <p:nvPr>
            <p:ph type="sldNum" sz="quarter" idx="5"/>
          </p:nvPr>
        </p:nvSpPr>
        <p:spPr/>
        <p:txBody>
          <a:bodyPr/>
          <a:lstStyle/>
          <a:p>
            <a:fld id="{1832E065-B530-4955-AE01-321D16DE66F4}" type="slidenum">
              <a:rPr lang="en-GB" smtClean="0"/>
              <a:t>46</a:t>
            </a:fld>
            <a:endParaRPr lang="en-GB"/>
          </a:p>
        </p:txBody>
      </p:sp>
    </p:spTree>
    <p:extLst>
      <p:ext uri="{BB962C8B-B14F-4D97-AF65-F5344CB8AC3E}">
        <p14:creationId xmlns:p14="http://schemas.microsoft.com/office/powerpoint/2010/main" val="3998407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Additional background notes:</a:t>
            </a:r>
            <a:endParaRPr lang="en-US" dirty="0"/>
          </a:p>
          <a:p>
            <a:pPr marL="285750" indent="-285750">
              <a:buFont typeface="Arial"/>
              <a:buChar char="•"/>
            </a:pPr>
            <a:r>
              <a:rPr lang="en-US" dirty="0"/>
              <a:t>The ocean also covers 71% of the planet and holds 97% of all water on Earth.</a:t>
            </a:r>
            <a:endParaRPr lang="en-GB" dirty="0"/>
          </a:p>
          <a:p>
            <a:pPr marL="285750" indent="-285750">
              <a:buFont typeface="Arial"/>
              <a:buChar char="•"/>
            </a:pPr>
            <a:r>
              <a:rPr lang="en-US" dirty="0"/>
              <a:t>The ocean’s oxygen production is due to the photosynthesis of marine phytoplankton (</a:t>
            </a:r>
            <a:r>
              <a:rPr lang="en-US" b="1" dirty="0" err="1"/>
              <a:t>phyto</a:t>
            </a:r>
            <a:r>
              <a:rPr lang="en-US" dirty="0"/>
              <a:t> = photosynthetic; </a:t>
            </a:r>
            <a:r>
              <a:rPr lang="en-US" b="1" dirty="0"/>
              <a:t>plankton </a:t>
            </a:r>
            <a:r>
              <a:rPr lang="en-US" dirty="0"/>
              <a:t>= drifts with the current).</a:t>
            </a:r>
            <a:endParaRPr lang="en-GB" dirty="0"/>
          </a:p>
          <a:p>
            <a:pPr marL="285750" indent="-285750">
              <a:buFont typeface="Arial"/>
              <a:buChar char="•"/>
            </a:pPr>
            <a:r>
              <a:rPr lang="en-US" dirty="0"/>
              <a:t>Clean, renewable electricity can be generated from wave energy, tidal energy and ocean thermal energy</a:t>
            </a:r>
            <a:endParaRPr lang="en-GB" dirty="0"/>
          </a:p>
          <a:p>
            <a:pPr marL="285750" indent="-285750">
              <a:buFont typeface="Arial"/>
              <a:buChar char="•"/>
            </a:pPr>
            <a:r>
              <a:rPr lang="en-US" dirty="0"/>
              <a:t>A healthy ocean is </a:t>
            </a:r>
            <a:r>
              <a:rPr lang="en-US" b="1" dirty="0"/>
              <a:t>critical </a:t>
            </a:r>
            <a:r>
              <a:rPr lang="en-US" dirty="0"/>
              <a:t>for a healthy climate.</a:t>
            </a:r>
            <a:endParaRPr lang="en-GB" dirty="0"/>
          </a:p>
          <a:p>
            <a:pPr marL="285750" indent="-285750">
              <a:buFont typeface="Arial"/>
              <a:buChar char="•"/>
            </a:pPr>
            <a:r>
              <a:rPr lang="en-US" dirty="0"/>
              <a:t>The ocean absorbs a third of all man-made carbon emissions. Marine plants and phytoplankton use carbon dioxide for photosynthesis. This carbon is fixed in soil by marine plants or is transferred through the food web and stored in sediment long-term when organic matter sinks and decays.</a:t>
            </a:r>
            <a:endParaRPr lang="en-GB" dirty="0"/>
          </a:p>
          <a:p>
            <a:pPr marL="285750" indent="-285750">
              <a:buFont typeface="Arial"/>
              <a:buChar char="•"/>
            </a:pPr>
            <a:r>
              <a:rPr lang="en-US" dirty="0"/>
              <a:t>Fisheries provide 15% of total global protein (over 50% in many developing countries). Demand for fish is increasing as human population grows.</a:t>
            </a:r>
            <a:endParaRPr lang="en-GB" dirty="0"/>
          </a:p>
          <a:p>
            <a:endParaRPr lang="en-US" i="1" dirty="0"/>
          </a:p>
          <a:p>
            <a:r>
              <a:rPr lang="en-US" i="1" dirty="0"/>
              <a:t>Delve into these statistics with older / higher achieving students. </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1832E065-B530-4955-AE01-321D16DE66F4}" type="slidenum">
              <a:t>5</a:t>
            </a:fld>
            <a:endParaRPr lang="en-GB"/>
          </a:p>
        </p:txBody>
      </p:sp>
    </p:spTree>
    <p:extLst>
      <p:ext uri="{BB962C8B-B14F-4D97-AF65-F5344CB8AC3E}">
        <p14:creationId xmlns:p14="http://schemas.microsoft.com/office/powerpoint/2010/main" val="966037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0" i="0" u="none" strike="noStrike" dirty="0">
                <a:solidFill>
                  <a:srgbClr val="000000"/>
                </a:solidFill>
                <a:effectLst/>
                <a:latin typeface="Arial" panose="020B0604020202020204" pitchFamily="34" charset="0"/>
              </a:rPr>
              <a:t>To rephrase another way: </a:t>
            </a:r>
            <a:r>
              <a:rPr lang="en-GB" sz="1800" b="0" i="1" u="none" strike="noStrike" dirty="0">
                <a:solidFill>
                  <a:srgbClr val="000000"/>
                </a:solidFill>
                <a:effectLst/>
                <a:latin typeface="Arial" panose="020B0604020202020204" pitchFamily="34" charset="0"/>
              </a:rPr>
              <a:t>What do we </a:t>
            </a:r>
            <a:r>
              <a:rPr lang="en-GB" sz="1800" b="1" i="1" u="none" strike="noStrike" dirty="0">
                <a:solidFill>
                  <a:srgbClr val="000000"/>
                </a:solidFill>
                <a:effectLst/>
                <a:latin typeface="Arial" panose="020B0604020202020204" pitchFamily="34" charset="0"/>
              </a:rPr>
              <a:t>do </a:t>
            </a:r>
            <a:r>
              <a:rPr lang="en-GB" sz="1800" b="0" i="1" u="none" strike="noStrike" dirty="0">
                <a:solidFill>
                  <a:srgbClr val="000000"/>
                </a:solidFill>
                <a:effectLst/>
                <a:latin typeface="Arial" panose="020B0604020202020204" pitchFamily="34" charset="0"/>
              </a:rPr>
              <a:t>to the ocean? How do we change and alter the ocean and </a:t>
            </a:r>
            <a:r>
              <a:rPr lang="en-GB" sz="1800" b="1" i="1" u="none" strike="noStrike" dirty="0">
                <a:solidFill>
                  <a:srgbClr val="000000"/>
                </a:solidFill>
                <a:effectLst/>
                <a:latin typeface="Arial" panose="020B0604020202020204" pitchFamily="34" charset="0"/>
              </a:rPr>
              <a:t>life </a:t>
            </a:r>
            <a:r>
              <a:rPr lang="en-GB" sz="1800" b="0" i="1" u="none" strike="noStrike" dirty="0">
                <a:solidFill>
                  <a:srgbClr val="000000"/>
                </a:solidFill>
                <a:effectLst/>
                <a:latin typeface="Arial" panose="020B0604020202020204" pitchFamily="34" charset="0"/>
              </a:rPr>
              <a:t>in it?</a:t>
            </a: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Encourage students who do not live near the coast to consider the ways of impacting the ocean from a distance.</a:t>
            </a:r>
            <a:endParaRPr lang="en-GB" b="0" dirty="0">
              <a:effectLst/>
            </a:endParaRPr>
          </a:p>
          <a:p>
            <a:pPr rtl="0">
              <a:spcBef>
                <a:spcPts val="0"/>
              </a:spcBef>
              <a:spcAft>
                <a:spcPts val="0"/>
              </a:spcAft>
            </a:pPr>
            <a:br>
              <a:rPr lang="en-GB" b="0" dirty="0">
                <a:effectLst/>
              </a:rPr>
            </a:br>
            <a:r>
              <a:rPr lang="en-GB" sz="1800" b="1" i="0" u="none" strike="noStrike" dirty="0">
                <a:solidFill>
                  <a:srgbClr val="000000"/>
                </a:solidFill>
                <a:effectLst/>
                <a:latin typeface="Arial" panose="020B0604020202020204" pitchFamily="34" charset="0"/>
              </a:rPr>
              <a:t>Some answers to this question include:</a:t>
            </a:r>
            <a:endParaRPr lang="en-GB" b="0" dirty="0">
              <a:effectLst/>
            </a:endParaRP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Human-caused global warming is increasing ocean temperatures, decreasing pH (ocean acidification), and causing sea levels to rise</a:t>
            </a: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Fishing, especially </a:t>
            </a:r>
            <a:r>
              <a:rPr lang="en-GB" sz="1800" b="1" i="0" u="none" strike="noStrike" dirty="0">
                <a:solidFill>
                  <a:srgbClr val="000000"/>
                </a:solidFill>
                <a:effectLst/>
                <a:latin typeface="Arial" panose="020B0604020202020204" pitchFamily="34" charset="0"/>
              </a:rPr>
              <a:t>overfishing</a:t>
            </a:r>
            <a:r>
              <a:rPr lang="en-GB" sz="1800" b="0" i="0" u="none" strike="noStrike" dirty="0">
                <a:solidFill>
                  <a:srgbClr val="000000"/>
                </a:solidFill>
                <a:effectLst/>
                <a:latin typeface="Arial" panose="020B0604020202020204" pitchFamily="34" charset="0"/>
              </a:rPr>
              <a:t> (eating seafood causes demand for fishing)</a:t>
            </a: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Nutrient runoff from agriculture</a:t>
            </a: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Pollution (especially plastics, which travel through waterways into oceans)</a:t>
            </a: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Coastal habitat destruction (especially of blue carbon habitats - mangroves, seagrass meadows, and coastal salt marshes)</a:t>
            </a: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Invasive species (organisms that are not native and negatively impact the environment)</a:t>
            </a:r>
          </a:p>
          <a:p>
            <a:endParaRPr lang="en-GB" dirty="0"/>
          </a:p>
        </p:txBody>
      </p:sp>
      <p:sp>
        <p:nvSpPr>
          <p:cNvPr id="4" name="Slide Number Placeholder 3"/>
          <p:cNvSpPr>
            <a:spLocks noGrp="1"/>
          </p:cNvSpPr>
          <p:nvPr>
            <p:ph type="sldNum" sz="quarter" idx="5"/>
          </p:nvPr>
        </p:nvSpPr>
        <p:spPr/>
        <p:txBody>
          <a:bodyPr/>
          <a:lstStyle/>
          <a:p>
            <a:fld id="{1832E065-B530-4955-AE01-321D16DE66F4}" type="slidenum">
              <a:rPr lang="en-GB" smtClean="0"/>
              <a:t>6</a:t>
            </a:fld>
            <a:endParaRPr lang="en-GB"/>
          </a:p>
        </p:txBody>
      </p:sp>
    </p:spTree>
    <p:extLst>
      <p:ext uri="{BB962C8B-B14F-4D97-AF65-F5344CB8AC3E}">
        <p14:creationId xmlns:p14="http://schemas.microsoft.com/office/powerpoint/2010/main" val="921579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Ask students</a:t>
            </a:r>
            <a:r>
              <a:rPr lang="en-US" dirty="0"/>
              <a:t>: “What you think the problem is with removing the large, predatory fish from marine ecosystems?” If a hint is needed, think about food chains.</a:t>
            </a:r>
          </a:p>
          <a:p>
            <a:br>
              <a:rPr lang="en-US" dirty="0"/>
            </a:br>
            <a:endParaRPr lang="en-US" dirty="0"/>
          </a:p>
          <a:p>
            <a:r>
              <a:rPr lang="en-US" dirty="0"/>
              <a:t>Top predators are important in maintaining balance and biodiversity in an ecosystem. When they are removed, their prey (usually herbivorous) increase in number and overconsume marine plants, algae and plankton. This causes destruction of habitats and/or more competition among herbivorous species for scarce food resources. This knock-on effect is called a “</a:t>
            </a:r>
            <a:r>
              <a:rPr lang="en-US" b="1" dirty="0"/>
              <a:t>trophic cascade</a:t>
            </a:r>
            <a:r>
              <a:rPr lang="en-US" dirty="0"/>
              <a:t>”(perhaps only introduce this term to older or higher achieving students)</a:t>
            </a:r>
            <a:endParaRPr lang="en-GB" dirty="0"/>
          </a:p>
          <a:p>
            <a:br>
              <a:rPr lang="en-US" dirty="0">
                <a:cs typeface="+mn-lt"/>
              </a:rPr>
            </a:br>
            <a:r>
              <a:rPr lang="en-US" dirty="0"/>
              <a:t>This concept will be revisited later in the </a:t>
            </a:r>
            <a:r>
              <a:rPr lang="en-US" b="1" dirty="0"/>
              <a:t>WEB OF LIFE</a:t>
            </a:r>
            <a:r>
              <a:rPr lang="en-US" dirty="0"/>
              <a:t> journey.</a:t>
            </a:r>
            <a:endParaRPr lang="en-GB" dirty="0"/>
          </a:p>
        </p:txBody>
      </p:sp>
      <p:sp>
        <p:nvSpPr>
          <p:cNvPr id="4" name="Slide Number Placeholder 3"/>
          <p:cNvSpPr>
            <a:spLocks noGrp="1"/>
          </p:cNvSpPr>
          <p:nvPr>
            <p:ph type="sldNum" sz="quarter" idx="5"/>
          </p:nvPr>
        </p:nvSpPr>
        <p:spPr/>
        <p:txBody>
          <a:bodyPr/>
          <a:lstStyle/>
          <a:p>
            <a:fld id="{1832E065-B530-4955-AE01-321D16DE66F4}" type="slidenum">
              <a:t>7</a:t>
            </a:fld>
            <a:endParaRPr lang="en-GB"/>
          </a:p>
        </p:txBody>
      </p:sp>
    </p:spTree>
    <p:extLst>
      <p:ext uri="{BB962C8B-B14F-4D97-AF65-F5344CB8AC3E}">
        <p14:creationId xmlns:p14="http://schemas.microsoft.com/office/powerpoint/2010/main" val="2133890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Generate class discussion</a:t>
            </a:r>
          </a:p>
          <a:p>
            <a:r>
              <a:rPr lang="en-US" b="1" dirty="0"/>
              <a:t>Ask students:</a:t>
            </a:r>
            <a:r>
              <a:rPr lang="en-US" dirty="0"/>
              <a:t> “What does this mean? We don’t live in the oceans, so why are they so important to us and our future?”</a:t>
            </a:r>
            <a:endParaRPr lang="en-GB" dirty="0"/>
          </a:p>
          <a:p>
            <a:r>
              <a:rPr lang="en-US" dirty="0"/>
              <a:t>Encourage students to revisit the concepts from the previous slides.</a:t>
            </a:r>
            <a:endParaRPr lang="en-GB" dirty="0"/>
          </a:p>
          <a:p>
            <a:br>
              <a:rPr lang="en-US" dirty="0"/>
            </a:br>
            <a:endParaRPr lang="en-US" dirty="0"/>
          </a:p>
          <a:p>
            <a:r>
              <a:rPr lang="en-US" i="1" dirty="0"/>
              <a:t>Note: Sylvia Earle is regarded as one of the pioneers of oceanography, marine biology, and ocean exploration. See the resources section of the Facilitation Guidebook to view her 2009 TED Award-winning talk. </a:t>
            </a:r>
            <a:r>
              <a:rPr lang="en-US" i="0" dirty="0"/>
              <a:t>https://www.ted.com/talks/sylvia_earle_my_wish_protect_our_oceans?language=en</a:t>
            </a:r>
          </a:p>
          <a:p>
            <a:endParaRPr lang="en-GB" i="0" dirty="0"/>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32E065-B530-4955-AE01-321D16DE66F4}"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3723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Learning Objectives</a:t>
            </a:r>
            <a:br>
              <a:rPr lang="en-US" dirty="0">
                <a:cs typeface="+mn-lt"/>
              </a:rPr>
            </a:br>
            <a:endParaRPr lang="en-US" dirty="0">
              <a:cs typeface="Calibri" panose="020F0502020204030204"/>
            </a:endParaRPr>
          </a:p>
          <a:p>
            <a:r>
              <a:rPr lang="en-US" dirty="0"/>
              <a:t>By the end of this lesson sequence, students will be able to:</a:t>
            </a:r>
            <a:endParaRPr lang="en-GB" dirty="0"/>
          </a:p>
          <a:p>
            <a:pPr marL="285750" indent="-285750">
              <a:buFont typeface="Arial"/>
              <a:buChar char="•"/>
            </a:pPr>
            <a:r>
              <a:rPr lang="en-US" dirty="0"/>
              <a:t>Understand why a healthy ocean is necessary for a healthy climate</a:t>
            </a:r>
            <a:endParaRPr lang="en-GB" dirty="0"/>
          </a:p>
          <a:p>
            <a:pPr marL="285750" indent="-285750">
              <a:buFont typeface="Arial"/>
              <a:buChar char="•"/>
            </a:pPr>
            <a:r>
              <a:rPr lang="en-US" dirty="0"/>
              <a:t>Communicate the importance of blue carbon habitats to inspire change</a:t>
            </a:r>
            <a:endParaRPr lang="en-GB" dirty="0"/>
          </a:p>
          <a:p>
            <a:pPr marL="285750" indent="-285750">
              <a:buFont typeface="Arial"/>
              <a:buChar char="•"/>
            </a:pPr>
            <a:r>
              <a:rPr lang="en-US" dirty="0"/>
              <a:t>Apply scientific survey techniques to collect data and make conclusions about the effectiveness of Marine Protected Areas</a:t>
            </a:r>
            <a:endParaRPr lang="en-GB" dirty="0"/>
          </a:p>
          <a:p>
            <a:pPr marL="285750" indent="-285750">
              <a:buFont typeface="Arial"/>
              <a:buChar char="•"/>
            </a:pPr>
            <a:r>
              <a:rPr lang="en-US" dirty="0"/>
              <a:t>Make informed decisions regarding the ocean and its resources in a fisheries management simulation</a:t>
            </a:r>
            <a:endParaRPr lang="en-GB" dirty="0"/>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cs typeface="Calibri"/>
              </a:rPr>
              <a:t>The remaining slides complement the 3 journeys on the Sea We Breathe website</a:t>
            </a:r>
          </a:p>
          <a:p>
            <a:endParaRPr lang="en-US" dirty="0">
              <a:cs typeface="Calibri"/>
            </a:endParaRPr>
          </a:p>
        </p:txBody>
      </p:sp>
      <p:sp>
        <p:nvSpPr>
          <p:cNvPr id="4" name="Slide Number Placeholder 3"/>
          <p:cNvSpPr>
            <a:spLocks noGrp="1"/>
          </p:cNvSpPr>
          <p:nvPr>
            <p:ph type="sldNum" sz="quarter" idx="5"/>
          </p:nvPr>
        </p:nvSpPr>
        <p:spPr/>
        <p:txBody>
          <a:bodyPr/>
          <a:lstStyle/>
          <a:p>
            <a:fld id="{1832E065-B530-4955-AE01-321D16DE66F4}" type="slidenum">
              <a:t>9</a:t>
            </a:fld>
            <a:endParaRPr lang="en-GB"/>
          </a:p>
        </p:txBody>
      </p:sp>
    </p:spTree>
    <p:extLst>
      <p:ext uri="{BB962C8B-B14F-4D97-AF65-F5344CB8AC3E}">
        <p14:creationId xmlns:p14="http://schemas.microsoft.com/office/powerpoint/2010/main" val="4269859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08/12/2025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08/12/2025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GB"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08/12/2025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08/12/2025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08/12/2025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846CE7D5-CF57-46EF-B807-FDD0502418D4}" type="datetimeFigureOut">
              <a:rPr lang="en-GB" smtClean="0"/>
              <a:t>08/12/2025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 Placeholder 6"/>
          <p:cNvSpPr>
            <a:spLocks noGrp="1"/>
          </p:cNvSpPr>
          <p:nvPr>
            <p:ph type="dt" sz="half" idx="10"/>
          </p:nvPr>
        </p:nvSpPr>
        <p:spPr/>
        <p:txBody>
          <a:bodyPr/>
          <a:lstStyle/>
          <a:p>
            <a:fld id="{846CE7D5-CF57-46EF-B807-FDD0502418D4}" type="datetimeFigureOut">
              <a:rPr lang="en-GB" smtClean="0"/>
              <a:t>08/12/2025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Date Placeholder 2"/>
          <p:cNvSpPr>
            <a:spLocks noGrp="1"/>
          </p:cNvSpPr>
          <p:nvPr>
            <p:ph type="dt" sz="half" idx="10"/>
          </p:nvPr>
        </p:nvSpPr>
        <p:spPr/>
        <p:txBody>
          <a:bodyPr/>
          <a:lstStyle/>
          <a:p>
            <a:fld id="{846CE7D5-CF57-46EF-B807-FDD0502418D4}" type="datetimeFigureOut">
              <a:rPr lang="en-GB" smtClean="0"/>
              <a:t>08/12/2025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08/12/2025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08/12/2025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08/12/2025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08/12/2025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44.jpe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53.jpeg"/><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6.xml"/><Relationship Id="rId1" Type="http://schemas.openxmlformats.org/officeDocument/2006/relationships/video" Target="https://www.youtube.com/embed/jSuETYEgY68?feature=oembed" TargetMode="External"/><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image" Target="../media/image68.sv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71.png"/></Relationships>
</file>

<file path=ppt/slides/_rels/slide4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water, water sport, wave&#10;&#10;Description automatically generated">
            <a:extLst>
              <a:ext uri="{FF2B5EF4-FFF2-40B4-BE49-F238E27FC236}">
                <a16:creationId xmlns:a16="http://schemas.microsoft.com/office/drawing/2014/main" id="{1BAD9FF5-108E-41C4-B558-A628B7A083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35" y="-1374420"/>
            <a:ext cx="12289436" cy="9217077"/>
          </a:xfrm>
          <a:prstGeom prst="rect">
            <a:avLst/>
          </a:prstGeom>
        </p:spPr>
      </p:pic>
      <p:sp>
        <p:nvSpPr>
          <p:cNvPr id="2" name="Title 1"/>
          <p:cNvSpPr>
            <a:spLocks noGrp="1"/>
          </p:cNvSpPr>
          <p:nvPr>
            <p:ph type="ctrTitle"/>
          </p:nvPr>
        </p:nvSpPr>
        <p:spPr>
          <a:xfrm>
            <a:off x="976858" y="2245748"/>
            <a:ext cx="10373193" cy="1171701"/>
          </a:xfrm>
        </p:spPr>
        <p:txBody>
          <a:bodyPr>
            <a:normAutofit/>
          </a:bodyPr>
          <a:lstStyle/>
          <a:p>
            <a:r>
              <a:rPr lang="en-GB" dirty="0">
                <a:solidFill>
                  <a:schemeClr val="bg1"/>
                </a:solidFill>
                <a:latin typeface="Open Sans"/>
                <a:ea typeface="Open Sans"/>
                <a:cs typeface="Calibri Light"/>
              </a:rPr>
              <a:t>Journey to a Healthy Ocean</a:t>
            </a:r>
            <a:endParaRPr lang="en-US" dirty="0">
              <a:solidFill>
                <a:schemeClr val="bg1"/>
              </a:solidFill>
              <a:cs typeface="Calibri Light"/>
            </a:endParaRPr>
          </a:p>
        </p:txBody>
      </p:sp>
      <p:sp>
        <p:nvSpPr>
          <p:cNvPr id="3" name="Subtitle 2"/>
          <p:cNvSpPr>
            <a:spLocks noGrp="1"/>
          </p:cNvSpPr>
          <p:nvPr>
            <p:ph type="subTitle" idx="1"/>
          </p:nvPr>
        </p:nvSpPr>
        <p:spPr>
          <a:xfrm>
            <a:off x="1591455" y="3529413"/>
            <a:ext cx="9144000" cy="620869"/>
          </a:xfrm>
        </p:spPr>
        <p:txBody>
          <a:bodyPr vert="horz" lIns="91440" tIns="45720" rIns="91440" bIns="45720" rtlCol="0" anchor="t">
            <a:normAutofit/>
          </a:bodyPr>
          <a:lstStyle/>
          <a:p>
            <a:r>
              <a:rPr lang="en-GB" sz="3600" dirty="0">
                <a:solidFill>
                  <a:schemeClr val="bg1"/>
                </a:solidFill>
                <a:latin typeface="Consolas"/>
                <a:cs typeface="Calibri"/>
              </a:rPr>
              <a:t>The Sea We Breathe</a:t>
            </a:r>
          </a:p>
          <a:p>
            <a:endParaRPr lang="en-GB" dirty="0">
              <a:cs typeface="Calibri"/>
            </a:endParaRPr>
          </a:p>
        </p:txBody>
      </p:sp>
      <p:pic>
        <p:nvPicPr>
          <p:cNvPr id="4" name="Picture 3" descr="A logo for a company&#10;&#10;AI-generated content may be incorrect.">
            <a:extLst>
              <a:ext uri="{FF2B5EF4-FFF2-40B4-BE49-F238E27FC236}">
                <a16:creationId xmlns:a16="http://schemas.microsoft.com/office/drawing/2014/main" id="{1A17D510-8885-02E4-65F5-AC2B755E6F76}"/>
              </a:ext>
            </a:extLst>
          </p:cNvPr>
          <p:cNvPicPr>
            <a:picLocks noChangeAspect="1"/>
          </p:cNvPicPr>
          <p:nvPr/>
        </p:nvPicPr>
        <p:blipFill>
          <a:blip r:embed="rId4"/>
          <a:stretch>
            <a:fillRect/>
          </a:stretch>
        </p:blipFill>
        <p:spPr>
          <a:xfrm>
            <a:off x="4628759" y="4868252"/>
            <a:ext cx="2861415" cy="1067192"/>
          </a:xfrm>
          <a:prstGeom prst="rect">
            <a:avLst/>
          </a:prstGeom>
        </p:spPr>
      </p:pic>
    </p:spTree>
    <p:extLst>
      <p:ext uri="{BB962C8B-B14F-4D97-AF65-F5344CB8AC3E}">
        <p14:creationId xmlns:p14="http://schemas.microsoft.com/office/powerpoint/2010/main" val="4230524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42B46"/>
        </a:solidFill>
        <a:effectLst/>
      </p:bgPr>
    </p:bg>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193ADD3B-4F8B-4A79-9336-391F6D14D41F}"/>
              </a:ext>
            </a:extLst>
          </p:cNvPr>
          <p:cNvSpPr/>
          <p:nvPr/>
        </p:nvSpPr>
        <p:spPr>
          <a:xfrm>
            <a:off x="2001520" y="2651760"/>
            <a:ext cx="7223760" cy="2144161"/>
          </a:xfrm>
          <a:custGeom>
            <a:avLst/>
            <a:gdLst>
              <a:gd name="connsiteX0" fmla="*/ 0 w 7223760"/>
              <a:gd name="connsiteY0" fmla="*/ 1524000 h 2144161"/>
              <a:gd name="connsiteX1" fmla="*/ 1747520 w 7223760"/>
              <a:gd name="connsiteY1" fmla="*/ 2143760 h 2144161"/>
              <a:gd name="connsiteX2" fmla="*/ 3759200 w 7223760"/>
              <a:gd name="connsiteY2" fmla="*/ 1595120 h 2144161"/>
              <a:gd name="connsiteX3" fmla="*/ 5618480 w 7223760"/>
              <a:gd name="connsiteY3" fmla="*/ 294640 h 2144161"/>
              <a:gd name="connsiteX4" fmla="*/ 7223760 w 7223760"/>
              <a:gd name="connsiteY4" fmla="*/ 0 h 2144161"/>
              <a:gd name="connsiteX5" fmla="*/ 7223760 w 7223760"/>
              <a:gd name="connsiteY5" fmla="*/ 0 h 2144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23760" h="2144161">
                <a:moveTo>
                  <a:pt x="0" y="1524000"/>
                </a:moveTo>
                <a:cubicBezTo>
                  <a:pt x="560493" y="1827953"/>
                  <a:pt x="1120987" y="2131907"/>
                  <a:pt x="1747520" y="2143760"/>
                </a:cubicBezTo>
                <a:cubicBezTo>
                  <a:pt x="2374053" y="2155613"/>
                  <a:pt x="3114040" y="1903307"/>
                  <a:pt x="3759200" y="1595120"/>
                </a:cubicBezTo>
                <a:cubicBezTo>
                  <a:pt x="4404360" y="1286933"/>
                  <a:pt x="5041053" y="560493"/>
                  <a:pt x="5618480" y="294640"/>
                </a:cubicBezTo>
                <a:cubicBezTo>
                  <a:pt x="6195907" y="28787"/>
                  <a:pt x="7223760" y="0"/>
                  <a:pt x="7223760" y="0"/>
                </a:cubicBezTo>
                <a:lnTo>
                  <a:pt x="7223760" y="0"/>
                </a:lnTo>
              </a:path>
            </a:pathLst>
          </a:cu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E1AF647-9B89-6E51-F0B3-0A81FE6FC979}"/>
              </a:ext>
            </a:extLst>
          </p:cNvPr>
          <p:cNvSpPr>
            <a:spLocks noGrp="1"/>
          </p:cNvSpPr>
          <p:nvPr>
            <p:ph type="title"/>
          </p:nvPr>
        </p:nvSpPr>
        <p:spPr/>
        <p:txBody>
          <a:bodyPr/>
          <a:lstStyle/>
          <a:p>
            <a:r>
              <a:rPr lang="en-GB" dirty="0">
                <a:solidFill>
                  <a:schemeClr val="bg1"/>
                </a:solidFill>
                <a:latin typeface="Consolas"/>
                <a:cs typeface="Calibri Light"/>
              </a:rPr>
              <a:t>Journey Map...</a:t>
            </a:r>
            <a:endParaRPr lang="en-GB" dirty="0">
              <a:solidFill>
                <a:schemeClr val="bg1"/>
              </a:solidFill>
              <a:latin typeface="Consolas"/>
            </a:endParaRPr>
          </a:p>
        </p:txBody>
      </p:sp>
      <p:pic>
        <p:nvPicPr>
          <p:cNvPr id="5" name="Picture 5">
            <a:extLst>
              <a:ext uri="{FF2B5EF4-FFF2-40B4-BE49-F238E27FC236}">
                <a16:creationId xmlns:a16="http://schemas.microsoft.com/office/drawing/2014/main" id="{95C31405-FD75-7457-C12C-5D008E766FAA}"/>
              </a:ext>
            </a:extLst>
          </p:cNvPr>
          <p:cNvPicPr>
            <a:picLocks noChangeAspect="1"/>
          </p:cNvPicPr>
          <p:nvPr/>
        </p:nvPicPr>
        <p:blipFill rotWithShape="1">
          <a:blip r:embed="rId3"/>
          <a:srcRect l="48555" r="-9004" b="44444"/>
          <a:stretch/>
        </p:blipFill>
        <p:spPr>
          <a:xfrm>
            <a:off x="1266165" y="4089458"/>
            <a:ext cx="1227638" cy="1295401"/>
          </a:xfrm>
          <a:prstGeom prst="rect">
            <a:avLst/>
          </a:prstGeom>
        </p:spPr>
      </p:pic>
      <p:pic>
        <p:nvPicPr>
          <p:cNvPr id="3" name="Picture 3" descr="A picture containing outdoor object&#10;&#10;Description automatically generated">
            <a:extLst>
              <a:ext uri="{FF2B5EF4-FFF2-40B4-BE49-F238E27FC236}">
                <a16:creationId xmlns:a16="http://schemas.microsoft.com/office/drawing/2014/main" id="{4CC3096B-8AE3-A4D1-DDAE-F38D5674F0D8}"/>
              </a:ext>
            </a:extLst>
          </p:cNvPr>
          <p:cNvPicPr>
            <a:picLocks noChangeAspect="1"/>
          </p:cNvPicPr>
          <p:nvPr/>
        </p:nvPicPr>
        <p:blipFill>
          <a:blip r:embed="rId4"/>
          <a:stretch>
            <a:fillRect/>
          </a:stretch>
        </p:blipFill>
        <p:spPr>
          <a:xfrm>
            <a:off x="10488478" y="5182394"/>
            <a:ext cx="1295400" cy="1295400"/>
          </a:xfrm>
          <a:prstGeom prst="rect">
            <a:avLst/>
          </a:prstGeom>
        </p:spPr>
      </p:pic>
      <p:pic>
        <p:nvPicPr>
          <p:cNvPr id="7" name="Picture 6">
            <a:extLst>
              <a:ext uri="{FF2B5EF4-FFF2-40B4-BE49-F238E27FC236}">
                <a16:creationId xmlns:a16="http://schemas.microsoft.com/office/drawing/2014/main" id="{1251193F-290A-4991-AA58-354BA217834B}"/>
              </a:ext>
            </a:extLst>
          </p:cNvPr>
          <p:cNvPicPr>
            <a:picLocks noChangeAspect="1"/>
          </p:cNvPicPr>
          <p:nvPr/>
        </p:nvPicPr>
        <p:blipFill>
          <a:blip r:embed="rId5"/>
          <a:stretch>
            <a:fillRect/>
          </a:stretch>
        </p:blipFill>
        <p:spPr>
          <a:xfrm>
            <a:off x="4622323" y="3232688"/>
            <a:ext cx="3206433" cy="2185452"/>
          </a:xfrm>
          <a:prstGeom prst="rect">
            <a:avLst/>
          </a:prstGeom>
        </p:spPr>
      </p:pic>
      <p:pic>
        <p:nvPicPr>
          <p:cNvPr id="9" name="Picture 8">
            <a:extLst>
              <a:ext uri="{FF2B5EF4-FFF2-40B4-BE49-F238E27FC236}">
                <a16:creationId xmlns:a16="http://schemas.microsoft.com/office/drawing/2014/main" id="{08BD887A-A4A5-4CC7-9002-2D916633DEB7}"/>
              </a:ext>
            </a:extLst>
          </p:cNvPr>
          <p:cNvPicPr>
            <a:picLocks noChangeAspect="1"/>
          </p:cNvPicPr>
          <p:nvPr/>
        </p:nvPicPr>
        <p:blipFill rotWithShape="1">
          <a:blip r:embed="rId6"/>
          <a:srcRect l="9559" r="9950" b="3570"/>
          <a:stretch/>
        </p:blipFill>
        <p:spPr>
          <a:xfrm>
            <a:off x="956775" y="1771968"/>
            <a:ext cx="2495887" cy="2317490"/>
          </a:xfrm>
          <a:prstGeom prst="rect">
            <a:avLst/>
          </a:prstGeom>
        </p:spPr>
      </p:pic>
      <p:pic>
        <p:nvPicPr>
          <p:cNvPr id="11" name="Picture 10">
            <a:extLst>
              <a:ext uri="{FF2B5EF4-FFF2-40B4-BE49-F238E27FC236}">
                <a16:creationId xmlns:a16="http://schemas.microsoft.com/office/drawing/2014/main" id="{F7DC8B3F-8C57-47F6-A29C-FF447FDC8E95}"/>
              </a:ext>
            </a:extLst>
          </p:cNvPr>
          <p:cNvPicPr>
            <a:picLocks noChangeAspect="1"/>
          </p:cNvPicPr>
          <p:nvPr/>
        </p:nvPicPr>
        <p:blipFill rotWithShape="1">
          <a:blip r:embed="rId7"/>
          <a:srcRect l="19862" t="3276" r="19439" b="8232"/>
          <a:stretch/>
        </p:blipFill>
        <p:spPr>
          <a:xfrm>
            <a:off x="8773180" y="1424146"/>
            <a:ext cx="2580620" cy="2559790"/>
          </a:xfrm>
          <a:prstGeom prst="rect">
            <a:avLst/>
          </a:prstGeom>
        </p:spPr>
      </p:pic>
    </p:spTree>
    <p:extLst>
      <p:ext uri="{BB962C8B-B14F-4D97-AF65-F5344CB8AC3E}">
        <p14:creationId xmlns:p14="http://schemas.microsoft.com/office/powerpoint/2010/main" val="3478982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dy of water surrounded by trees&#10;&#10;Description automatically generated">
            <a:extLst>
              <a:ext uri="{FF2B5EF4-FFF2-40B4-BE49-F238E27FC236}">
                <a16:creationId xmlns:a16="http://schemas.microsoft.com/office/drawing/2014/main" id="{AD06D511-9AE8-491C-97DD-ACE767713631}"/>
              </a:ext>
            </a:extLst>
          </p:cNvPr>
          <p:cNvPicPr>
            <a:picLocks noChangeAspect="1"/>
          </p:cNvPicPr>
          <p:nvPr/>
        </p:nvPicPr>
        <p:blipFill rotWithShape="1">
          <a:blip r:embed="rId3">
            <a:extLst>
              <a:ext uri="{28A0092B-C50C-407E-A947-70E740481C1C}">
                <a14:useLocalDpi xmlns:a14="http://schemas.microsoft.com/office/drawing/2010/main" val="0"/>
              </a:ext>
            </a:extLst>
          </a:blip>
          <a:srcRect t="37006" b="9457"/>
          <a:stretch/>
        </p:blipFill>
        <p:spPr>
          <a:xfrm>
            <a:off x="0" y="-1623316"/>
            <a:ext cx="12263120" cy="8753582"/>
          </a:xfrm>
          <a:prstGeom prst="rect">
            <a:avLst/>
          </a:prstGeom>
        </p:spPr>
      </p:pic>
      <p:sp>
        <p:nvSpPr>
          <p:cNvPr id="2" name="Title 1">
            <a:extLst>
              <a:ext uri="{FF2B5EF4-FFF2-40B4-BE49-F238E27FC236}">
                <a16:creationId xmlns:a16="http://schemas.microsoft.com/office/drawing/2014/main" id="{20E8FF10-3E82-903C-A663-F8A5B6591A16}"/>
              </a:ext>
            </a:extLst>
          </p:cNvPr>
          <p:cNvSpPr>
            <a:spLocks noGrp="1"/>
          </p:cNvSpPr>
          <p:nvPr>
            <p:ph type="title"/>
          </p:nvPr>
        </p:nvSpPr>
        <p:spPr>
          <a:xfrm>
            <a:off x="2209799" y="1978458"/>
            <a:ext cx="7987553" cy="1325563"/>
          </a:xfrm>
        </p:spPr>
        <p:txBody>
          <a:bodyPr>
            <a:normAutofit fontScale="90000"/>
          </a:bodyPr>
          <a:lstStyle/>
          <a:p>
            <a:r>
              <a:rPr lang="en-GB" sz="6000" b="1" dirty="0">
                <a:solidFill>
                  <a:schemeClr val="bg1"/>
                </a:solidFill>
                <a:highlight>
                  <a:srgbClr val="000000"/>
                </a:highlight>
                <a:latin typeface="Open Sans"/>
                <a:ea typeface="+mj-lt"/>
                <a:cs typeface="+mj-lt"/>
              </a:rPr>
              <a:t>Rainforests of the Sea</a:t>
            </a:r>
            <a:endParaRPr lang="en-US" sz="6000">
              <a:solidFill>
                <a:schemeClr val="bg1"/>
              </a:solidFill>
              <a:highlight>
                <a:srgbClr val="000000"/>
              </a:highlight>
              <a:latin typeface="Open Sans"/>
              <a:ea typeface="Open Sans"/>
              <a:cs typeface="Open Sans"/>
            </a:endParaRPr>
          </a:p>
        </p:txBody>
      </p:sp>
      <p:sp>
        <p:nvSpPr>
          <p:cNvPr id="4" name="Title 1">
            <a:extLst>
              <a:ext uri="{FF2B5EF4-FFF2-40B4-BE49-F238E27FC236}">
                <a16:creationId xmlns:a16="http://schemas.microsoft.com/office/drawing/2014/main" id="{8463FE15-9769-CD31-46D3-1E38B1D5A7DB}"/>
              </a:ext>
            </a:extLst>
          </p:cNvPr>
          <p:cNvSpPr txBox="1">
            <a:spLocks/>
          </p:cNvSpPr>
          <p:nvPr/>
        </p:nvSpPr>
        <p:spPr>
          <a:xfrm>
            <a:off x="945776" y="3305549"/>
            <a:ext cx="10515600" cy="247304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solidFill>
                  <a:schemeClr val="bg1"/>
                </a:solidFill>
                <a:highlight>
                  <a:srgbClr val="000000"/>
                </a:highlight>
                <a:latin typeface="Open Sans"/>
                <a:ea typeface="+mj-lt"/>
                <a:cs typeface="+mj-lt"/>
              </a:rPr>
              <a:t>Underwater Coastal Ecosystems Teeming With Marine Life</a:t>
            </a:r>
            <a:endParaRPr lang="en-US" dirty="0">
              <a:solidFill>
                <a:schemeClr val="bg1"/>
              </a:solidFill>
              <a:highlight>
                <a:srgbClr val="000000"/>
              </a:highlight>
              <a:latin typeface="Open Sans"/>
              <a:ea typeface="Open Sans"/>
              <a:cs typeface="Open Sans"/>
            </a:endParaRPr>
          </a:p>
          <a:p>
            <a:br>
              <a:rPr lang="en-US" dirty="0"/>
            </a:br>
            <a:endParaRPr lang="en-US" dirty="0">
              <a:latin typeface="Open Sans"/>
              <a:ea typeface="Open Sans"/>
              <a:cs typeface="Open Sans"/>
            </a:endParaRPr>
          </a:p>
        </p:txBody>
      </p:sp>
    </p:spTree>
    <p:extLst>
      <p:ext uri="{BB962C8B-B14F-4D97-AF65-F5344CB8AC3E}">
        <p14:creationId xmlns:p14="http://schemas.microsoft.com/office/powerpoint/2010/main" val="3690127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56FB857-E3F4-833B-1BD5-E07AE7C848CC}"/>
              </a:ext>
            </a:extLst>
          </p:cNvPr>
          <p:cNvSpPr>
            <a:spLocks noGrp="1"/>
          </p:cNvSpPr>
          <p:nvPr>
            <p:ph type="title"/>
          </p:nvPr>
        </p:nvSpPr>
        <p:spPr/>
        <p:txBody>
          <a:bodyPr/>
          <a:lstStyle/>
          <a:p>
            <a:endParaRPr lang="en-GB"/>
          </a:p>
        </p:txBody>
      </p:sp>
      <p:sp>
        <p:nvSpPr>
          <p:cNvPr id="8" name="Title 1">
            <a:extLst>
              <a:ext uri="{FF2B5EF4-FFF2-40B4-BE49-F238E27FC236}">
                <a16:creationId xmlns:a16="http://schemas.microsoft.com/office/drawing/2014/main" id="{15FBC723-0E1E-72F9-0025-7763D96F2329}"/>
              </a:ext>
            </a:extLst>
          </p:cNvPr>
          <p:cNvSpPr>
            <a:spLocks noGrp="1"/>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latin typeface="Open Sans"/>
                <a:ea typeface="+mj-lt"/>
                <a:cs typeface="+mj-lt"/>
              </a:rPr>
              <a:t>What do all these have in common?</a:t>
            </a:r>
            <a:endParaRPr lang="en-US" b="1">
              <a:latin typeface="Open Sans"/>
              <a:ea typeface="Open Sans"/>
              <a:cs typeface="Open Sans"/>
            </a:endParaRPr>
          </a:p>
        </p:txBody>
      </p:sp>
      <p:sp>
        <p:nvSpPr>
          <p:cNvPr id="10" name="TextBox 4">
            <a:extLst>
              <a:ext uri="{FF2B5EF4-FFF2-40B4-BE49-F238E27FC236}">
                <a16:creationId xmlns:a16="http://schemas.microsoft.com/office/drawing/2014/main" id="{A4F37F99-E35A-AFC5-B8EF-7D79976B51E7}"/>
              </a:ext>
            </a:extLst>
          </p:cNvPr>
          <p:cNvSpPr txBox="1"/>
          <p:nvPr/>
        </p:nvSpPr>
        <p:spPr>
          <a:xfrm>
            <a:off x="4012555" y="2034813"/>
            <a:ext cx="4636054" cy="415498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200" dirty="0">
                <a:latin typeface="Open Sans"/>
                <a:ea typeface="+mn-lt"/>
                <a:cs typeface="+mn-lt"/>
              </a:rPr>
              <a:t>Whale</a:t>
            </a:r>
            <a:endParaRPr lang="en-US" sz="3200" dirty="0">
              <a:latin typeface="Open Sans"/>
              <a:ea typeface="Open Sans"/>
              <a:cs typeface="Open Sans"/>
            </a:endParaRPr>
          </a:p>
          <a:p>
            <a:pPr algn="ctr"/>
            <a:r>
              <a:rPr lang="en-GB" sz="3200" dirty="0">
                <a:latin typeface="Open Sans"/>
                <a:ea typeface="+mn-lt"/>
                <a:cs typeface="+mn-lt"/>
              </a:rPr>
              <a:t>Amazon rainforest</a:t>
            </a:r>
            <a:endParaRPr lang="en-GB" sz="3200" dirty="0">
              <a:latin typeface="Open Sans"/>
              <a:ea typeface="Open Sans"/>
              <a:cs typeface="Open Sans"/>
            </a:endParaRPr>
          </a:p>
          <a:p>
            <a:pPr algn="ctr"/>
            <a:r>
              <a:rPr lang="en-GB" sz="3200" dirty="0">
                <a:latin typeface="Open Sans"/>
                <a:ea typeface="+mn-lt"/>
                <a:cs typeface="+mn-lt"/>
              </a:rPr>
              <a:t>The ocean</a:t>
            </a:r>
            <a:endParaRPr lang="en-GB" sz="3200" dirty="0">
              <a:latin typeface="Open Sans"/>
              <a:ea typeface="Open Sans"/>
              <a:cs typeface="Open Sans"/>
            </a:endParaRPr>
          </a:p>
          <a:p>
            <a:pPr algn="ctr"/>
            <a:r>
              <a:rPr lang="en-GB" sz="3200" dirty="0">
                <a:latin typeface="Open Sans"/>
                <a:ea typeface="+mn-lt"/>
                <a:cs typeface="+mn-lt"/>
              </a:rPr>
              <a:t>A house plant</a:t>
            </a:r>
            <a:endParaRPr lang="en-GB" sz="3200" dirty="0">
              <a:latin typeface="Open Sans"/>
              <a:ea typeface="Open Sans"/>
              <a:cs typeface="Open Sans"/>
            </a:endParaRPr>
          </a:p>
          <a:p>
            <a:pPr algn="ctr"/>
            <a:r>
              <a:rPr lang="en-GB" sz="3200" dirty="0">
                <a:latin typeface="Open Sans"/>
                <a:ea typeface="+mn-lt"/>
                <a:cs typeface="+mn-lt"/>
              </a:rPr>
              <a:t>Phytoplankton - </a:t>
            </a:r>
            <a:r>
              <a:rPr lang="en-GB" sz="3200" dirty="0">
                <a:ea typeface="+mn-lt"/>
                <a:cs typeface="+mn-lt"/>
              </a:rPr>
              <a:t>super tiny plants of the ocean </a:t>
            </a:r>
            <a:endParaRPr lang="en-GB" sz="3200" dirty="0">
              <a:latin typeface="Open Sans"/>
              <a:ea typeface="Open Sans"/>
              <a:cs typeface="Open Sans"/>
            </a:endParaRPr>
          </a:p>
          <a:p>
            <a:pPr algn="ctr"/>
            <a:endParaRPr lang="en-GB"/>
          </a:p>
          <a:p>
            <a:pPr algn="ctr"/>
            <a:endParaRPr lang="en-GB"/>
          </a:p>
          <a:p>
            <a:pPr algn="ctr"/>
            <a:br>
              <a:rPr lang="en-US" dirty="0"/>
            </a:br>
            <a:endParaRPr lang="en-US" dirty="0">
              <a:cs typeface="Calibri" panose="020F0502020204030204"/>
            </a:endParaRPr>
          </a:p>
        </p:txBody>
      </p:sp>
      <p:pic>
        <p:nvPicPr>
          <p:cNvPr id="12" name="Picture 11" descr="Circle&#10;&#10;Description automatically generated">
            <a:extLst>
              <a:ext uri="{FF2B5EF4-FFF2-40B4-BE49-F238E27FC236}">
                <a16:creationId xmlns:a16="http://schemas.microsoft.com/office/drawing/2014/main" id="{34513E37-BB8B-4ABE-97C3-8703F5B9BA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64" y="1456597"/>
            <a:ext cx="2526952" cy="2526952"/>
          </a:xfrm>
          <a:prstGeom prst="rect">
            <a:avLst/>
          </a:prstGeom>
        </p:spPr>
      </p:pic>
      <p:pic>
        <p:nvPicPr>
          <p:cNvPr id="14" name="Picture 13" descr="Logo, company name&#10;&#10;Description automatically generated">
            <a:extLst>
              <a:ext uri="{FF2B5EF4-FFF2-40B4-BE49-F238E27FC236}">
                <a16:creationId xmlns:a16="http://schemas.microsoft.com/office/drawing/2014/main" id="{EAF79929-84AA-4F91-A267-E65E3B2AB651}"/>
              </a:ext>
            </a:extLst>
          </p:cNvPr>
          <p:cNvPicPr>
            <a:picLocks noChangeAspect="1"/>
          </p:cNvPicPr>
          <p:nvPr/>
        </p:nvPicPr>
        <p:blipFill rotWithShape="1">
          <a:blip r:embed="rId4">
            <a:extLst>
              <a:ext uri="{28A0092B-C50C-407E-A947-70E740481C1C}">
                <a14:useLocalDpi xmlns:a14="http://schemas.microsoft.com/office/drawing/2010/main" val="0"/>
              </a:ext>
            </a:extLst>
          </a:blip>
          <a:srcRect t="23361" b="32084"/>
          <a:stretch/>
        </p:blipFill>
        <p:spPr>
          <a:xfrm>
            <a:off x="8393166" y="4964990"/>
            <a:ext cx="4056077" cy="1807177"/>
          </a:xfrm>
          <a:prstGeom prst="rect">
            <a:avLst/>
          </a:prstGeom>
        </p:spPr>
      </p:pic>
      <p:pic>
        <p:nvPicPr>
          <p:cNvPr id="15" name="Picture 14">
            <a:extLst>
              <a:ext uri="{FF2B5EF4-FFF2-40B4-BE49-F238E27FC236}">
                <a16:creationId xmlns:a16="http://schemas.microsoft.com/office/drawing/2014/main" id="{62E9E536-7386-4DE8-8553-10C74358F2FA}"/>
              </a:ext>
            </a:extLst>
          </p:cNvPr>
          <p:cNvPicPr>
            <a:picLocks noChangeAspect="1"/>
          </p:cNvPicPr>
          <p:nvPr/>
        </p:nvPicPr>
        <p:blipFill rotWithShape="1">
          <a:blip r:embed="rId5">
            <a:extLst>
              <a:ext uri="{28A0092B-C50C-407E-A947-70E740481C1C}">
                <a14:useLocalDpi xmlns:a14="http://schemas.microsoft.com/office/drawing/2010/main" val="0"/>
              </a:ext>
            </a:extLst>
          </a:blip>
          <a:srcRect l="-1434" t="28304" r="1434" b="22989"/>
          <a:stretch/>
        </p:blipFill>
        <p:spPr>
          <a:xfrm>
            <a:off x="3476711" y="5072853"/>
            <a:ext cx="4167872" cy="2030076"/>
          </a:xfrm>
          <a:prstGeom prst="rect">
            <a:avLst/>
          </a:prstGeom>
        </p:spPr>
      </p:pic>
      <p:pic>
        <p:nvPicPr>
          <p:cNvPr id="16" name="Picture 15" descr="Icon&#10;&#10;Description automatically generated">
            <a:extLst>
              <a:ext uri="{FF2B5EF4-FFF2-40B4-BE49-F238E27FC236}">
                <a16:creationId xmlns:a16="http://schemas.microsoft.com/office/drawing/2014/main" id="{6EC2DAD2-8BF5-4D4B-96D3-00BD647F19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52949" y="1677011"/>
            <a:ext cx="3285407" cy="3285407"/>
          </a:xfrm>
          <a:prstGeom prst="rect">
            <a:avLst/>
          </a:prstGeom>
        </p:spPr>
      </p:pic>
      <p:pic>
        <p:nvPicPr>
          <p:cNvPr id="17" name="Picture 16" descr="Logo&#10;&#10;Description automatically generated">
            <a:extLst>
              <a:ext uri="{FF2B5EF4-FFF2-40B4-BE49-F238E27FC236}">
                <a16:creationId xmlns:a16="http://schemas.microsoft.com/office/drawing/2014/main" id="{49F9DD1C-7EC0-4947-9333-D22842BE2B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340" y="3520749"/>
            <a:ext cx="3108543" cy="3108543"/>
          </a:xfrm>
          <a:prstGeom prst="rect">
            <a:avLst/>
          </a:prstGeom>
        </p:spPr>
      </p:pic>
    </p:spTree>
    <p:extLst>
      <p:ext uri="{BB962C8B-B14F-4D97-AF65-F5344CB8AC3E}">
        <p14:creationId xmlns:p14="http://schemas.microsoft.com/office/powerpoint/2010/main" val="1123545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sky with clouds&#10;&#10;Description automatically generated with medium confidence">
            <a:extLst>
              <a:ext uri="{FF2B5EF4-FFF2-40B4-BE49-F238E27FC236}">
                <a16:creationId xmlns:a16="http://schemas.microsoft.com/office/drawing/2014/main" id="{230E9BBC-A9B9-4A83-8C2D-439B5A9B4C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FD0ED25-3DE0-5B56-667E-0159D0FA3C01}"/>
              </a:ext>
            </a:extLst>
          </p:cNvPr>
          <p:cNvSpPr>
            <a:spLocks noGrp="1"/>
          </p:cNvSpPr>
          <p:nvPr>
            <p:ph type="title"/>
          </p:nvPr>
        </p:nvSpPr>
        <p:spPr>
          <a:xfrm>
            <a:off x="1989333" y="4656910"/>
            <a:ext cx="8213333" cy="1325563"/>
          </a:xfrm>
        </p:spPr>
        <p:txBody>
          <a:bodyPr>
            <a:normAutofit fontScale="90000"/>
          </a:bodyPr>
          <a:lstStyle/>
          <a:p>
            <a:br>
              <a:rPr lang="en-US" dirty="0"/>
            </a:br>
            <a:endParaRPr lang="en-US" dirty="0"/>
          </a:p>
          <a:p>
            <a:r>
              <a:rPr lang="en-GB" sz="4900" dirty="0">
                <a:solidFill>
                  <a:schemeClr val="bg1"/>
                </a:solidFill>
                <a:latin typeface="Open Sans"/>
                <a:ea typeface="+mj-lt"/>
                <a:cs typeface="+mj-lt"/>
              </a:rPr>
              <a:t>(This is called a Carbon Sink)</a:t>
            </a:r>
            <a:endParaRPr lang="en-GB" sz="4900" dirty="0">
              <a:solidFill>
                <a:schemeClr val="bg1"/>
              </a:solidFill>
              <a:latin typeface="Open Sans"/>
            </a:endParaRPr>
          </a:p>
          <a:p>
            <a:br>
              <a:rPr lang="en-US" dirty="0"/>
            </a:br>
            <a:endParaRPr lang="en-US" dirty="0"/>
          </a:p>
        </p:txBody>
      </p:sp>
      <p:sp>
        <p:nvSpPr>
          <p:cNvPr id="5" name="TextBox 4">
            <a:extLst>
              <a:ext uri="{FF2B5EF4-FFF2-40B4-BE49-F238E27FC236}">
                <a16:creationId xmlns:a16="http://schemas.microsoft.com/office/drawing/2014/main" id="{1EB6DB76-1BA3-4EF8-82E7-073A6725DC37}"/>
              </a:ext>
            </a:extLst>
          </p:cNvPr>
          <p:cNvSpPr txBox="1"/>
          <p:nvPr/>
        </p:nvSpPr>
        <p:spPr>
          <a:xfrm>
            <a:off x="3481225" y="986319"/>
            <a:ext cx="5229547" cy="769441"/>
          </a:xfrm>
          <a:prstGeom prst="rect">
            <a:avLst/>
          </a:prstGeom>
          <a:noFill/>
        </p:spPr>
        <p:txBody>
          <a:bodyPr wrap="square" rtlCol="0">
            <a:spAutoFit/>
          </a:bodyPr>
          <a:lstStyle/>
          <a:p>
            <a:r>
              <a:rPr lang="en-GB" sz="4400" b="1" dirty="0">
                <a:solidFill>
                  <a:schemeClr val="bg1"/>
                </a:solidFill>
                <a:latin typeface="Open Sans"/>
                <a:ea typeface="+mj-lt"/>
                <a:cs typeface="+mj-lt"/>
              </a:rPr>
              <a:t>They all store CO</a:t>
            </a:r>
            <a:r>
              <a:rPr lang="en-GB" sz="4400" b="1" baseline="-25000" dirty="0">
                <a:solidFill>
                  <a:schemeClr val="bg1"/>
                </a:solidFill>
                <a:latin typeface="Open Sans"/>
                <a:ea typeface="+mj-lt"/>
                <a:cs typeface="+mj-lt"/>
              </a:rPr>
              <a:t>2</a:t>
            </a:r>
            <a:endParaRPr lang="en-GB" sz="4400" dirty="0">
              <a:solidFill>
                <a:schemeClr val="bg1"/>
              </a:solidFill>
            </a:endParaRPr>
          </a:p>
        </p:txBody>
      </p:sp>
    </p:spTree>
    <p:extLst>
      <p:ext uri="{BB962C8B-B14F-4D97-AF65-F5344CB8AC3E}">
        <p14:creationId xmlns:p14="http://schemas.microsoft.com/office/powerpoint/2010/main" val="2348407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kitchenware, pan&#10;&#10;Description automatically generated">
            <a:extLst>
              <a:ext uri="{FF2B5EF4-FFF2-40B4-BE49-F238E27FC236}">
                <a16:creationId xmlns:a16="http://schemas.microsoft.com/office/drawing/2014/main" id="{1DCE7BDB-022D-7271-3891-96C37C95F411}"/>
              </a:ext>
            </a:extLst>
          </p:cNvPr>
          <p:cNvPicPr>
            <a:picLocks noChangeAspect="1"/>
          </p:cNvPicPr>
          <p:nvPr/>
        </p:nvPicPr>
        <p:blipFill>
          <a:blip r:embed="rId3"/>
          <a:stretch>
            <a:fillRect/>
          </a:stretch>
        </p:blipFill>
        <p:spPr>
          <a:xfrm>
            <a:off x="6282008" y="1344190"/>
            <a:ext cx="2962275" cy="3114675"/>
          </a:xfrm>
          <a:prstGeom prst="rect">
            <a:avLst/>
          </a:prstGeom>
        </p:spPr>
      </p:pic>
      <p:sp>
        <p:nvSpPr>
          <p:cNvPr id="2" name="Title 1">
            <a:extLst>
              <a:ext uri="{FF2B5EF4-FFF2-40B4-BE49-F238E27FC236}">
                <a16:creationId xmlns:a16="http://schemas.microsoft.com/office/drawing/2014/main" id="{EA8C5D18-426B-FFB2-5B94-DFA1F6378BD8}"/>
              </a:ext>
            </a:extLst>
          </p:cNvPr>
          <p:cNvSpPr>
            <a:spLocks noGrp="1"/>
          </p:cNvSpPr>
          <p:nvPr>
            <p:ph type="title"/>
          </p:nvPr>
        </p:nvSpPr>
        <p:spPr>
          <a:xfrm>
            <a:off x="2624394" y="3691706"/>
            <a:ext cx="10515600" cy="1325563"/>
          </a:xfrm>
        </p:spPr>
        <p:txBody>
          <a:bodyPr/>
          <a:lstStyle/>
          <a:p>
            <a:r>
              <a:rPr lang="en-GB" dirty="0">
                <a:latin typeface="Open Sans"/>
                <a:ea typeface="Open Sans"/>
                <a:cs typeface="Calibri Light"/>
              </a:rPr>
              <a:t>Carbon                  Sink?</a:t>
            </a:r>
            <a:endParaRPr lang="en-GB" dirty="0">
              <a:latin typeface="Open Sans"/>
              <a:ea typeface="Open Sans"/>
              <a:cs typeface="Open Sans"/>
            </a:endParaRPr>
          </a:p>
        </p:txBody>
      </p:sp>
      <p:pic>
        <p:nvPicPr>
          <p:cNvPr id="5" name="Picture 5" descr="Shape&#10;&#10;Description automatically generated">
            <a:extLst>
              <a:ext uri="{FF2B5EF4-FFF2-40B4-BE49-F238E27FC236}">
                <a16:creationId xmlns:a16="http://schemas.microsoft.com/office/drawing/2014/main" id="{C911EE45-1A49-C350-3EB2-DC4BB0D1F103}"/>
              </a:ext>
            </a:extLst>
          </p:cNvPr>
          <p:cNvPicPr>
            <a:picLocks noChangeAspect="1"/>
          </p:cNvPicPr>
          <p:nvPr/>
        </p:nvPicPr>
        <p:blipFill>
          <a:blip r:embed="rId4"/>
          <a:stretch>
            <a:fillRect/>
          </a:stretch>
        </p:blipFill>
        <p:spPr>
          <a:xfrm>
            <a:off x="2206790" y="2029701"/>
            <a:ext cx="2619375" cy="1743075"/>
          </a:xfrm>
          <a:prstGeom prst="rect">
            <a:avLst/>
          </a:prstGeom>
        </p:spPr>
      </p:pic>
    </p:spTree>
    <p:extLst>
      <p:ext uri="{BB962C8B-B14F-4D97-AF65-F5344CB8AC3E}">
        <p14:creationId xmlns:p14="http://schemas.microsoft.com/office/powerpoint/2010/main" val="29402113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kitchenware, pan&#10;&#10;Description automatically generated">
            <a:extLst>
              <a:ext uri="{FF2B5EF4-FFF2-40B4-BE49-F238E27FC236}">
                <a16:creationId xmlns:a16="http://schemas.microsoft.com/office/drawing/2014/main" id="{1DCE7BDB-022D-7271-3891-96C37C95F411}"/>
              </a:ext>
            </a:extLst>
          </p:cNvPr>
          <p:cNvPicPr>
            <a:picLocks noChangeAspect="1"/>
          </p:cNvPicPr>
          <p:nvPr/>
        </p:nvPicPr>
        <p:blipFill>
          <a:blip r:embed="rId3"/>
          <a:stretch>
            <a:fillRect/>
          </a:stretch>
        </p:blipFill>
        <p:spPr>
          <a:xfrm>
            <a:off x="6282008" y="1344190"/>
            <a:ext cx="2962275" cy="3114675"/>
          </a:xfrm>
          <a:prstGeom prst="rect">
            <a:avLst/>
          </a:prstGeom>
        </p:spPr>
      </p:pic>
      <p:sp>
        <p:nvSpPr>
          <p:cNvPr id="2" name="Title 1">
            <a:extLst>
              <a:ext uri="{FF2B5EF4-FFF2-40B4-BE49-F238E27FC236}">
                <a16:creationId xmlns:a16="http://schemas.microsoft.com/office/drawing/2014/main" id="{EA8C5D18-426B-FFB2-5B94-DFA1F6378BD8}"/>
              </a:ext>
            </a:extLst>
          </p:cNvPr>
          <p:cNvSpPr>
            <a:spLocks noGrp="1"/>
          </p:cNvSpPr>
          <p:nvPr>
            <p:ph type="title"/>
          </p:nvPr>
        </p:nvSpPr>
        <p:spPr>
          <a:xfrm>
            <a:off x="2624394" y="3691706"/>
            <a:ext cx="10515600" cy="1325563"/>
          </a:xfrm>
        </p:spPr>
        <p:txBody>
          <a:bodyPr/>
          <a:lstStyle/>
          <a:p>
            <a:r>
              <a:rPr lang="en-GB" dirty="0">
                <a:latin typeface="Open Sans"/>
                <a:ea typeface="Open Sans"/>
                <a:cs typeface="Calibri Light"/>
              </a:rPr>
              <a:t>Carbon                  Sink?</a:t>
            </a:r>
            <a:endParaRPr lang="en-GB" dirty="0">
              <a:latin typeface="Open Sans"/>
              <a:ea typeface="Open Sans"/>
              <a:cs typeface="Open Sans"/>
            </a:endParaRPr>
          </a:p>
        </p:txBody>
      </p:sp>
      <p:pic>
        <p:nvPicPr>
          <p:cNvPr id="5" name="Picture 5" descr="Shape&#10;&#10;Description automatically generated">
            <a:extLst>
              <a:ext uri="{FF2B5EF4-FFF2-40B4-BE49-F238E27FC236}">
                <a16:creationId xmlns:a16="http://schemas.microsoft.com/office/drawing/2014/main" id="{C911EE45-1A49-C350-3EB2-DC4BB0D1F103}"/>
              </a:ext>
            </a:extLst>
          </p:cNvPr>
          <p:cNvPicPr>
            <a:picLocks noChangeAspect="1"/>
          </p:cNvPicPr>
          <p:nvPr/>
        </p:nvPicPr>
        <p:blipFill>
          <a:blip r:embed="rId4"/>
          <a:stretch>
            <a:fillRect/>
          </a:stretch>
        </p:blipFill>
        <p:spPr>
          <a:xfrm>
            <a:off x="2206790" y="2029701"/>
            <a:ext cx="2619375" cy="1743075"/>
          </a:xfrm>
          <a:prstGeom prst="rect">
            <a:avLst/>
          </a:prstGeom>
        </p:spPr>
      </p:pic>
      <p:sp>
        <p:nvSpPr>
          <p:cNvPr id="6" name="&quot;Not Allowed&quot; Symbol 5">
            <a:extLst>
              <a:ext uri="{FF2B5EF4-FFF2-40B4-BE49-F238E27FC236}">
                <a16:creationId xmlns:a16="http://schemas.microsoft.com/office/drawing/2014/main" id="{90982F1F-8EAC-CA6D-3559-1C23D6149450}"/>
              </a:ext>
            </a:extLst>
          </p:cNvPr>
          <p:cNvSpPr/>
          <p:nvPr/>
        </p:nvSpPr>
        <p:spPr>
          <a:xfrm>
            <a:off x="6433574" y="1808315"/>
            <a:ext cx="2810386" cy="2826773"/>
          </a:xfrm>
          <a:prstGeom prst="noSmoking">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332038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3B3A5-22FA-217A-79C3-F87A05CF9579}"/>
              </a:ext>
            </a:extLst>
          </p:cNvPr>
          <p:cNvSpPr>
            <a:spLocks noGrp="1"/>
          </p:cNvSpPr>
          <p:nvPr>
            <p:ph type="title"/>
          </p:nvPr>
        </p:nvSpPr>
        <p:spPr>
          <a:xfrm>
            <a:off x="7444066" y="2027494"/>
            <a:ext cx="4087306" cy="3743538"/>
          </a:xfrm>
        </p:spPr>
        <p:txBody>
          <a:bodyPr vert="horz" lIns="91440" tIns="45720" rIns="91440" bIns="45720" rtlCol="0" anchor="b">
            <a:normAutofit fontScale="90000"/>
          </a:bodyPr>
          <a:lstStyle/>
          <a:p>
            <a:r>
              <a:rPr lang="en-US" sz="4900" dirty="0">
                <a:solidFill>
                  <a:schemeClr val="bg1"/>
                </a:solidFill>
                <a:latin typeface="Open Sans"/>
                <a:ea typeface="Open Sans"/>
                <a:cs typeface="Open Sans"/>
              </a:rPr>
              <a:t>A </a:t>
            </a:r>
            <a:r>
              <a:rPr lang="en-US" sz="4900" b="1" dirty="0">
                <a:solidFill>
                  <a:schemeClr val="bg1"/>
                </a:solidFill>
                <a:latin typeface="Open Sans"/>
                <a:ea typeface="Open Sans"/>
                <a:cs typeface="Open Sans"/>
              </a:rPr>
              <a:t>Carbon Sink </a:t>
            </a:r>
            <a:r>
              <a:rPr lang="en-US" sz="4900" dirty="0">
                <a:solidFill>
                  <a:schemeClr val="bg1"/>
                </a:solidFill>
                <a:latin typeface="Open Sans"/>
                <a:ea typeface="Open Sans"/>
                <a:cs typeface="Open Sans"/>
              </a:rPr>
              <a:t>absorbs carbon dioxide from the atmosphere</a:t>
            </a:r>
          </a:p>
          <a:p>
            <a:br>
              <a:rPr lang="en-US" sz="3000" dirty="0"/>
            </a:br>
            <a:endParaRPr lang="en-US" sz="3000" dirty="0"/>
          </a:p>
        </p:txBody>
      </p:sp>
      <p:sp>
        <p:nvSpPr>
          <p:cNvPr id="9"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picture containing sky, outdoor, smoke, steam&#10;&#10;Description automatically generated">
            <a:extLst>
              <a:ext uri="{FF2B5EF4-FFF2-40B4-BE49-F238E27FC236}">
                <a16:creationId xmlns:a16="http://schemas.microsoft.com/office/drawing/2014/main" id="{2A36E34D-F181-45FD-902B-FB577830B7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056" r="12534"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91729989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77262-8F1E-0FE5-2A19-140CA454AC2B}"/>
              </a:ext>
            </a:extLst>
          </p:cNvPr>
          <p:cNvSpPr>
            <a:spLocks noGrp="1"/>
          </p:cNvSpPr>
          <p:nvPr>
            <p:ph type="title"/>
          </p:nvPr>
        </p:nvSpPr>
        <p:spPr>
          <a:xfrm>
            <a:off x="4238312" y="660093"/>
            <a:ext cx="7115488" cy="1325563"/>
          </a:xfrm>
        </p:spPr>
        <p:txBody>
          <a:bodyPr/>
          <a:lstStyle/>
          <a:p>
            <a:r>
              <a:rPr lang="en-GB" b="1" dirty="0">
                <a:latin typeface="Open Sans"/>
                <a:ea typeface="+mj-lt"/>
                <a:cs typeface="+mj-lt"/>
              </a:rPr>
              <a:t>Why is this important?</a:t>
            </a:r>
            <a:endParaRPr lang="en-US" dirty="0">
              <a:latin typeface="Open Sans"/>
              <a:ea typeface="Open Sans"/>
              <a:cs typeface="Open Sans"/>
            </a:endParaRPr>
          </a:p>
        </p:txBody>
      </p:sp>
      <p:sp>
        <p:nvSpPr>
          <p:cNvPr id="4" name="Title 1">
            <a:extLst>
              <a:ext uri="{FF2B5EF4-FFF2-40B4-BE49-F238E27FC236}">
                <a16:creationId xmlns:a16="http://schemas.microsoft.com/office/drawing/2014/main" id="{B313BA4C-748E-BBF9-2B7E-DC283EFE1769}"/>
              </a:ext>
            </a:extLst>
          </p:cNvPr>
          <p:cNvSpPr txBox="1">
            <a:spLocks/>
          </p:cNvSpPr>
          <p:nvPr/>
        </p:nvSpPr>
        <p:spPr>
          <a:xfrm>
            <a:off x="4243227" y="1985656"/>
            <a:ext cx="7115488" cy="45031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latin typeface="Open Sans"/>
                <a:ea typeface="+mj-lt"/>
                <a:cs typeface="+mj-lt"/>
              </a:rPr>
              <a:t>Carbon dioxide is a </a:t>
            </a:r>
            <a:r>
              <a:rPr lang="en-GB" sz="3200" b="1" dirty="0">
                <a:latin typeface="Open Sans"/>
                <a:ea typeface="+mj-lt"/>
                <a:cs typeface="+mj-lt"/>
              </a:rPr>
              <a:t>greenhouse gas</a:t>
            </a:r>
            <a:endParaRPr lang="en-US" sz="3200" dirty="0">
              <a:latin typeface="Open Sans"/>
              <a:ea typeface="Open Sans"/>
              <a:cs typeface="Open Sans"/>
            </a:endParaRPr>
          </a:p>
          <a:p>
            <a:endParaRPr lang="en-GB" sz="3200" b="1" dirty="0">
              <a:latin typeface="Open Sans"/>
              <a:ea typeface="+mj-lt"/>
              <a:cs typeface="+mj-lt"/>
            </a:endParaRPr>
          </a:p>
          <a:p>
            <a:r>
              <a:rPr lang="en-GB" sz="3200" dirty="0">
                <a:latin typeface="Open Sans"/>
                <a:ea typeface="+mj-lt"/>
                <a:cs typeface="+mj-lt"/>
              </a:rPr>
              <a:t>Greenhouse gases trap heat in the atmosphere and warm the Earth</a:t>
            </a:r>
            <a:endParaRPr lang="en-GB" sz="3200" dirty="0">
              <a:latin typeface="Open Sans"/>
              <a:ea typeface="Open Sans"/>
              <a:cs typeface="Open Sans"/>
            </a:endParaRPr>
          </a:p>
          <a:p>
            <a:endParaRPr lang="en-GB" sz="3200" dirty="0">
              <a:latin typeface="Open Sans"/>
              <a:ea typeface="+mj-lt"/>
              <a:cs typeface="+mj-lt"/>
            </a:endParaRPr>
          </a:p>
          <a:p>
            <a:r>
              <a:rPr lang="en-GB" sz="3200" dirty="0">
                <a:latin typeface="Open Sans"/>
                <a:ea typeface="+mj-lt"/>
                <a:cs typeface="+mj-lt"/>
              </a:rPr>
              <a:t>We </a:t>
            </a:r>
            <a:r>
              <a:rPr lang="en-GB" sz="3200" b="1" dirty="0">
                <a:latin typeface="Open Sans"/>
                <a:ea typeface="+mj-lt"/>
                <a:cs typeface="+mj-lt"/>
              </a:rPr>
              <a:t>urgently </a:t>
            </a:r>
            <a:r>
              <a:rPr lang="en-GB" sz="3200" dirty="0">
                <a:latin typeface="Open Sans"/>
                <a:ea typeface="+mj-lt"/>
                <a:cs typeface="+mj-lt"/>
              </a:rPr>
              <a:t>need to cut our carbon emissions and reduce CO</a:t>
            </a:r>
            <a:r>
              <a:rPr lang="en-GB" sz="3200" baseline="-25000" dirty="0">
                <a:latin typeface="Open Sans"/>
                <a:ea typeface="+mj-lt"/>
                <a:cs typeface="+mj-lt"/>
              </a:rPr>
              <a:t>2</a:t>
            </a:r>
            <a:r>
              <a:rPr lang="en-GB" sz="3200" dirty="0">
                <a:latin typeface="Open Sans"/>
                <a:ea typeface="+mj-lt"/>
                <a:cs typeface="+mj-lt"/>
              </a:rPr>
              <a:t> levels!</a:t>
            </a:r>
            <a:endParaRPr lang="en-GB" sz="3200" dirty="0">
              <a:latin typeface="Open Sans"/>
              <a:ea typeface="Open Sans"/>
              <a:cs typeface="Open Sans"/>
            </a:endParaRPr>
          </a:p>
        </p:txBody>
      </p:sp>
      <p:pic>
        <p:nvPicPr>
          <p:cNvPr id="7" name="Picture 6" descr="Icon&#10;&#10;Description automatically generated">
            <a:extLst>
              <a:ext uri="{FF2B5EF4-FFF2-40B4-BE49-F238E27FC236}">
                <a16:creationId xmlns:a16="http://schemas.microsoft.com/office/drawing/2014/main" id="{9021E357-2683-4704-803A-48FE211E8D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063" y="2122217"/>
            <a:ext cx="3429000" cy="3429000"/>
          </a:xfrm>
          <a:prstGeom prst="rect">
            <a:avLst/>
          </a:prstGeom>
        </p:spPr>
      </p:pic>
      <p:sp>
        <p:nvSpPr>
          <p:cNvPr id="9" name="Oval 8">
            <a:extLst>
              <a:ext uri="{FF2B5EF4-FFF2-40B4-BE49-F238E27FC236}">
                <a16:creationId xmlns:a16="http://schemas.microsoft.com/office/drawing/2014/main" id="{CE807F99-8E1A-497E-9922-455B0A5ECEDC}"/>
              </a:ext>
            </a:extLst>
          </p:cNvPr>
          <p:cNvSpPr/>
          <p:nvPr/>
        </p:nvSpPr>
        <p:spPr>
          <a:xfrm>
            <a:off x="376940" y="2083864"/>
            <a:ext cx="3719245" cy="3702122"/>
          </a:xfrm>
          <a:prstGeom prst="ellipse">
            <a:avLst/>
          </a:prstGeom>
          <a:solidFill>
            <a:schemeClr val="accent5">
              <a:lumMod val="40000"/>
              <a:lumOff val="60000"/>
              <a:alpha val="5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C5A020BC-E7F9-4B7A-BE1E-E4D1D9F23176}"/>
              </a:ext>
            </a:extLst>
          </p:cNvPr>
          <p:cNvCxnSpPr/>
          <p:nvPr/>
        </p:nvCxnSpPr>
        <p:spPr>
          <a:xfrm>
            <a:off x="522063" y="780836"/>
            <a:ext cx="1019061" cy="1839074"/>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516C4DA-4227-40DF-9626-D4CFAC2FD1D6}"/>
              </a:ext>
            </a:extLst>
          </p:cNvPr>
          <p:cNvCxnSpPr/>
          <p:nvPr/>
        </p:nvCxnSpPr>
        <p:spPr>
          <a:xfrm flipV="1">
            <a:off x="1797978" y="2122217"/>
            <a:ext cx="267128" cy="456596"/>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990C962-FE0D-4728-9732-3940915E1C40}"/>
              </a:ext>
            </a:extLst>
          </p:cNvPr>
          <p:cNvCxnSpPr/>
          <p:nvPr/>
        </p:nvCxnSpPr>
        <p:spPr>
          <a:xfrm>
            <a:off x="2404153" y="2122217"/>
            <a:ext cx="280937" cy="425774"/>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62E2A1A-9130-4106-BF93-69309772D60A}"/>
              </a:ext>
            </a:extLst>
          </p:cNvPr>
          <p:cNvCxnSpPr/>
          <p:nvPr/>
        </p:nvCxnSpPr>
        <p:spPr>
          <a:xfrm>
            <a:off x="2969231" y="2619910"/>
            <a:ext cx="431515" cy="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F217EF4-2362-4CE1-834F-5E6813BBF31A}"/>
              </a:ext>
            </a:extLst>
          </p:cNvPr>
          <p:cNvCxnSpPr/>
          <p:nvPr/>
        </p:nvCxnSpPr>
        <p:spPr>
          <a:xfrm flipH="1">
            <a:off x="3503488" y="2866490"/>
            <a:ext cx="82193" cy="390418"/>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6647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0BAF16E-0F88-4D5D-B7E2-F5BB782D1D49}"/>
              </a:ext>
            </a:extLst>
          </p:cNvPr>
          <p:cNvSpPr txBox="1"/>
          <p:nvPr/>
        </p:nvSpPr>
        <p:spPr>
          <a:xfrm>
            <a:off x="768532" y="2486654"/>
            <a:ext cx="6178633" cy="3077766"/>
          </a:xfrm>
          <a:prstGeom prst="rect">
            <a:avLst/>
          </a:prstGeom>
          <a:noFill/>
        </p:spPr>
        <p:txBody>
          <a:bodyPr wrap="square" rtlCol="0">
            <a:spAutoFit/>
          </a:bodyPr>
          <a:lstStyle/>
          <a:p>
            <a:r>
              <a:rPr lang="en-US" sz="4400" dirty="0">
                <a:latin typeface="Open Sans" panose="020B0606030504020204" pitchFamily="34" charset="0"/>
                <a:ea typeface="Open Sans" panose="020B0606030504020204" pitchFamily="34" charset="0"/>
                <a:cs typeface="Open Sans" panose="020B0606030504020204" pitchFamily="34" charset="0"/>
              </a:rPr>
              <a:t>Some coastal habitats can store carbon for </a:t>
            </a:r>
            <a:r>
              <a:rPr lang="en-US" sz="4400" b="1" dirty="0">
                <a:latin typeface="Open Sans" panose="020B0606030504020204" pitchFamily="34" charset="0"/>
                <a:ea typeface="Open Sans" panose="020B0606030504020204" pitchFamily="34" charset="0"/>
                <a:cs typeface="Open Sans" panose="020B0606030504020204" pitchFamily="34" charset="0"/>
              </a:rPr>
              <a:t>more than 1000 years!!</a:t>
            </a:r>
          </a:p>
          <a:p>
            <a:endParaRPr lang="en-GB" dirty="0"/>
          </a:p>
        </p:txBody>
      </p:sp>
      <p:sp>
        <p:nvSpPr>
          <p:cNvPr id="3" name="Title 1">
            <a:extLst>
              <a:ext uri="{FF2B5EF4-FFF2-40B4-BE49-F238E27FC236}">
                <a16:creationId xmlns:a16="http://schemas.microsoft.com/office/drawing/2014/main" id="{673F05B4-A284-442F-994D-8F9CC747C2A2}"/>
              </a:ext>
            </a:extLst>
          </p:cNvPr>
          <p:cNvSpPr txBox="1">
            <a:spLocks/>
          </p:cNvSpPr>
          <p:nvPr/>
        </p:nvSpPr>
        <p:spPr>
          <a:xfrm>
            <a:off x="575972" y="714102"/>
            <a:ext cx="11171891" cy="1772551"/>
          </a:xfrm>
          <a:prstGeom prst="rect">
            <a:avLst/>
          </a:prstGeom>
          <a:solidFill>
            <a:schemeClr val="bg1"/>
          </a:solidFill>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500" dirty="0">
                <a:latin typeface="Open Sans" panose="020B0606030504020204" pitchFamily="34" charset="0"/>
                <a:ea typeface="Open Sans" panose="020B0606030504020204" pitchFamily="34" charset="0"/>
                <a:cs typeface="Open Sans" panose="020B0606030504020204" pitchFamily="34" charset="0"/>
              </a:rPr>
              <a:t>Carbon sinks trap CO</a:t>
            </a:r>
            <a:r>
              <a:rPr lang="en-US" sz="4500" baseline="-25000" dirty="0">
                <a:latin typeface="Open Sans" panose="020B0606030504020204" pitchFamily="34" charset="0"/>
                <a:ea typeface="Open Sans" panose="020B0606030504020204" pitchFamily="34" charset="0"/>
                <a:cs typeface="Open Sans" panose="020B0606030504020204" pitchFamily="34" charset="0"/>
              </a:rPr>
              <a:t>2 </a:t>
            </a:r>
            <a:r>
              <a:rPr lang="en-US" sz="4500" dirty="0">
                <a:latin typeface="Open Sans" panose="020B0606030504020204" pitchFamily="34" charset="0"/>
                <a:ea typeface="Open Sans" panose="020B0606030504020204" pitchFamily="34" charset="0"/>
                <a:cs typeface="Open Sans" panose="020B0606030504020204" pitchFamily="34" charset="0"/>
              </a:rPr>
              <a:t>and help </a:t>
            </a:r>
            <a:r>
              <a:rPr lang="en-US" sz="4500" dirty="0" err="1">
                <a:latin typeface="Open Sans" panose="020B0606030504020204" pitchFamily="34" charset="0"/>
                <a:ea typeface="Open Sans" panose="020B0606030504020204" pitchFamily="34" charset="0"/>
                <a:cs typeface="Open Sans" panose="020B0606030504020204" pitchFamily="34" charset="0"/>
              </a:rPr>
              <a:t>minimise</a:t>
            </a:r>
            <a:r>
              <a:rPr lang="en-US" sz="4500" dirty="0">
                <a:latin typeface="Open Sans" panose="020B0606030504020204" pitchFamily="34" charset="0"/>
                <a:ea typeface="Open Sans" panose="020B0606030504020204" pitchFamily="34" charset="0"/>
                <a:cs typeface="Open Sans" panose="020B0606030504020204" pitchFamily="34" charset="0"/>
              </a:rPr>
              <a:t> the effects of climate change</a:t>
            </a:r>
          </a:p>
          <a:p>
            <a:pPr algn="ctr"/>
            <a:br>
              <a:rPr lang="en-US" sz="1700" dirty="0"/>
            </a:br>
            <a:endParaRPr lang="en-US" sz="1700" dirty="0"/>
          </a:p>
        </p:txBody>
      </p:sp>
      <p:pic>
        <p:nvPicPr>
          <p:cNvPr id="8" name="Picture 7" descr="A black and white drawing of a boat with people on it&#10;&#10;Description automatically generated with low confidence">
            <a:extLst>
              <a:ext uri="{FF2B5EF4-FFF2-40B4-BE49-F238E27FC236}">
                <a16:creationId xmlns:a16="http://schemas.microsoft.com/office/drawing/2014/main" id="{9A0BF836-32F8-4CE7-A291-451E4E801C53}"/>
              </a:ext>
            </a:extLst>
          </p:cNvPr>
          <p:cNvPicPr>
            <a:picLocks noChangeAspect="1"/>
          </p:cNvPicPr>
          <p:nvPr/>
        </p:nvPicPr>
        <p:blipFill rotWithShape="1">
          <a:blip r:embed="rId3">
            <a:extLst>
              <a:ext uri="{28A0092B-C50C-407E-A947-70E740481C1C}">
                <a14:useLocalDpi xmlns:a14="http://schemas.microsoft.com/office/drawing/2010/main" val="0"/>
              </a:ext>
            </a:extLst>
          </a:blip>
          <a:srcRect t="13592"/>
          <a:stretch/>
        </p:blipFill>
        <p:spPr>
          <a:xfrm>
            <a:off x="6627580" y="2238103"/>
            <a:ext cx="5564420" cy="4808142"/>
          </a:xfrm>
          <a:prstGeom prst="rect">
            <a:avLst/>
          </a:prstGeom>
        </p:spPr>
      </p:pic>
    </p:spTree>
    <p:extLst>
      <p:ext uri="{BB962C8B-B14F-4D97-AF65-F5344CB8AC3E}">
        <p14:creationId xmlns:p14="http://schemas.microsoft.com/office/powerpoint/2010/main" val="1366655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8">
            <a:extLst>
              <a:ext uri="{FF2B5EF4-FFF2-40B4-BE49-F238E27FC236}">
                <a16:creationId xmlns:a16="http://schemas.microsoft.com/office/drawing/2014/main" id="{F7EDEA10-087E-4352-A848-7D9888DC6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ody of water with trees around it&#10;&#10;Description automatically generated with medium confidence">
            <a:extLst>
              <a:ext uri="{FF2B5EF4-FFF2-40B4-BE49-F238E27FC236}">
                <a16:creationId xmlns:a16="http://schemas.microsoft.com/office/drawing/2014/main" id="{45BE861A-37C1-43F5-B15D-87F05A95C9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152" r="23337" b="-3"/>
          <a:stretch/>
        </p:blipFill>
        <p:spPr>
          <a:xfrm>
            <a:off x="510365" y="400051"/>
            <a:ext cx="3524888" cy="3647338"/>
          </a:xfrm>
          <a:custGeom>
            <a:avLst/>
            <a:gdLst/>
            <a:ahLst/>
            <a:cxnLst/>
            <a:rect l="l" t="t" r="r" b="b"/>
            <a:pathLst>
              <a:path w="3524888" h="3647338">
                <a:moveTo>
                  <a:pt x="887180" y="60"/>
                </a:moveTo>
                <a:cubicBezTo>
                  <a:pt x="945946" y="-443"/>
                  <a:pt x="1004682"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8"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6"/>
                </a:cubicBezTo>
                <a:cubicBezTo>
                  <a:pt x="3492089" y="1780866"/>
                  <a:pt x="3485019" y="1866447"/>
                  <a:pt x="3485079" y="1952109"/>
                </a:cubicBezTo>
                <a:cubicBezTo>
                  <a:pt x="3486753" y="2065682"/>
                  <a:pt x="3498595" y="2178986"/>
                  <a:pt x="3505415" y="2292381"/>
                </a:cubicBezTo>
                <a:cubicBezTo>
                  <a:pt x="3514746" y="2447918"/>
                  <a:pt x="3522761" y="2603544"/>
                  <a:pt x="3508406" y="2759171"/>
                </a:cubicBezTo>
                <a:cubicBezTo>
                  <a:pt x="3497997" y="2866762"/>
                  <a:pt x="3488427"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5"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0" y="60"/>
                </a:cubicBezTo>
                <a:close/>
              </a:path>
            </a:pathLst>
          </a:custGeom>
        </p:spPr>
      </p:pic>
      <p:pic>
        <p:nvPicPr>
          <p:cNvPr id="10" name="Picture 9">
            <a:extLst>
              <a:ext uri="{FF2B5EF4-FFF2-40B4-BE49-F238E27FC236}">
                <a16:creationId xmlns:a16="http://schemas.microsoft.com/office/drawing/2014/main" id="{CD864F2E-B100-4B55-8891-F3FB1E7CAB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54" r="20865" b="2"/>
          <a:stretch/>
        </p:blipFill>
        <p:spPr>
          <a:xfrm>
            <a:off x="4333556" y="400051"/>
            <a:ext cx="3524888" cy="3647338"/>
          </a:xfrm>
          <a:custGeom>
            <a:avLst/>
            <a:gdLst/>
            <a:ahLst/>
            <a:cxnLst/>
            <a:rect l="l" t="t" r="r" b="b"/>
            <a:pathLst>
              <a:path w="3524888" h="3647338">
                <a:moveTo>
                  <a:pt x="887181" y="60"/>
                </a:moveTo>
                <a:cubicBezTo>
                  <a:pt x="945947" y="-443"/>
                  <a:pt x="1004683"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9"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9"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5"/>
                </a:cubicBezTo>
                <a:cubicBezTo>
                  <a:pt x="3500391" y="1228440"/>
                  <a:pt x="3500750" y="1315584"/>
                  <a:pt x="3507210" y="1402639"/>
                </a:cubicBezTo>
                <a:cubicBezTo>
                  <a:pt x="3514626" y="1500407"/>
                  <a:pt x="3520966" y="1598176"/>
                  <a:pt x="3506252" y="1695857"/>
                </a:cubicBezTo>
                <a:cubicBezTo>
                  <a:pt x="3492089" y="1780866"/>
                  <a:pt x="3485019" y="1866447"/>
                  <a:pt x="3485079" y="1952109"/>
                </a:cubicBezTo>
                <a:cubicBezTo>
                  <a:pt x="3486753" y="2065682"/>
                  <a:pt x="3498596" y="2178986"/>
                  <a:pt x="3505415" y="2292381"/>
                </a:cubicBezTo>
                <a:cubicBezTo>
                  <a:pt x="3514746" y="2447918"/>
                  <a:pt x="3522761" y="2603544"/>
                  <a:pt x="3508406" y="2759171"/>
                </a:cubicBezTo>
                <a:cubicBezTo>
                  <a:pt x="3497997" y="2866762"/>
                  <a:pt x="3488428"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8"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6"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1" y="60"/>
                </a:cubicBezTo>
                <a:close/>
              </a:path>
            </a:pathLst>
          </a:custGeom>
        </p:spPr>
      </p:pic>
      <p:pic>
        <p:nvPicPr>
          <p:cNvPr id="12" name="Picture 11" descr="A body of water with land in the distance&#10;&#10;Description automatically generated with low confidence">
            <a:extLst>
              <a:ext uri="{FF2B5EF4-FFF2-40B4-BE49-F238E27FC236}">
                <a16:creationId xmlns:a16="http://schemas.microsoft.com/office/drawing/2014/main" id="{462F9F9A-9F80-45BD-A51E-0487C46A6BE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484" r="16005" b="-3"/>
          <a:stretch/>
        </p:blipFill>
        <p:spPr>
          <a:xfrm>
            <a:off x="8156747" y="400052"/>
            <a:ext cx="3524888" cy="3647338"/>
          </a:xfrm>
          <a:custGeom>
            <a:avLst/>
            <a:gdLst/>
            <a:ahLst/>
            <a:cxnLst/>
            <a:rect l="l" t="t" r="r" b="b"/>
            <a:pathLst>
              <a:path w="3524888" h="3647338">
                <a:moveTo>
                  <a:pt x="887180" y="60"/>
                </a:moveTo>
                <a:cubicBezTo>
                  <a:pt x="945946" y="-443"/>
                  <a:pt x="1004683" y="2214"/>
                  <a:pt x="1063120" y="9535"/>
                </a:cubicBezTo>
                <a:cubicBezTo>
                  <a:pt x="1192553" y="25206"/>
                  <a:pt x="1324035" y="29312"/>
                  <a:pt x="1454772" y="21769"/>
                </a:cubicBezTo>
                <a:cubicBezTo>
                  <a:pt x="1583729" y="15160"/>
                  <a:pt x="1712924" y="14714"/>
                  <a:pt x="1842239" y="16589"/>
                </a:cubicBezTo>
                <a:cubicBezTo>
                  <a:pt x="1958874" y="18285"/>
                  <a:pt x="2075628" y="18018"/>
                  <a:pt x="2192263" y="13196"/>
                </a:cubicBezTo>
                <a:cubicBezTo>
                  <a:pt x="2323253" y="7660"/>
                  <a:pt x="2454242" y="2928"/>
                  <a:pt x="2585113"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4" y="161085"/>
                  <a:pt x="3501168" y="229143"/>
                  <a:pt x="3512114" y="297090"/>
                </a:cubicBezTo>
                <a:cubicBezTo>
                  <a:pt x="3519231" y="340796"/>
                  <a:pt x="3524136" y="384681"/>
                  <a:pt x="3524809" y="428543"/>
                </a:cubicBezTo>
                <a:cubicBezTo>
                  <a:pt x="3525482" y="472405"/>
                  <a:pt x="3521923" y="516245"/>
                  <a:pt x="3512114" y="559861"/>
                </a:cubicBezTo>
                <a:cubicBezTo>
                  <a:pt x="3491119" y="656469"/>
                  <a:pt x="3485617" y="754605"/>
                  <a:pt x="3495724" y="852186"/>
                </a:cubicBezTo>
                <a:cubicBezTo>
                  <a:pt x="3504577" y="948437"/>
                  <a:pt x="3505176" y="1044867"/>
                  <a:pt x="3502664" y="1141386"/>
                </a:cubicBezTo>
                <a:cubicBezTo>
                  <a:pt x="3500391" y="1228440"/>
                  <a:pt x="3500749" y="1315584"/>
                  <a:pt x="3507210" y="1402639"/>
                </a:cubicBezTo>
                <a:cubicBezTo>
                  <a:pt x="3514626" y="1500407"/>
                  <a:pt x="3520966" y="1598176"/>
                  <a:pt x="3506251" y="1695856"/>
                </a:cubicBezTo>
                <a:cubicBezTo>
                  <a:pt x="3492089" y="1780866"/>
                  <a:pt x="3485019" y="1866447"/>
                  <a:pt x="3485079" y="1952109"/>
                </a:cubicBezTo>
                <a:cubicBezTo>
                  <a:pt x="3486753" y="2065682"/>
                  <a:pt x="3498595" y="2178986"/>
                  <a:pt x="3505414" y="2292381"/>
                </a:cubicBezTo>
                <a:cubicBezTo>
                  <a:pt x="3514746" y="2447918"/>
                  <a:pt x="3522760" y="2603544"/>
                  <a:pt x="3508405" y="2759171"/>
                </a:cubicBezTo>
                <a:cubicBezTo>
                  <a:pt x="3497997" y="2866762"/>
                  <a:pt x="3488427" y="2974352"/>
                  <a:pt x="3496442" y="3082389"/>
                </a:cubicBezTo>
                <a:cubicBezTo>
                  <a:pt x="3502065"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7" y="3642229"/>
                  <a:pt x="1771055" y="3636431"/>
                </a:cubicBezTo>
                <a:cubicBezTo>
                  <a:pt x="1659183" y="3633576"/>
                  <a:pt x="1547429" y="3634736"/>
                  <a:pt x="1435675" y="3638305"/>
                </a:cubicBezTo>
                <a:cubicBezTo>
                  <a:pt x="1179419" y="3646601"/>
                  <a:pt x="923403" y="3637323"/>
                  <a:pt x="667265" y="3634558"/>
                </a:cubicBezTo>
                <a:cubicBezTo>
                  <a:pt x="569736" y="3633488"/>
                  <a:pt x="472205" y="3633665"/>
                  <a:pt x="374793"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1" y="9535"/>
                </a:cubicBezTo>
                <a:cubicBezTo>
                  <a:pt x="769618" y="4223"/>
                  <a:pt x="828414" y="562"/>
                  <a:pt x="887180" y="60"/>
                </a:cubicBezTo>
                <a:close/>
              </a:path>
            </a:pathLst>
          </a:custGeom>
        </p:spPr>
      </p:pic>
      <p:sp>
        <p:nvSpPr>
          <p:cNvPr id="26" name="sketch line">
            <a:extLst>
              <a:ext uri="{FF2B5EF4-FFF2-40B4-BE49-F238E27FC236}">
                <a16:creationId xmlns:a16="http://schemas.microsoft.com/office/drawing/2014/main" id="{605D77EC-B84E-48F8-9EC4-93E851C0F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2682" y="5512322"/>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BA89A4-4781-6339-4571-E80A5E2F4D80}"/>
              </a:ext>
            </a:extLst>
          </p:cNvPr>
          <p:cNvSpPr>
            <a:spLocks noGrp="1"/>
          </p:cNvSpPr>
          <p:nvPr>
            <p:ph type="title"/>
          </p:nvPr>
        </p:nvSpPr>
        <p:spPr>
          <a:xfrm>
            <a:off x="838200" y="4447440"/>
            <a:ext cx="10515600" cy="2410560"/>
          </a:xfrm>
          <a:solidFill>
            <a:schemeClr val="bg1"/>
          </a:solidFill>
        </p:spPr>
        <p:txBody>
          <a:bodyPr vert="horz" lIns="91440" tIns="45720" rIns="91440" bIns="45720" rtlCol="0" anchor="b">
            <a:normAutofit fontScale="90000"/>
          </a:bodyPr>
          <a:lstStyle/>
          <a:p>
            <a:pPr algn="ctr"/>
            <a:r>
              <a:rPr lang="en-US" sz="4900" b="1" dirty="0">
                <a:latin typeface="Open Sans"/>
                <a:ea typeface="Open Sans"/>
                <a:cs typeface="Open Sans"/>
              </a:rPr>
              <a:t>Blue Carbon</a:t>
            </a:r>
            <a:r>
              <a:rPr lang="en-US" sz="4900" b="1" kern="1200" dirty="0">
                <a:latin typeface="Open Sans"/>
                <a:ea typeface="Open Sans"/>
                <a:cs typeface="Open Sans"/>
              </a:rPr>
              <a:t> </a:t>
            </a:r>
            <a:r>
              <a:rPr lang="en-US" sz="4900" kern="1200" dirty="0">
                <a:latin typeface="Open Sans"/>
                <a:ea typeface="Open Sans"/>
                <a:cs typeface="Open Sans"/>
              </a:rPr>
              <a:t>is the carbon that is absorbed by the oceans and coastal ecosystems</a:t>
            </a:r>
          </a:p>
          <a:p>
            <a:pPr algn="ctr"/>
            <a:br>
              <a:rPr lang="en-US" sz="2100" kern="1200" dirty="0">
                <a:solidFill>
                  <a:schemeClr val="tx1"/>
                </a:solidFill>
                <a:latin typeface="+mj-lt"/>
                <a:ea typeface="+mj-ea"/>
                <a:cs typeface="+mj-cs"/>
              </a:rPr>
            </a:br>
            <a:endParaRPr lang="en-US" sz="2100" kern="1200" dirty="0">
              <a:solidFill>
                <a:schemeClr val="tx1"/>
              </a:solidFill>
              <a:latin typeface="+mj-lt"/>
              <a:ea typeface="+mj-ea"/>
              <a:cs typeface="+mj-cs"/>
            </a:endParaRPr>
          </a:p>
        </p:txBody>
      </p:sp>
    </p:spTree>
    <p:extLst>
      <p:ext uri="{BB962C8B-B14F-4D97-AF65-F5344CB8AC3E}">
        <p14:creationId xmlns:p14="http://schemas.microsoft.com/office/powerpoint/2010/main" val="286085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07D02-5002-94FF-0405-A1831EAE1D0C}"/>
              </a:ext>
            </a:extLst>
          </p:cNvPr>
          <p:cNvSpPr>
            <a:spLocks noGrp="1"/>
          </p:cNvSpPr>
          <p:nvPr>
            <p:ph type="title"/>
          </p:nvPr>
        </p:nvSpPr>
        <p:spPr>
          <a:xfrm>
            <a:off x="2204898" y="3239589"/>
            <a:ext cx="7729949" cy="1003250"/>
          </a:xfrm>
        </p:spPr>
        <p:txBody>
          <a:bodyPr>
            <a:normAutofit fontScale="90000"/>
          </a:bodyPr>
          <a:lstStyle/>
          <a:p>
            <a:pPr algn="ctr"/>
            <a:r>
              <a:rPr lang="en-GB" b="1" dirty="0">
                <a:latin typeface="Open Sans"/>
                <a:ea typeface="+mj-lt"/>
                <a:cs typeface="+mj-lt"/>
              </a:rPr>
              <a:t>Pause and listen</a:t>
            </a:r>
            <a:endParaRPr lang="en-US" dirty="0">
              <a:latin typeface="Open Sans"/>
              <a:ea typeface="Open Sans"/>
              <a:cs typeface="Open Sans"/>
            </a:endParaRPr>
          </a:p>
          <a:p>
            <a:pPr algn="ctr"/>
            <a:r>
              <a:rPr lang="en-GB" dirty="0">
                <a:latin typeface="Open Sans"/>
                <a:ea typeface="+mj-lt"/>
                <a:cs typeface="+mj-lt"/>
              </a:rPr>
              <a:t>What is the ocean?</a:t>
            </a:r>
            <a:endParaRPr lang="en-GB" dirty="0">
              <a:latin typeface="Open Sans"/>
              <a:ea typeface="Open Sans"/>
              <a:cs typeface="Open Sans"/>
            </a:endParaRPr>
          </a:p>
          <a:p>
            <a:pPr algn="ctr"/>
            <a:r>
              <a:rPr lang="en-GB" dirty="0">
                <a:latin typeface="Open Sans"/>
                <a:ea typeface="+mj-lt"/>
                <a:cs typeface="+mj-lt"/>
              </a:rPr>
              <a:t>How would you describe it?</a:t>
            </a:r>
            <a:endParaRPr lang="en-GB" dirty="0">
              <a:latin typeface="Open Sans"/>
              <a:ea typeface="Open Sans"/>
              <a:cs typeface="Open Sans"/>
            </a:endParaRPr>
          </a:p>
          <a:p>
            <a:pPr algn="ctr"/>
            <a:br>
              <a:rPr lang="en-US" dirty="0"/>
            </a:br>
            <a:endParaRPr lang="en-US" dirty="0"/>
          </a:p>
        </p:txBody>
      </p:sp>
      <p:pic>
        <p:nvPicPr>
          <p:cNvPr id="5" name="zapsplat_nature_ocean_waves_break_on_rocks_noosa_headland_australia_001_14835">
            <a:hlinkClick r:id="" action="ppaction://media"/>
            <a:extLst>
              <a:ext uri="{FF2B5EF4-FFF2-40B4-BE49-F238E27FC236}">
                <a16:creationId xmlns:a16="http://schemas.microsoft.com/office/drawing/2014/main" id="{92C0AB73-28CE-8045-0121-39B1520F08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15190" y="4629240"/>
            <a:ext cx="730250" cy="730250"/>
          </a:xfrm>
          <a:prstGeom prst="rect">
            <a:avLst/>
          </a:prstGeom>
        </p:spPr>
      </p:pic>
      <p:pic>
        <p:nvPicPr>
          <p:cNvPr id="4" name="Picture 3" descr="A picture containing text, electronics&#10;&#10;Description automatically generated">
            <a:extLst>
              <a:ext uri="{FF2B5EF4-FFF2-40B4-BE49-F238E27FC236}">
                <a16:creationId xmlns:a16="http://schemas.microsoft.com/office/drawing/2014/main" id="{AEE8045D-AAA5-4067-8FCD-E4C475A161F7}"/>
              </a:ext>
            </a:extLst>
          </p:cNvPr>
          <p:cNvPicPr>
            <a:picLocks noChangeAspect="1"/>
          </p:cNvPicPr>
          <p:nvPr/>
        </p:nvPicPr>
        <p:blipFill rotWithShape="1">
          <a:blip r:embed="rId6">
            <a:extLst>
              <a:ext uri="{28A0092B-C50C-407E-A947-70E740481C1C}">
                <a14:useLocalDpi xmlns:a14="http://schemas.microsoft.com/office/drawing/2010/main" val="0"/>
              </a:ext>
            </a:extLst>
          </a:blip>
          <a:srcRect l="10258" r="35138"/>
          <a:stretch/>
        </p:blipFill>
        <p:spPr>
          <a:xfrm>
            <a:off x="699878" y="1611085"/>
            <a:ext cx="1847378" cy="3383280"/>
          </a:xfrm>
          <a:prstGeom prst="rect">
            <a:avLst/>
          </a:prstGeom>
        </p:spPr>
      </p:pic>
      <p:pic>
        <p:nvPicPr>
          <p:cNvPr id="10" name="Picture 9" descr="A picture containing text, electronics&#10;&#10;Description automatically generated">
            <a:extLst>
              <a:ext uri="{FF2B5EF4-FFF2-40B4-BE49-F238E27FC236}">
                <a16:creationId xmlns:a16="http://schemas.microsoft.com/office/drawing/2014/main" id="{E5B18BBB-0BE3-42A5-B451-33752E4F8971}"/>
              </a:ext>
            </a:extLst>
          </p:cNvPr>
          <p:cNvPicPr>
            <a:picLocks noChangeAspect="1"/>
          </p:cNvPicPr>
          <p:nvPr/>
        </p:nvPicPr>
        <p:blipFill rotWithShape="1">
          <a:blip r:embed="rId6">
            <a:extLst>
              <a:ext uri="{28A0092B-C50C-407E-A947-70E740481C1C}">
                <a14:useLocalDpi xmlns:a14="http://schemas.microsoft.com/office/drawing/2010/main" val="0"/>
              </a:ext>
            </a:extLst>
          </a:blip>
          <a:srcRect l="10258" r="35138"/>
          <a:stretch/>
        </p:blipFill>
        <p:spPr>
          <a:xfrm>
            <a:off x="9644744" y="1611085"/>
            <a:ext cx="1847378" cy="3383280"/>
          </a:xfrm>
          <a:prstGeom prst="rect">
            <a:avLst/>
          </a:prstGeom>
        </p:spPr>
      </p:pic>
    </p:spTree>
    <p:extLst>
      <p:ext uri="{BB962C8B-B14F-4D97-AF65-F5344CB8AC3E}">
        <p14:creationId xmlns:p14="http://schemas.microsoft.com/office/powerpoint/2010/main" val="32410716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928"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Shape, circle&#10;&#10;Description automatically generated">
            <a:extLst>
              <a:ext uri="{FF2B5EF4-FFF2-40B4-BE49-F238E27FC236}">
                <a16:creationId xmlns:a16="http://schemas.microsoft.com/office/drawing/2014/main" id="{81B5F969-E78B-4F84-9409-E3BC9EB731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625" t="20056" r="15263" b="19065"/>
          <a:stretch/>
        </p:blipFill>
        <p:spPr>
          <a:xfrm flipH="1">
            <a:off x="2011681" y="-112429"/>
            <a:ext cx="7628708" cy="6724498"/>
          </a:xfrm>
          <a:prstGeom prst="rect">
            <a:avLst/>
          </a:prstGeom>
        </p:spPr>
      </p:pic>
      <p:sp>
        <p:nvSpPr>
          <p:cNvPr id="2" name="Title 1">
            <a:extLst>
              <a:ext uri="{FF2B5EF4-FFF2-40B4-BE49-F238E27FC236}">
                <a16:creationId xmlns:a16="http://schemas.microsoft.com/office/drawing/2014/main" id="{6C639A3D-D778-CE19-C964-49781B6C7480}"/>
              </a:ext>
            </a:extLst>
          </p:cNvPr>
          <p:cNvSpPr>
            <a:spLocks noGrp="1"/>
          </p:cNvSpPr>
          <p:nvPr>
            <p:ph type="title"/>
          </p:nvPr>
        </p:nvSpPr>
        <p:spPr>
          <a:xfrm>
            <a:off x="4034245" y="764703"/>
            <a:ext cx="4831080" cy="4970233"/>
          </a:xfrm>
        </p:spPr>
        <p:txBody>
          <a:bodyPr>
            <a:normAutofit/>
          </a:bodyPr>
          <a:lstStyle/>
          <a:p>
            <a:r>
              <a:rPr lang="en-GB" sz="3600" dirty="0">
                <a:latin typeface="Open Sans"/>
                <a:ea typeface="+mj-lt"/>
                <a:cs typeface="+mj-lt"/>
              </a:rPr>
              <a:t>What are the </a:t>
            </a:r>
            <a:r>
              <a:rPr lang="en-GB" sz="3600" b="1" dirty="0">
                <a:latin typeface="Open Sans"/>
                <a:ea typeface="+mj-lt"/>
                <a:cs typeface="+mj-lt"/>
              </a:rPr>
              <a:t>three </a:t>
            </a:r>
            <a:r>
              <a:rPr lang="en-GB" sz="3600" dirty="0">
                <a:latin typeface="Open Sans"/>
                <a:ea typeface="+mj-lt"/>
                <a:cs typeface="+mj-lt"/>
              </a:rPr>
              <a:t>types of blue carbon habitats?</a:t>
            </a:r>
            <a:br>
              <a:rPr lang="en-GB" sz="3600" dirty="0">
                <a:latin typeface="Open Sans"/>
                <a:ea typeface="+mj-lt"/>
                <a:cs typeface="+mj-lt"/>
              </a:rPr>
            </a:br>
            <a:r>
              <a:rPr lang="en-GB" sz="3600" b="1" dirty="0">
                <a:latin typeface="Open Sans"/>
                <a:ea typeface="+mj-lt"/>
                <a:cs typeface="+mj-lt"/>
              </a:rPr>
              <a:t>Where </a:t>
            </a:r>
            <a:r>
              <a:rPr lang="en-GB" sz="3600" dirty="0">
                <a:latin typeface="Open Sans"/>
                <a:ea typeface="+mj-lt"/>
                <a:cs typeface="+mj-lt"/>
              </a:rPr>
              <a:t>in the ocean are they found?</a:t>
            </a:r>
            <a:endParaRPr lang="en-GB" sz="3600" dirty="0">
              <a:latin typeface="Open Sans"/>
              <a:ea typeface="Open Sans"/>
              <a:cs typeface="Open Sans"/>
            </a:endParaRPr>
          </a:p>
        </p:txBody>
      </p:sp>
    </p:spTree>
    <p:extLst>
      <p:ext uri="{BB962C8B-B14F-4D97-AF65-F5344CB8AC3E}">
        <p14:creationId xmlns:p14="http://schemas.microsoft.com/office/powerpoint/2010/main" val="3090313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calendar&#10;&#10;Description automatically generated">
            <a:extLst>
              <a:ext uri="{FF2B5EF4-FFF2-40B4-BE49-F238E27FC236}">
                <a16:creationId xmlns:a16="http://schemas.microsoft.com/office/drawing/2014/main" id="{871E6F2E-DD0F-7E3A-D9AE-6CDAB44BFB25}"/>
              </a:ext>
            </a:extLst>
          </p:cNvPr>
          <p:cNvPicPr>
            <a:picLocks noChangeAspect="1"/>
          </p:cNvPicPr>
          <p:nvPr/>
        </p:nvPicPr>
        <p:blipFill>
          <a:blip r:embed="rId3"/>
          <a:stretch>
            <a:fillRect/>
          </a:stretch>
        </p:blipFill>
        <p:spPr>
          <a:xfrm>
            <a:off x="0" y="530165"/>
            <a:ext cx="12129247" cy="6397438"/>
          </a:xfrm>
          <a:prstGeom prst="rect">
            <a:avLst/>
          </a:prstGeom>
        </p:spPr>
      </p:pic>
      <p:sp>
        <p:nvSpPr>
          <p:cNvPr id="5" name="TextBox 4">
            <a:extLst>
              <a:ext uri="{FF2B5EF4-FFF2-40B4-BE49-F238E27FC236}">
                <a16:creationId xmlns:a16="http://schemas.microsoft.com/office/drawing/2014/main" id="{DE576554-92CB-9AC9-00B6-DBE67B50A478}"/>
              </a:ext>
            </a:extLst>
          </p:cNvPr>
          <p:cNvSpPr txBox="1"/>
          <p:nvPr/>
        </p:nvSpPr>
        <p:spPr>
          <a:xfrm>
            <a:off x="80682" y="80682"/>
            <a:ext cx="107038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onsolas"/>
                <a:ea typeface="+mn-lt"/>
                <a:cs typeface="+mn-lt"/>
              </a:rPr>
              <a:t>Begin your journey at:</a:t>
            </a:r>
            <a:r>
              <a:rPr lang="en-US" dirty="0">
                <a:latin typeface="Open Sans"/>
                <a:ea typeface="+mn-lt"/>
                <a:cs typeface="+mn-lt"/>
              </a:rPr>
              <a:t> https://www.bluemarinefoundation.com/the-sea-we-breathe/journeys/</a:t>
            </a:r>
            <a:endParaRPr lang="en-US" dirty="0">
              <a:latin typeface="Open Sans"/>
            </a:endParaRPr>
          </a:p>
        </p:txBody>
      </p:sp>
      <p:sp>
        <p:nvSpPr>
          <p:cNvPr id="7" name="Flowchart: Connector 6">
            <a:extLst>
              <a:ext uri="{FF2B5EF4-FFF2-40B4-BE49-F238E27FC236}">
                <a16:creationId xmlns:a16="http://schemas.microsoft.com/office/drawing/2014/main" id="{AA20CBAF-32A1-D3D8-4FFF-0F9F8719D6A0}"/>
              </a:ext>
            </a:extLst>
          </p:cNvPr>
          <p:cNvSpPr/>
          <p:nvPr/>
        </p:nvSpPr>
        <p:spPr>
          <a:xfrm>
            <a:off x="9084608" y="2096620"/>
            <a:ext cx="2160494" cy="2160494"/>
          </a:xfrm>
          <a:prstGeom prst="flowChartConnector">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871137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Shape, circle&#10;&#10;Description automatically generated">
            <a:extLst>
              <a:ext uri="{FF2B5EF4-FFF2-40B4-BE49-F238E27FC236}">
                <a16:creationId xmlns:a16="http://schemas.microsoft.com/office/drawing/2014/main" id="{81B5F969-E78B-4F84-9409-E3BC9EB731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625" t="20056" r="15263" b="19065"/>
          <a:stretch/>
        </p:blipFill>
        <p:spPr>
          <a:xfrm flipH="1">
            <a:off x="2011681" y="-112429"/>
            <a:ext cx="7628708" cy="6724498"/>
          </a:xfrm>
          <a:prstGeom prst="rect">
            <a:avLst/>
          </a:prstGeom>
        </p:spPr>
      </p:pic>
      <p:sp>
        <p:nvSpPr>
          <p:cNvPr id="2" name="Title 1">
            <a:extLst>
              <a:ext uri="{FF2B5EF4-FFF2-40B4-BE49-F238E27FC236}">
                <a16:creationId xmlns:a16="http://schemas.microsoft.com/office/drawing/2014/main" id="{6C639A3D-D778-CE19-C964-49781B6C7480}"/>
              </a:ext>
            </a:extLst>
          </p:cNvPr>
          <p:cNvSpPr>
            <a:spLocks noGrp="1"/>
          </p:cNvSpPr>
          <p:nvPr>
            <p:ph type="title"/>
          </p:nvPr>
        </p:nvSpPr>
        <p:spPr>
          <a:xfrm>
            <a:off x="4034245" y="764703"/>
            <a:ext cx="4831080" cy="4970233"/>
          </a:xfrm>
        </p:spPr>
        <p:txBody>
          <a:bodyPr>
            <a:normAutofit/>
          </a:bodyPr>
          <a:lstStyle/>
          <a:p>
            <a:r>
              <a:rPr lang="en-GB" sz="3600" dirty="0">
                <a:latin typeface="Open Sans"/>
                <a:ea typeface="+mj-lt"/>
                <a:cs typeface="+mj-lt"/>
              </a:rPr>
              <a:t>What are the </a:t>
            </a:r>
            <a:r>
              <a:rPr lang="en-GB" sz="3600" b="1" dirty="0">
                <a:latin typeface="Open Sans"/>
                <a:ea typeface="+mj-lt"/>
                <a:cs typeface="+mj-lt"/>
              </a:rPr>
              <a:t>three </a:t>
            </a:r>
            <a:r>
              <a:rPr lang="en-GB" sz="3600" dirty="0">
                <a:latin typeface="Open Sans"/>
                <a:ea typeface="+mj-lt"/>
                <a:cs typeface="+mj-lt"/>
              </a:rPr>
              <a:t>types of blue carbon habitats?</a:t>
            </a:r>
            <a:br>
              <a:rPr lang="en-GB" sz="3600" dirty="0">
                <a:latin typeface="Open Sans"/>
                <a:ea typeface="+mj-lt"/>
                <a:cs typeface="+mj-lt"/>
              </a:rPr>
            </a:br>
            <a:r>
              <a:rPr lang="en-GB" sz="3600" b="1" dirty="0">
                <a:latin typeface="Open Sans"/>
                <a:ea typeface="+mj-lt"/>
                <a:cs typeface="+mj-lt"/>
              </a:rPr>
              <a:t>Where </a:t>
            </a:r>
            <a:r>
              <a:rPr lang="en-GB" sz="3600" dirty="0">
                <a:latin typeface="Open Sans"/>
                <a:ea typeface="+mj-lt"/>
                <a:cs typeface="+mj-lt"/>
              </a:rPr>
              <a:t>in the ocean are they found?</a:t>
            </a:r>
            <a:endParaRPr lang="en-GB" sz="3600" dirty="0">
              <a:latin typeface="Open Sans"/>
              <a:ea typeface="Open Sans"/>
              <a:cs typeface="Open Sans"/>
            </a:endParaRPr>
          </a:p>
        </p:txBody>
      </p:sp>
    </p:spTree>
    <p:extLst>
      <p:ext uri="{BB962C8B-B14F-4D97-AF65-F5344CB8AC3E}">
        <p14:creationId xmlns:p14="http://schemas.microsoft.com/office/powerpoint/2010/main" val="7434450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CBFDD4-9F7E-4B70-BEDB-9137DA3B6F72}"/>
              </a:ext>
            </a:extLst>
          </p:cNvPr>
          <p:cNvPicPr>
            <a:picLocks noChangeAspect="1"/>
          </p:cNvPicPr>
          <p:nvPr/>
        </p:nvPicPr>
        <p:blipFill rotWithShape="1">
          <a:blip r:embed="rId3">
            <a:extLst>
              <a:ext uri="{28A0092B-C50C-407E-A947-70E740481C1C}">
                <a14:useLocalDpi xmlns:a14="http://schemas.microsoft.com/office/drawing/2010/main" val="0"/>
              </a:ext>
            </a:extLst>
          </a:blip>
          <a:srcRect l="17873" t="10031" r="13302" b="8444"/>
          <a:stretch/>
        </p:blipFill>
        <p:spPr>
          <a:xfrm>
            <a:off x="7358743" y="1057464"/>
            <a:ext cx="4511040" cy="5343337"/>
          </a:xfrm>
          <a:prstGeom prst="rect">
            <a:avLst/>
          </a:prstGeom>
        </p:spPr>
      </p:pic>
      <p:sp>
        <p:nvSpPr>
          <p:cNvPr id="2" name="Title 1">
            <a:extLst>
              <a:ext uri="{FF2B5EF4-FFF2-40B4-BE49-F238E27FC236}">
                <a16:creationId xmlns:a16="http://schemas.microsoft.com/office/drawing/2014/main" id="{6D02A50D-7ACD-A940-A86A-F4E025E89A1B}"/>
              </a:ext>
            </a:extLst>
          </p:cNvPr>
          <p:cNvSpPr>
            <a:spLocks noGrp="1"/>
          </p:cNvSpPr>
          <p:nvPr>
            <p:ph type="title"/>
          </p:nvPr>
        </p:nvSpPr>
        <p:spPr>
          <a:xfrm>
            <a:off x="1134291" y="1138010"/>
            <a:ext cx="5928360" cy="2702469"/>
          </a:xfrm>
        </p:spPr>
        <p:txBody>
          <a:bodyPr>
            <a:normAutofit/>
          </a:bodyPr>
          <a:lstStyle/>
          <a:p>
            <a:r>
              <a:rPr lang="en-GB" dirty="0">
                <a:latin typeface="Open Sans"/>
                <a:ea typeface="+mj-lt"/>
                <a:cs typeface="+mj-lt"/>
              </a:rPr>
              <a:t>We </a:t>
            </a:r>
            <a:r>
              <a:rPr lang="en-GB" b="1" dirty="0">
                <a:latin typeface="Open Sans"/>
                <a:ea typeface="+mj-lt"/>
                <a:cs typeface="+mj-lt"/>
              </a:rPr>
              <a:t>need </a:t>
            </a:r>
            <a:r>
              <a:rPr lang="en-GB" dirty="0">
                <a:latin typeface="Open Sans"/>
                <a:ea typeface="+mj-lt"/>
                <a:cs typeface="+mj-lt"/>
              </a:rPr>
              <a:t>to protect Blue Carbon habitats to slow climate change</a:t>
            </a:r>
            <a:endParaRPr lang="en-US" dirty="0">
              <a:latin typeface="Open Sans"/>
            </a:endParaRPr>
          </a:p>
        </p:txBody>
      </p:sp>
    </p:spTree>
    <p:extLst>
      <p:ext uri="{BB962C8B-B14F-4D97-AF65-F5344CB8AC3E}">
        <p14:creationId xmlns:p14="http://schemas.microsoft.com/office/powerpoint/2010/main" val="1007379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A4C7CB-6FEF-3BB9-FA07-3F7893E3B0C9}"/>
              </a:ext>
            </a:extLst>
          </p:cNvPr>
          <p:cNvSpPr>
            <a:spLocks noGrp="1"/>
          </p:cNvSpPr>
          <p:nvPr>
            <p:ph type="title"/>
          </p:nvPr>
        </p:nvSpPr>
        <p:spPr>
          <a:xfrm>
            <a:off x="1028700" y="2751909"/>
            <a:ext cx="2628900" cy="1762614"/>
          </a:xfrm>
          <a:noFill/>
        </p:spPr>
        <p:txBody>
          <a:bodyPr anchor="ctr">
            <a:normAutofit fontScale="90000"/>
          </a:bodyPr>
          <a:lstStyle/>
          <a:p>
            <a:pPr algn="ctr"/>
            <a:r>
              <a:rPr lang="en-GB" sz="3600" dirty="0">
                <a:solidFill>
                  <a:srgbClr val="FFFFFF"/>
                </a:solidFill>
                <a:latin typeface="Consolas"/>
                <a:ea typeface="+mj-lt"/>
                <a:cs typeface="+mj-lt"/>
              </a:rPr>
              <a:t>ACTIVITY </a:t>
            </a:r>
            <a:r>
              <a:rPr lang="en-US" sz="3600" dirty="0">
                <a:solidFill>
                  <a:srgbClr val="FFFFFF"/>
                </a:solidFill>
                <a:latin typeface="Consolas"/>
              </a:rPr>
              <a:t>- </a:t>
            </a:r>
            <a:r>
              <a:rPr lang="en-GB" sz="3600" dirty="0">
                <a:solidFill>
                  <a:srgbClr val="FFFFFF"/>
                </a:solidFill>
                <a:latin typeface="Consolas"/>
                <a:ea typeface="+mj-lt"/>
                <a:cs typeface="+mj-lt"/>
              </a:rPr>
              <a:t>Media Campaign</a:t>
            </a:r>
            <a:endParaRPr lang="en-GB" sz="3600" dirty="0">
              <a:solidFill>
                <a:srgbClr val="FFFFFF"/>
              </a:solidFill>
              <a:latin typeface="Consolas"/>
            </a:endParaRPr>
          </a:p>
          <a:p>
            <a:pPr algn="ctr"/>
            <a:br>
              <a:rPr lang="en-US" sz="3300" dirty="0">
                <a:solidFill>
                  <a:srgbClr val="FFFFFF"/>
                </a:solidFill>
              </a:rPr>
            </a:br>
            <a:endParaRPr lang="en-US" sz="3300" dirty="0">
              <a:solidFill>
                <a:srgbClr val="FFFFFF"/>
              </a:solidFill>
            </a:endParaRPr>
          </a:p>
        </p:txBody>
      </p:sp>
      <p:pic>
        <p:nvPicPr>
          <p:cNvPr id="4" name="Picture 3">
            <a:extLst>
              <a:ext uri="{FF2B5EF4-FFF2-40B4-BE49-F238E27FC236}">
                <a16:creationId xmlns:a16="http://schemas.microsoft.com/office/drawing/2014/main" id="{248D08B1-4215-46C7-AC11-9854BAD5FE95}"/>
              </a:ext>
            </a:extLst>
          </p:cNvPr>
          <p:cNvPicPr>
            <a:picLocks noChangeAspect="1"/>
          </p:cNvPicPr>
          <p:nvPr/>
        </p:nvPicPr>
        <p:blipFill>
          <a:blip r:embed="rId3"/>
          <a:stretch>
            <a:fillRect/>
          </a:stretch>
        </p:blipFill>
        <p:spPr>
          <a:xfrm>
            <a:off x="5082492" y="643466"/>
            <a:ext cx="6170347" cy="5568739"/>
          </a:xfrm>
          <a:prstGeom prst="rect">
            <a:avLst/>
          </a:prstGeom>
        </p:spPr>
      </p:pic>
    </p:spTree>
    <p:extLst>
      <p:ext uri="{BB962C8B-B14F-4D97-AF65-F5344CB8AC3E}">
        <p14:creationId xmlns:p14="http://schemas.microsoft.com/office/powerpoint/2010/main" val="15075212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42B46"/>
        </a:solidFill>
        <a:effectLst/>
      </p:bgPr>
    </p:bg>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193ADD3B-4F8B-4A79-9336-391F6D14D41F}"/>
              </a:ext>
            </a:extLst>
          </p:cNvPr>
          <p:cNvSpPr/>
          <p:nvPr/>
        </p:nvSpPr>
        <p:spPr>
          <a:xfrm>
            <a:off x="2001520" y="2651760"/>
            <a:ext cx="7223760" cy="2144161"/>
          </a:xfrm>
          <a:custGeom>
            <a:avLst/>
            <a:gdLst>
              <a:gd name="connsiteX0" fmla="*/ 0 w 7223760"/>
              <a:gd name="connsiteY0" fmla="*/ 1524000 h 2144161"/>
              <a:gd name="connsiteX1" fmla="*/ 1747520 w 7223760"/>
              <a:gd name="connsiteY1" fmla="*/ 2143760 h 2144161"/>
              <a:gd name="connsiteX2" fmla="*/ 3759200 w 7223760"/>
              <a:gd name="connsiteY2" fmla="*/ 1595120 h 2144161"/>
              <a:gd name="connsiteX3" fmla="*/ 5618480 w 7223760"/>
              <a:gd name="connsiteY3" fmla="*/ 294640 h 2144161"/>
              <a:gd name="connsiteX4" fmla="*/ 7223760 w 7223760"/>
              <a:gd name="connsiteY4" fmla="*/ 0 h 2144161"/>
              <a:gd name="connsiteX5" fmla="*/ 7223760 w 7223760"/>
              <a:gd name="connsiteY5" fmla="*/ 0 h 2144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23760" h="2144161">
                <a:moveTo>
                  <a:pt x="0" y="1524000"/>
                </a:moveTo>
                <a:cubicBezTo>
                  <a:pt x="560493" y="1827953"/>
                  <a:pt x="1120987" y="2131907"/>
                  <a:pt x="1747520" y="2143760"/>
                </a:cubicBezTo>
                <a:cubicBezTo>
                  <a:pt x="2374053" y="2155613"/>
                  <a:pt x="3114040" y="1903307"/>
                  <a:pt x="3759200" y="1595120"/>
                </a:cubicBezTo>
                <a:cubicBezTo>
                  <a:pt x="4404360" y="1286933"/>
                  <a:pt x="5041053" y="560493"/>
                  <a:pt x="5618480" y="294640"/>
                </a:cubicBezTo>
                <a:cubicBezTo>
                  <a:pt x="6195907" y="28787"/>
                  <a:pt x="7223760" y="0"/>
                  <a:pt x="7223760" y="0"/>
                </a:cubicBezTo>
                <a:lnTo>
                  <a:pt x="7223760" y="0"/>
                </a:lnTo>
              </a:path>
            </a:pathLst>
          </a:cu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E1AF647-9B89-6E51-F0B3-0A81FE6FC979}"/>
              </a:ext>
            </a:extLst>
          </p:cNvPr>
          <p:cNvSpPr>
            <a:spLocks noGrp="1"/>
          </p:cNvSpPr>
          <p:nvPr>
            <p:ph type="title"/>
          </p:nvPr>
        </p:nvSpPr>
        <p:spPr/>
        <p:txBody>
          <a:bodyPr/>
          <a:lstStyle/>
          <a:p>
            <a:r>
              <a:rPr lang="en-GB" dirty="0">
                <a:solidFill>
                  <a:schemeClr val="bg1"/>
                </a:solidFill>
                <a:latin typeface="Consolas"/>
                <a:cs typeface="Calibri Light"/>
              </a:rPr>
              <a:t>Journey Map...</a:t>
            </a:r>
            <a:endParaRPr lang="en-GB" dirty="0">
              <a:solidFill>
                <a:schemeClr val="bg1"/>
              </a:solidFill>
              <a:latin typeface="Consolas"/>
            </a:endParaRPr>
          </a:p>
        </p:txBody>
      </p:sp>
      <p:pic>
        <p:nvPicPr>
          <p:cNvPr id="5" name="Picture 5">
            <a:extLst>
              <a:ext uri="{FF2B5EF4-FFF2-40B4-BE49-F238E27FC236}">
                <a16:creationId xmlns:a16="http://schemas.microsoft.com/office/drawing/2014/main" id="{95C31405-FD75-7457-C12C-5D008E766FAA}"/>
              </a:ext>
            </a:extLst>
          </p:cNvPr>
          <p:cNvPicPr>
            <a:picLocks noChangeAspect="1"/>
          </p:cNvPicPr>
          <p:nvPr/>
        </p:nvPicPr>
        <p:blipFill rotWithShape="1">
          <a:blip r:embed="rId3"/>
          <a:srcRect l="48555" r="-9004" b="44444"/>
          <a:stretch/>
        </p:blipFill>
        <p:spPr>
          <a:xfrm>
            <a:off x="5681411" y="5467890"/>
            <a:ext cx="1227638" cy="1295401"/>
          </a:xfrm>
          <a:prstGeom prst="rect">
            <a:avLst/>
          </a:prstGeom>
        </p:spPr>
      </p:pic>
      <p:pic>
        <p:nvPicPr>
          <p:cNvPr id="3" name="Picture 3" descr="A picture containing outdoor object&#10;&#10;Description automatically generated">
            <a:extLst>
              <a:ext uri="{FF2B5EF4-FFF2-40B4-BE49-F238E27FC236}">
                <a16:creationId xmlns:a16="http://schemas.microsoft.com/office/drawing/2014/main" id="{4CC3096B-8AE3-A4D1-DDAE-F38D5674F0D8}"/>
              </a:ext>
            </a:extLst>
          </p:cNvPr>
          <p:cNvPicPr>
            <a:picLocks noChangeAspect="1"/>
          </p:cNvPicPr>
          <p:nvPr/>
        </p:nvPicPr>
        <p:blipFill>
          <a:blip r:embed="rId4"/>
          <a:stretch>
            <a:fillRect/>
          </a:stretch>
        </p:blipFill>
        <p:spPr>
          <a:xfrm>
            <a:off x="10488478" y="5182394"/>
            <a:ext cx="1295400" cy="1295400"/>
          </a:xfrm>
          <a:prstGeom prst="rect">
            <a:avLst/>
          </a:prstGeom>
        </p:spPr>
      </p:pic>
      <p:pic>
        <p:nvPicPr>
          <p:cNvPr id="7" name="Picture 6">
            <a:extLst>
              <a:ext uri="{FF2B5EF4-FFF2-40B4-BE49-F238E27FC236}">
                <a16:creationId xmlns:a16="http://schemas.microsoft.com/office/drawing/2014/main" id="{1251193F-290A-4991-AA58-354BA217834B}"/>
              </a:ext>
            </a:extLst>
          </p:cNvPr>
          <p:cNvPicPr>
            <a:picLocks noChangeAspect="1"/>
          </p:cNvPicPr>
          <p:nvPr/>
        </p:nvPicPr>
        <p:blipFill>
          <a:blip r:embed="rId5"/>
          <a:stretch>
            <a:fillRect/>
          </a:stretch>
        </p:blipFill>
        <p:spPr>
          <a:xfrm>
            <a:off x="4622323" y="3232688"/>
            <a:ext cx="3206433" cy="2185452"/>
          </a:xfrm>
          <a:prstGeom prst="rect">
            <a:avLst/>
          </a:prstGeom>
        </p:spPr>
      </p:pic>
      <p:pic>
        <p:nvPicPr>
          <p:cNvPr id="9" name="Picture 8">
            <a:extLst>
              <a:ext uri="{FF2B5EF4-FFF2-40B4-BE49-F238E27FC236}">
                <a16:creationId xmlns:a16="http://schemas.microsoft.com/office/drawing/2014/main" id="{08BD887A-A4A5-4CC7-9002-2D916633DEB7}"/>
              </a:ext>
            </a:extLst>
          </p:cNvPr>
          <p:cNvPicPr>
            <a:picLocks noChangeAspect="1"/>
          </p:cNvPicPr>
          <p:nvPr/>
        </p:nvPicPr>
        <p:blipFill rotWithShape="1">
          <a:blip r:embed="rId6"/>
          <a:srcRect l="9559" r="9950" b="3570"/>
          <a:stretch/>
        </p:blipFill>
        <p:spPr>
          <a:xfrm>
            <a:off x="956775" y="1771968"/>
            <a:ext cx="2495887" cy="2317490"/>
          </a:xfrm>
          <a:prstGeom prst="rect">
            <a:avLst/>
          </a:prstGeom>
        </p:spPr>
      </p:pic>
      <p:pic>
        <p:nvPicPr>
          <p:cNvPr id="11" name="Picture 10">
            <a:extLst>
              <a:ext uri="{FF2B5EF4-FFF2-40B4-BE49-F238E27FC236}">
                <a16:creationId xmlns:a16="http://schemas.microsoft.com/office/drawing/2014/main" id="{F7DC8B3F-8C57-47F6-A29C-FF447FDC8E95}"/>
              </a:ext>
            </a:extLst>
          </p:cNvPr>
          <p:cNvPicPr>
            <a:picLocks noChangeAspect="1"/>
          </p:cNvPicPr>
          <p:nvPr/>
        </p:nvPicPr>
        <p:blipFill rotWithShape="1">
          <a:blip r:embed="rId7"/>
          <a:srcRect l="19862" t="3276" r="19439" b="8232"/>
          <a:stretch/>
        </p:blipFill>
        <p:spPr>
          <a:xfrm>
            <a:off x="8773180" y="1424146"/>
            <a:ext cx="2580620" cy="2559790"/>
          </a:xfrm>
          <a:prstGeom prst="rect">
            <a:avLst/>
          </a:prstGeom>
        </p:spPr>
      </p:pic>
    </p:spTree>
    <p:extLst>
      <p:ext uri="{BB962C8B-B14F-4D97-AF65-F5344CB8AC3E}">
        <p14:creationId xmlns:p14="http://schemas.microsoft.com/office/powerpoint/2010/main" val="3140667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ter, rock, outdoor, nature&#10;&#10;Description automatically generated">
            <a:extLst>
              <a:ext uri="{FF2B5EF4-FFF2-40B4-BE49-F238E27FC236}">
                <a16:creationId xmlns:a16="http://schemas.microsoft.com/office/drawing/2014/main" id="{445ED989-2B18-4FD8-8FA1-00A6B2023F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95796"/>
            <a:ext cx="12444549" cy="8269403"/>
          </a:xfrm>
          <a:prstGeom prst="rect">
            <a:avLst/>
          </a:prstGeom>
        </p:spPr>
      </p:pic>
      <p:sp>
        <p:nvSpPr>
          <p:cNvPr id="2" name="Title 1">
            <a:extLst>
              <a:ext uri="{FF2B5EF4-FFF2-40B4-BE49-F238E27FC236}">
                <a16:creationId xmlns:a16="http://schemas.microsoft.com/office/drawing/2014/main" id="{20E8FF10-3E82-903C-A663-F8A5B6591A16}"/>
              </a:ext>
            </a:extLst>
          </p:cNvPr>
          <p:cNvSpPr>
            <a:spLocks noGrp="1"/>
          </p:cNvSpPr>
          <p:nvPr>
            <p:ph type="title"/>
          </p:nvPr>
        </p:nvSpPr>
        <p:spPr>
          <a:xfrm>
            <a:off x="1026459" y="1799478"/>
            <a:ext cx="10515599" cy="1325563"/>
          </a:xfrm>
        </p:spPr>
        <p:txBody>
          <a:bodyPr>
            <a:noAutofit/>
          </a:bodyPr>
          <a:lstStyle/>
          <a:p>
            <a:pPr algn="ctr"/>
            <a:r>
              <a:rPr lang="en-GB" sz="6000" b="1" dirty="0">
                <a:solidFill>
                  <a:schemeClr val="bg1"/>
                </a:solidFill>
                <a:highlight>
                  <a:srgbClr val="000000"/>
                </a:highlight>
                <a:latin typeface="Open Sans"/>
                <a:ea typeface="+mj-lt"/>
                <a:cs typeface="+mj-lt"/>
              </a:rPr>
              <a:t>Protecting the Underwater World</a:t>
            </a:r>
            <a:endParaRPr lang="en-US" sz="6000" dirty="0">
              <a:solidFill>
                <a:schemeClr val="bg1"/>
              </a:solidFill>
              <a:latin typeface="Open Sans"/>
              <a:ea typeface="Open Sans"/>
              <a:cs typeface="Open Sans"/>
            </a:endParaRPr>
          </a:p>
        </p:txBody>
      </p:sp>
      <p:sp>
        <p:nvSpPr>
          <p:cNvPr id="4" name="Title 1">
            <a:extLst>
              <a:ext uri="{FF2B5EF4-FFF2-40B4-BE49-F238E27FC236}">
                <a16:creationId xmlns:a16="http://schemas.microsoft.com/office/drawing/2014/main" id="{8463FE15-9769-CD31-46D3-1E38B1D5A7DB}"/>
              </a:ext>
            </a:extLst>
          </p:cNvPr>
          <p:cNvSpPr txBox="1">
            <a:spLocks/>
          </p:cNvSpPr>
          <p:nvPr/>
        </p:nvSpPr>
        <p:spPr>
          <a:xfrm>
            <a:off x="1143000" y="3269690"/>
            <a:ext cx="9914965" cy="16303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solidFill>
                  <a:schemeClr val="bg1"/>
                </a:solidFill>
                <a:highlight>
                  <a:srgbClr val="000000"/>
                </a:highlight>
                <a:latin typeface="Open Sans"/>
                <a:ea typeface="+mj-lt"/>
                <a:cs typeface="+mj-lt"/>
              </a:rPr>
              <a:t>Areas of Ocean Safe From Human Impact</a:t>
            </a:r>
            <a:endParaRPr lang="en-GB" dirty="0">
              <a:solidFill>
                <a:schemeClr val="bg1"/>
              </a:solidFill>
              <a:highlight>
                <a:srgbClr val="000000"/>
              </a:highlight>
              <a:latin typeface="Calibri Light"/>
              <a:ea typeface="Calibri Light"/>
              <a:cs typeface="Calibri Light"/>
            </a:endParaRPr>
          </a:p>
        </p:txBody>
      </p:sp>
    </p:spTree>
    <p:extLst>
      <p:ext uri="{BB962C8B-B14F-4D97-AF65-F5344CB8AC3E}">
        <p14:creationId xmlns:p14="http://schemas.microsoft.com/office/powerpoint/2010/main" val="21813431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3A944-3DA3-5BA0-73AB-B4B08C4EB52E}"/>
              </a:ext>
            </a:extLst>
          </p:cNvPr>
          <p:cNvSpPr>
            <a:spLocks noGrp="1"/>
          </p:cNvSpPr>
          <p:nvPr>
            <p:ph type="title"/>
          </p:nvPr>
        </p:nvSpPr>
        <p:spPr>
          <a:xfrm>
            <a:off x="7473322" y="1984443"/>
            <a:ext cx="4087306" cy="2889114"/>
          </a:xfrm>
        </p:spPr>
        <p:txBody>
          <a:bodyPr vert="horz" lIns="91440" tIns="45720" rIns="91440" bIns="45720" rtlCol="0" anchor="b">
            <a:normAutofit/>
          </a:bodyPr>
          <a:lstStyle/>
          <a:p>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What does it mean to </a:t>
            </a: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protect</a:t>
            </a: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 something?</a:t>
            </a:r>
          </a:p>
        </p:txBody>
      </p:sp>
      <p:sp>
        <p:nvSpPr>
          <p:cNvPr id="10"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group of people swimming in the water&#10;&#10;Description automatically generated with low confidence">
            <a:extLst>
              <a:ext uri="{FF2B5EF4-FFF2-40B4-BE49-F238E27FC236}">
                <a16:creationId xmlns:a16="http://schemas.microsoft.com/office/drawing/2014/main" id="{3A19908A-97D2-4114-9791-E7AB9C3DD755}"/>
              </a:ext>
            </a:extLst>
          </p:cNvPr>
          <p:cNvPicPr>
            <a:picLocks noChangeAspect="1"/>
          </p:cNvPicPr>
          <p:nvPr/>
        </p:nvPicPr>
        <p:blipFill rotWithShape="1">
          <a:blip r:embed="rId3">
            <a:extLst>
              <a:ext uri="{28A0092B-C50C-407E-A947-70E740481C1C}">
                <a14:useLocalDpi xmlns:a14="http://schemas.microsoft.com/office/drawing/2010/main" val="0"/>
              </a:ext>
            </a:extLst>
          </a:blip>
          <a:srcRect t="45114" r="1"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321333665"/>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 circle&#10;&#10;Description automatically generated">
            <a:extLst>
              <a:ext uri="{FF2B5EF4-FFF2-40B4-BE49-F238E27FC236}">
                <a16:creationId xmlns:a16="http://schemas.microsoft.com/office/drawing/2014/main" id="{446E6145-B885-4CAF-A027-17B2F6B8EAA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625" t="20056" r="15263" b="19065"/>
          <a:stretch/>
        </p:blipFill>
        <p:spPr>
          <a:xfrm flipH="1">
            <a:off x="2011681" y="-112429"/>
            <a:ext cx="7628708" cy="6724498"/>
          </a:xfrm>
          <a:prstGeom prst="rect">
            <a:avLst/>
          </a:prstGeom>
        </p:spPr>
      </p:pic>
      <p:sp>
        <p:nvSpPr>
          <p:cNvPr id="2" name="Title 1">
            <a:extLst>
              <a:ext uri="{FF2B5EF4-FFF2-40B4-BE49-F238E27FC236}">
                <a16:creationId xmlns:a16="http://schemas.microsoft.com/office/drawing/2014/main" id="{7ED4F444-AF8A-4579-B50C-353045E4467B}"/>
              </a:ext>
            </a:extLst>
          </p:cNvPr>
          <p:cNvSpPr>
            <a:spLocks noGrp="1"/>
          </p:cNvSpPr>
          <p:nvPr>
            <p:ph type="title"/>
          </p:nvPr>
        </p:nvSpPr>
        <p:spPr>
          <a:xfrm>
            <a:off x="2906883" y="2622665"/>
            <a:ext cx="6733506" cy="1769423"/>
          </a:xfrm>
        </p:spPr>
        <p:txBody>
          <a:bodyPr>
            <a:normAutofit fontScale="90000"/>
          </a:bodyPr>
          <a:lstStyle/>
          <a:p>
            <a:pPr rtl="0">
              <a:spcBef>
                <a:spcPts val="0"/>
              </a:spcBef>
              <a:spcAft>
                <a:spcPts val="0"/>
              </a:spcAft>
            </a:pPr>
            <a:r>
              <a:rPr lang="en-GB" sz="4900" b="0" i="0" u="none" strike="noStrike" dirty="0">
                <a:effectLst/>
                <a:latin typeface="Open Sans" panose="020B0606030504020204" pitchFamily="34" charset="0"/>
                <a:ea typeface="Open Sans" panose="020B0606030504020204" pitchFamily="34" charset="0"/>
                <a:cs typeface="Open Sans" panose="020B0606030504020204" pitchFamily="34" charset="0"/>
              </a:rPr>
              <a:t>Does the ocean need protection? Why? How?</a:t>
            </a:r>
            <a:br>
              <a:rPr lang="en-GB" b="0" dirty="0">
                <a:effectLst/>
              </a:rPr>
            </a:br>
            <a:br>
              <a:rPr lang="en-GB" dirty="0"/>
            </a:br>
            <a:endParaRPr lang="en-GB" dirty="0"/>
          </a:p>
        </p:txBody>
      </p:sp>
    </p:spTree>
    <p:extLst>
      <p:ext uri="{BB962C8B-B14F-4D97-AF65-F5344CB8AC3E}">
        <p14:creationId xmlns:p14="http://schemas.microsoft.com/office/powerpoint/2010/main" val="37586132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calendar&#10;&#10;Description automatically generated">
            <a:extLst>
              <a:ext uri="{FF2B5EF4-FFF2-40B4-BE49-F238E27FC236}">
                <a16:creationId xmlns:a16="http://schemas.microsoft.com/office/drawing/2014/main" id="{871E6F2E-DD0F-7E3A-D9AE-6CDAB44BFB25}"/>
              </a:ext>
            </a:extLst>
          </p:cNvPr>
          <p:cNvPicPr>
            <a:picLocks noChangeAspect="1"/>
          </p:cNvPicPr>
          <p:nvPr/>
        </p:nvPicPr>
        <p:blipFill>
          <a:blip r:embed="rId3"/>
          <a:stretch>
            <a:fillRect/>
          </a:stretch>
        </p:blipFill>
        <p:spPr>
          <a:xfrm>
            <a:off x="0" y="530165"/>
            <a:ext cx="12129247" cy="6397438"/>
          </a:xfrm>
          <a:prstGeom prst="rect">
            <a:avLst/>
          </a:prstGeom>
        </p:spPr>
      </p:pic>
      <p:sp>
        <p:nvSpPr>
          <p:cNvPr id="5" name="TextBox 4">
            <a:extLst>
              <a:ext uri="{FF2B5EF4-FFF2-40B4-BE49-F238E27FC236}">
                <a16:creationId xmlns:a16="http://schemas.microsoft.com/office/drawing/2014/main" id="{DE576554-92CB-9AC9-00B6-DBE67B50A478}"/>
              </a:ext>
            </a:extLst>
          </p:cNvPr>
          <p:cNvSpPr txBox="1"/>
          <p:nvPr/>
        </p:nvSpPr>
        <p:spPr>
          <a:xfrm>
            <a:off x="80681" y="80682"/>
            <a:ext cx="114383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onsolas"/>
                <a:ea typeface="+mn-lt"/>
                <a:cs typeface="+mn-lt"/>
              </a:rPr>
              <a:t>Continue your journey at:</a:t>
            </a:r>
            <a:r>
              <a:rPr lang="en-US" dirty="0">
                <a:latin typeface="Open Sans"/>
                <a:ea typeface="+mn-lt"/>
                <a:cs typeface="+mn-lt"/>
              </a:rPr>
              <a:t> https://www.bluemarinefoundation.com/the-sea-we-breathe/journeys/</a:t>
            </a:r>
            <a:endParaRPr lang="en-US" dirty="0">
              <a:latin typeface="Open Sans"/>
            </a:endParaRPr>
          </a:p>
        </p:txBody>
      </p:sp>
      <p:sp>
        <p:nvSpPr>
          <p:cNvPr id="7" name="Flowchart: Connector 6">
            <a:extLst>
              <a:ext uri="{FF2B5EF4-FFF2-40B4-BE49-F238E27FC236}">
                <a16:creationId xmlns:a16="http://schemas.microsoft.com/office/drawing/2014/main" id="{AA20CBAF-32A1-D3D8-4FFF-0F9F8719D6A0}"/>
              </a:ext>
            </a:extLst>
          </p:cNvPr>
          <p:cNvSpPr/>
          <p:nvPr/>
        </p:nvSpPr>
        <p:spPr>
          <a:xfrm>
            <a:off x="807506" y="2797264"/>
            <a:ext cx="2160494" cy="2160494"/>
          </a:xfrm>
          <a:prstGeom prst="flowChartConnector">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51710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ale jumping out of the water&#10;&#10;Description automatically generated">
            <a:extLst>
              <a:ext uri="{FF2B5EF4-FFF2-40B4-BE49-F238E27FC236}">
                <a16:creationId xmlns:a16="http://schemas.microsoft.com/office/drawing/2014/main" id="{9BC288C0-A4B0-4C46-B975-1C9E4E8839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7364"/>
            <a:ext cx="3960000" cy="2650910"/>
          </a:xfrm>
          <a:prstGeom prst="rect">
            <a:avLst/>
          </a:prstGeom>
        </p:spPr>
      </p:pic>
      <p:pic>
        <p:nvPicPr>
          <p:cNvPr id="6" name="Picture 5">
            <a:extLst>
              <a:ext uri="{FF2B5EF4-FFF2-40B4-BE49-F238E27FC236}">
                <a16:creationId xmlns:a16="http://schemas.microsoft.com/office/drawing/2014/main" id="{A775B9CF-BFF3-444D-94D9-E90F7B68CB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709"/>
          <a:stretch/>
        </p:blipFill>
        <p:spPr>
          <a:xfrm>
            <a:off x="-97688" y="2568095"/>
            <a:ext cx="4041889" cy="2312700"/>
          </a:xfrm>
          <a:prstGeom prst="rect">
            <a:avLst/>
          </a:prstGeom>
        </p:spPr>
      </p:pic>
      <p:pic>
        <p:nvPicPr>
          <p:cNvPr id="8" name="Picture 7" descr="A picture containing water, rock, outdoor, nature&#10;&#10;Description automatically generated">
            <a:extLst>
              <a:ext uri="{FF2B5EF4-FFF2-40B4-BE49-F238E27FC236}">
                <a16:creationId xmlns:a16="http://schemas.microsoft.com/office/drawing/2014/main" id="{9A4957A3-2DBF-44B9-BE95-89ED823556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2882" y="4184088"/>
            <a:ext cx="4196515" cy="2788584"/>
          </a:xfrm>
          <a:prstGeom prst="rect">
            <a:avLst/>
          </a:prstGeom>
        </p:spPr>
      </p:pic>
      <p:pic>
        <p:nvPicPr>
          <p:cNvPr id="10" name="Picture 9" descr="A school of fish in the ocean&#10;&#10;Description automatically generated with low confidence">
            <a:extLst>
              <a:ext uri="{FF2B5EF4-FFF2-40B4-BE49-F238E27FC236}">
                <a16:creationId xmlns:a16="http://schemas.microsoft.com/office/drawing/2014/main" id="{045524F8-F58E-4F6A-B0F1-35396D55CC2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6100"/>
          <a:stretch/>
        </p:blipFill>
        <p:spPr>
          <a:xfrm>
            <a:off x="8290471" y="2337748"/>
            <a:ext cx="3960000" cy="2491829"/>
          </a:xfrm>
          <a:prstGeom prst="rect">
            <a:avLst/>
          </a:prstGeom>
        </p:spPr>
      </p:pic>
      <p:pic>
        <p:nvPicPr>
          <p:cNvPr id="12" name="Picture 11" descr="A pink sea creature&#10;&#10;Description automatically generated with low confidence">
            <a:extLst>
              <a:ext uri="{FF2B5EF4-FFF2-40B4-BE49-F238E27FC236}">
                <a16:creationId xmlns:a16="http://schemas.microsoft.com/office/drawing/2014/main" id="{E4C6B3AB-786D-49AF-B691-E1AA77AFEA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79397" y="-37522"/>
            <a:ext cx="3960000" cy="2412719"/>
          </a:xfrm>
          <a:prstGeom prst="rect">
            <a:avLst/>
          </a:prstGeom>
        </p:spPr>
      </p:pic>
      <p:pic>
        <p:nvPicPr>
          <p:cNvPr id="14" name="Picture 13" descr="A seal swimming in the water&#10;&#10;Description automatically generated with medium confidence">
            <a:extLst>
              <a:ext uri="{FF2B5EF4-FFF2-40B4-BE49-F238E27FC236}">
                <a16:creationId xmlns:a16="http://schemas.microsoft.com/office/drawing/2014/main" id="{773422EB-041F-4672-8279-379A85C121F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6455"/>
          <a:stretch/>
        </p:blipFill>
        <p:spPr>
          <a:xfrm>
            <a:off x="3808564" y="1910794"/>
            <a:ext cx="4762903" cy="2970001"/>
          </a:xfrm>
          <a:prstGeom prst="rect">
            <a:avLst/>
          </a:prstGeom>
        </p:spPr>
      </p:pic>
      <p:pic>
        <p:nvPicPr>
          <p:cNvPr id="16" name="Picture 15" descr="A close-up of a plant&#10;&#10;Description automatically generated with medium confidence">
            <a:extLst>
              <a:ext uri="{FF2B5EF4-FFF2-40B4-BE49-F238E27FC236}">
                <a16:creationId xmlns:a16="http://schemas.microsoft.com/office/drawing/2014/main" id="{A675F640-9C6C-4451-9786-AB5C491147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08621" y="-37522"/>
            <a:ext cx="4767347" cy="2681068"/>
          </a:xfrm>
          <a:prstGeom prst="rect">
            <a:avLst/>
          </a:prstGeom>
        </p:spPr>
      </p:pic>
      <p:pic>
        <p:nvPicPr>
          <p:cNvPr id="22" name="Picture 21" descr="A turtle swimming in the water&#10;&#10;Description automatically generated with medium confidence">
            <a:extLst>
              <a:ext uri="{FF2B5EF4-FFF2-40B4-BE49-F238E27FC236}">
                <a16:creationId xmlns:a16="http://schemas.microsoft.com/office/drawing/2014/main" id="{482E5736-B9C7-4F8A-8D51-DD1C35C754F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9722" y="4459709"/>
            <a:ext cx="3928400" cy="2455249"/>
          </a:xfrm>
          <a:prstGeom prst="rect">
            <a:avLst/>
          </a:prstGeom>
        </p:spPr>
      </p:pic>
      <p:pic>
        <p:nvPicPr>
          <p:cNvPr id="18" name="Picture 17" descr="A body of water with trees around it&#10;&#10;Description automatically generated with medium confidence">
            <a:extLst>
              <a:ext uri="{FF2B5EF4-FFF2-40B4-BE49-F238E27FC236}">
                <a16:creationId xmlns:a16="http://schemas.microsoft.com/office/drawing/2014/main" id="{D35F9255-D9CB-4001-B70C-33DD27CE0B8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29053"/>
          <a:stretch/>
        </p:blipFill>
        <p:spPr>
          <a:xfrm>
            <a:off x="3808621" y="4660103"/>
            <a:ext cx="4767348" cy="2254854"/>
          </a:xfrm>
          <a:prstGeom prst="rect">
            <a:avLst/>
          </a:prstGeom>
        </p:spPr>
      </p:pic>
    </p:spTree>
    <p:extLst>
      <p:ext uri="{BB962C8B-B14F-4D97-AF65-F5344CB8AC3E}">
        <p14:creationId xmlns:p14="http://schemas.microsoft.com/office/powerpoint/2010/main" val="5336502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 circle&#10;&#10;Description automatically generated">
            <a:extLst>
              <a:ext uri="{FF2B5EF4-FFF2-40B4-BE49-F238E27FC236}">
                <a16:creationId xmlns:a16="http://schemas.microsoft.com/office/drawing/2014/main" id="{446E6145-B885-4CAF-A027-17B2F6B8EAA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625" t="20056" r="15263" b="19065"/>
          <a:stretch/>
        </p:blipFill>
        <p:spPr>
          <a:xfrm flipH="1">
            <a:off x="2011681" y="-112429"/>
            <a:ext cx="7628708" cy="6724498"/>
          </a:xfrm>
          <a:prstGeom prst="rect">
            <a:avLst/>
          </a:prstGeom>
        </p:spPr>
      </p:pic>
      <p:sp>
        <p:nvSpPr>
          <p:cNvPr id="2" name="Title 1">
            <a:extLst>
              <a:ext uri="{FF2B5EF4-FFF2-40B4-BE49-F238E27FC236}">
                <a16:creationId xmlns:a16="http://schemas.microsoft.com/office/drawing/2014/main" id="{7ED4F444-AF8A-4579-B50C-353045E4467B}"/>
              </a:ext>
            </a:extLst>
          </p:cNvPr>
          <p:cNvSpPr>
            <a:spLocks noGrp="1"/>
          </p:cNvSpPr>
          <p:nvPr>
            <p:ph type="title"/>
          </p:nvPr>
        </p:nvSpPr>
        <p:spPr>
          <a:xfrm>
            <a:off x="2906883" y="2622665"/>
            <a:ext cx="6733506" cy="1769423"/>
          </a:xfrm>
        </p:spPr>
        <p:txBody>
          <a:bodyPr>
            <a:normAutofit fontScale="90000"/>
          </a:bodyPr>
          <a:lstStyle/>
          <a:p>
            <a:pPr rtl="0">
              <a:spcBef>
                <a:spcPts val="0"/>
              </a:spcBef>
              <a:spcAft>
                <a:spcPts val="0"/>
              </a:spcAft>
            </a:pPr>
            <a:r>
              <a:rPr lang="en-GB" sz="4900" b="0" i="0" u="none" strike="noStrike" dirty="0">
                <a:effectLst/>
                <a:latin typeface="Open Sans"/>
                <a:ea typeface="Open Sans"/>
                <a:cs typeface="Open Sans"/>
              </a:rPr>
              <a:t>Does </a:t>
            </a:r>
            <a:r>
              <a:rPr lang="en-GB" sz="4900" dirty="0">
                <a:latin typeface="Open Sans"/>
                <a:ea typeface="Open Sans"/>
                <a:cs typeface="Open Sans"/>
              </a:rPr>
              <a:t>the</a:t>
            </a:r>
            <a:r>
              <a:rPr lang="en-GB" sz="4900" b="0" i="0" u="none" strike="noStrike" dirty="0">
                <a:effectLst/>
                <a:latin typeface="Open Sans"/>
                <a:ea typeface="Open Sans"/>
                <a:cs typeface="Open Sans"/>
              </a:rPr>
              <a:t> ocean need protection? Why? How?</a:t>
            </a:r>
            <a:br>
              <a:rPr lang="en-GB" b="0" dirty="0">
                <a:effectLst/>
              </a:rPr>
            </a:br>
            <a:br>
              <a:rPr lang="en-GB" dirty="0"/>
            </a:br>
            <a:endParaRPr lang="en-GB" dirty="0"/>
          </a:p>
        </p:txBody>
      </p:sp>
    </p:spTree>
    <p:extLst>
      <p:ext uri="{BB962C8B-B14F-4D97-AF65-F5344CB8AC3E}">
        <p14:creationId xmlns:p14="http://schemas.microsoft.com/office/powerpoint/2010/main" val="22094267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FACBADF6-583B-A614-221A-908B10D4AF83}"/>
              </a:ext>
            </a:extLst>
          </p:cNvPr>
          <p:cNvGraphicFramePr/>
          <p:nvPr>
            <p:extLst>
              <p:ext uri="{D42A27DB-BD31-4B8C-83A1-F6EECF244321}">
                <p14:modId xmlns:p14="http://schemas.microsoft.com/office/powerpoint/2010/main" val="645725518"/>
              </p:ext>
            </p:extLst>
          </p:nvPr>
        </p:nvGraphicFramePr>
        <p:xfrm>
          <a:off x="2231473" y="427245"/>
          <a:ext cx="7732156" cy="60133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844917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1448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D0EBE-17B1-4837-BD56-564696C5D0A3}"/>
              </a:ext>
            </a:extLst>
          </p:cNvPr>
          <p:cNvSpPr>
            <a:spLocks noGrp="1"/>
          </p:cNvSpPr>
          <p:nvPr>
            <p:ph type="title"/>
          </p:nvPr>
        </p:nvSpPr>
        <p:spPr>
          <a:xfrm>
            <a:off x="489857" y="803564"/>
            <a:ext cx="5257800" cy="1971304"/>
          </a:xfrm>
        </p:spPr>
        <p:txBody>
          <a:bodyPr>
            <a:normAutofit fontScale="90000"/>
          </a:bodyPr>
          <a:lstStyle/>
          <a:p>
            <a:r>
              <a:rPr lang="en-GB" b="0"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Marine Protected Areas (MPAs) are like treatments for a sick ocean</a:t>
            </a:r>
            <a:endPar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picture containing lichen, fungus&#10;&#10;Description automatically generated">
            <a:extLst>
              <a:ext uri="{FF2B5EF4-FFF2-40B4-BE49-F238E27FC236}">
                <a16:creationId xmlns:a16="http://schemas.microsoft.com/office/drawing/2014/main" id="{552CBFBC-AFE7-4DE3-9806-149B03C2B3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191" b="10662"/>
          <a:stretch/>
        </p:blipFill>
        <p:spPr>
          <a:xfrm>
            <a:off x="0" y="3429000"/>
            <a:ext cx="6096000" cy="3435740"/>
          </a:xfrm>
          <a:prstGeom prst="rect">
            <a:avLst/>
          </a:prstGeom>
        </p:spPr>
      </p:pic>
      <p:pic>
        <p:nvPicPr>
          <p:cNvPr id="6" name="Picture 5">
            <a:extLst>
              <a:ext uri="{FF2B5EF4-FFF2-40B4-BE49-F238E27FC236}">
                <a16:creationId xmlns:a16="http://schemas.microsoft.com/office/drawing/2014/main" id="{5D960E86-0E28-48BA-8AB8-94818AA7D4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5572"/>
          <a:stretch/>
        </p:blipFill>
        <p:spPr>
          <a:xfrm>
            <a:off x="6096000" y="3429000"/>
            <a:ext cx="6096000" cy="3435740"/>
          </a:xfrm>
          <a:prstGeom prst="rect">
            <a:avLst/>
          </a:prstGeom>
        </p:spPr>
      </p:pic>
      <p:pic>
        <p:nvPicPr>
          <p:cNvPr id="8" name="Picture 7">
            <a:extLst>
              <a:ext uri="{FF2B5EF4-FFF2-40B4-BE49-F238E27FC236}">
                <a16:creationId xmlns:a16="http://schemas.microsoft.com/office/drawing/2014/main" id="{A220CE38-43EE-4DE1-B6D5-8F22EE50D85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5000"/>
          <a:stretch/>
        </p:blipFill>
        <p:spPr>
          <a:xfrm>
            <a:off x="6096000" y="-1"/>
            <a:ext cx="6096000" cy="3429001"/>
          </a:xfrm>
          <a:prstGeom prst="rect">
            <a:avLst/>
          </a:prstGeom>
        </p:spPr>
      </p:pic>
    </p:spTree>
    <p:extLst>
      <p:ext uri="{BB962C8B-B14F-4D97-AF65-F5344CB8AC3E}">
        <p14:creationId xmlns:p14="http://schemas.microsoft.com/office/powerpoint/2010/main" val="36347622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measuring stick, comb&#10;&#10;Description automatically generated">
            <a:extLst>
              <a:ext uri="{FF2B5EF4-FFF2-40B4-BE49-F238E27FC236}">
                <a16:creationId xmlns:a16="http://schemas.microsoft.com/office/drawing/2014/main" id="{87CC1FBD-9907-46E2-B00C-DC63791FFBA5}"/>
              </a:ext>
            </a:extLst>
          </p:cNvPr>
          <p:cNvPicPr>
            <a:picLocks noChangeAspect="1"/>
          </p:cNvPicPr>
          <p:nvPr/>
        </p:nvPicPr>
        <p:blipFill rotWithShape="1">
          <a:blip r:embed="rId3">
            <a:extLst>
              <a:ext uri="{28A0092B-C50C-407E-A947-70E740481C1C}">
                <a14:useLocalDpi xmlns:a14="http://schemas.microsoft.com/office/drawing/2010/main" val="0"/>
              </a:ext>
            </a:extLst>
          </a:blip>
          <a:srcRect l="13813" t="4651" r="32843" b="24806"/>
          <a:stretch/>
        </p:blipFill>
        <p:spPr>
          <a:xfrm rot="3268192">
            <a:off x="7981184" y="652475"/>
            <a:ext cx="2020191" cy="2671465"/>
          </a:xfrm>
          <a:prstGeom prst="rect">
            <a:avLst/>
          </a:prstGeom>
        </p:spPr>
      </p:pic>
      <p:sp>
        <p:nvSpPr>
          <p:cNvPr id="7" name="Arrow: Pentagon 6">
            <a:extLst>
              <a:ext uri="{FF2B5EF4-FFF2-40B4-BE49-F238E27FC236}">
                <a16:creationId xmlns:a16="http://schemas.microsoft.com/office/drawing/2014/main" id="{C10AB02A-85DE-4E97-87AC-A95117BD7FBF}"/>
              </a:ext>
            </a:extLst>
          </p:cNvPr>
          <p:cNvSpPr/>
          <p:nvPr/>
        </p:nvSpPr>
        <p:spPr>
          <a:xfrm>
            <a:off x="792948" y="2724756"/>
            <a:ext cx="3499104" cy="3333750"/>
          </a:xfrm>
          <a:prstGeom prst="homePlate">
            <a:avLst>
              <a:gd name="adj" fmla="val 16824"/>
            </a:avLst>
          </a:prstGeom>
          <a:solidFill>
            <a:srgbClr val="F2B2AC"/>
          </a:solidFill>
          <a:ln>
            <a:solidFill>
              <a:srgbClr val="F2B2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CD7B258-AF67-4DEB-BE80-5650C3166E7E}"/>
              </a:ext>
            </a:extLst>
          </p:cNvPr>
          <p:cNvSpPr>
            <a:spLocks noGrp="1"/>
          </p:cNvSpPr>
          <p:nvPr>
            <p:ph type="title"/>
          </p:nvPr>
        </p:nvSpPr>
        <p:spPr>
          <a:xfrm>
            <a:off x="1246619" y="3728849"/>
            <a:ext cx="2367643" cy="1325563"/>
          </a:xfrm>
        </p:spPr>
        <p:txBody>
          <a:bodyPr>
            <a:normAutofit fontScale="90000"/>
          </a:bodyPr>
          <a:lstStyle/>
          <a:p>
            <a:pPr algn="ctr"/>
            <a:r>
              <a:rPr lang="en-GB" sz="3200" dirty="0">
                <a:solidFill>
                  <a:schemeClr val="bg1"/>
                </a:solidFill>
                <a:latin typeface="Consolas" panose="020B0609020204030204" pitchFamily="49" charset="0"/>
              </a:rPr>
              <a:t>ACTIVITY- MPA Survey</a:t>
            </a:r>
          </a:p>
        </p:txBody>
      </p:sp>
      <p:pic>
        <p:nvPicPr>
          <p:cNvPr id="4" name="Picture 3">
            <a:extLst>
              <a:ext uri="{FF2B5EF4-FFF2-40B4-BE49-F238E27FC236}">
                <a16:creationId xmlns:a16="http://schemas.microsoft.com/office/drawing/2014/main" id="{3643B68C-2C67-43D2-B10E-6C2400E06D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3961" y="2724756"/>
            <a:ext cx="3333750" cy="3333750"/>
          </a:xfrm>
          <a:prstGeom prst="rect">
            <a:avLst/>
          </a:prstGeom>
        </p:spPr>
      </p:pic>
      <p:pic>
        <p:nvPicPr>
          <p:cNvPr id="6" name="Picture 5">
            <a:extLst>
              <a:ext uri="{FF2B5EF4-FFF2-40B4-BE49-F238E27FC236}">
                <a16:creationId xmlns:a16="http://schemas.microsoft.com/office/drawing/2014/main" id="{DC86DDC6-F310-47B7-A692-D30045F1FA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5302" y="2724756"/>
            <a:ext cx="3333750" cy="3333750"/>
          </a:xfrm>
          <a:prstGeom prst="rect">
            <a:avLst/>
          </a:prstGeom>
        </p:spPr>
      </p:pic>
      <p:pic>
        <p:nvPicPr>
          <p:cNvPr id="9" name="Picture 8" descr="Text&#10;&#10;Description automatically generated">
            <a:extLst>
              <a:ext uri="{FF2B5EF4-FFF2-40B4-BE49-F238E27FC236}">
                <a16:creationId xmlns:a16="http://schemas.microsoft.com/office/drawing/2014/main" id="{CCFF5EC2-B8BE-40D5-9E1C-A311892935F1}"/>
              </a:ext>
            </a:extLst>
          </p:cNvPr>
          <p:cNvPicPr>
            <a:picLocks noChangeAspect="1"/>
          </p:cNvPicPr>
          <p:nvPr/>
        </p:nvPicPr>
        <p:blipFill rotWithShape="1">
          <a:blip r:embed="rId6">
            <a:extLst>
              <a:ext uri="{28A0092B-C50C-407E-A947-70E740481C1C}">
                <a14:useLocalDpi xmlns:a14="http://schemas.microsoft.com/office/drawing/2010/main" val="0"/>
              </a:ext>
            </a:extLst>
          </a:blip>
          <a:srcRect r="23232" b="9630"/>
          <a:stretch/>
        </p:blipFill>
        <p:spPr>
          <a:xfrm>
            <a:off x="4433839" y="499730"/>
            <a:ext cx="1580645" cy="1860697"/>
          </a:xfrm>
          <a:prstGeom prst="rect">
            <a:avLst/>
          </a:prstGeom>
        </p:spPr>
      </p:pic>
      <p:pic>
        <p:nvPicPr>
          <p:cNvPr id="11" name="Picture 10" descr="Icon&#10;&#10;Description automatically generated">
            <a:extLst>
              <a:ext uri="{FF2B5EF4-FFF2-40B4-BE49-F238E27FC236}">
                <a16:creationId xmlns:a16="http://schemas.microsoft.com/office/drawing/2014/main" id="{3460DBD3-FD29-44AA-89FB-DF784A368724}"/>
              </a:ext>
            </a:extLst>
          </p:cNvPr>
          <p:cNvPicPr>
            <a:picLocks noChangeAspect="1"/>
          </p:cNvPicPr>
          <p:nvPr/>
        </p:nvPicPr>
        <p:blipFill rotWithShape="1">
          <a:blip r:embed="rId7">
            <a:extLst>
              <a:ext uri="{28A0092B-C50C-407E-A947-70E740481C1C}">
                <a14:useLocalDpi xmlns:a14="http://schemas.microsoft.com/office/drawing/2010/main" val="0"/>
              </a:ext>
            </a:extLst>
          </a:blip>
          <a:srcRect r="16233"/>
          <a:stretch/>
        </p:blipFill>
        <p:spPr>
          <a:xfrm>
            <a:off x="6014991" y="499730"/>
            <a:ext cx="1610604" cy="1922721"/>
          </a:xfrm>
          <a:prstGeom prst="rect">
            <a:avLst/>
          </a:prstGeom>
        </p:spPr>
      </p:pic>
    </p:spTree>
    <p:extLst>
      <p:ext uri="{BB962C8B-B14F-4D97-AF65-F5344CB8AC3E}">
        <p14:creationId xmlns:p14="http://schemas.microsoft.com/office/powerpoint/2010/main" val="25708731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DA3EA-316F-446E-98B0-22D7CCC00E71}"/>
              </a:ext>
            </a:extLst>
          </p:cNvPr>
          <p:cNvSpPr>
            <a:spLocks noGrp="1"/>
          </p:cNvSpPr>
          <p:nvPr>
            <p:ph type="title"/>
          </p:nvPr>
        </p:nvSpPr>
        <p:spPr/>
        <p:txBody>
          <a:bodyPr>
            <a:normAutofit/>
          </a:bodyPr>
          <a:lstStyle/>
          <a:p>
            <a:pPr rtl="0">
              <a:spcBef>
                <a:spcPts val="0"/>
              </a:spcBef>
              <a:spcAft>
                <a:spcPts val="0"/>
              </a:spcAft>
            </a:pPr>
            <a:r>
              <a:rPr lang="en-GB" b="0" i="0" u="none" strike="noStrike" dirty="0">
                <a:effectLst/>
                <a:latin typeface="Open Sans" panose="020B0606030504020204" pitchFamily="34" charset="0"/>
                <a:ea typeface="Open Sans" panose="020B0606030504020204" pitchFamily="34" charset="0"/>
                <a:cs typeface="Open Sans" panose="020B0606030504020204" pitchFamily="34" charset="0"/>
              </a:rPr>
              <a:t>Growth in MPA Coverage</a:t>
            </a:r>
            <a:endParaRPr lang="en-GB" dirty="0">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a:extLst>
              <a:ext uri="{FF2B5EF4-FFF2-40B4-BE49-F238E27FC236}">
                <a16:creationId xmlns:a16="http://schemas.microsoft.com/office/drawing/2014/main" id="{E0DAF296-B000-4221-969C-A3995D5AAF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296"/>
          <a:stretch/>
        </p:blipFill>
        <p:spPr bwMode="auto">
          <a:xfrm>
            <a:off x="838200" y="1408704"/>
            <a:ext cx="8763000" cy="48020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2116DCE-9123-4DD7-B079-141A616B32A6}"/>
              </a:ext>
            </a:extLst>
          </p:cNvPr>
          <p:cNvSpPr txBox="1"/>
          <p:nvPr/>
        </p:nvSpPr>
        <p:spPr>
          <a:xfrm>
            <a:off x="9440883" y="1943100"/>
            <a:ext cx="2363190" cy="4524315"/>
          </a:xfrm>
          <a:prstGeom prst="rect">
            <a:avLst/>
          </a:prstGeom>
          <a:noFill/>
        </p:spPr>
        <p:txBody>
          <a:bodyPr wrap="square" rtlCol="0">
            <a:spAutoFit/>
          </a:bodyPr>
          <a:lstStyle/>
          <a:p>
            <a:pPr rtl="0">
              <a:spcBef>
                <a:spcPts val="0"/>
              </a:spcBef>
              <a:spcAft>
                <a:spcPts val="0"/>
              </a:spcAft>
            </a:pPr>
            <a:r>
              <a:rPr lang="en-GB" sz="1800" b="1" i="0" u="none" strike="noStrike" dirty="0">
                <a:effectLst/>
                <a:latin typeface="Open Sans" panose="020B0606030504020204" pitchFamily="34" charset="0"/>
                <a:ea typeface="Open Sans" panose="020B0606030504020204" pitchFamily="34" charset="0"/>
                <a:cs typeface="Open Sans" panose="020B0606030504020204" pitchFamily="34" charset="0"/>
              </a:rPr>
              <a:t>National</a:t>
            </a:r>
            <a:r>
              <a:rPr lang="en-GB" sz="1800" b="0" i="0" u="none" strike="noStrike" dirty="0">
                <a:effectLst/>
                <a:latin typeface="Open Sans" panose="020B0606030504020204" pitchFamily="34" charset="0"/>
                <a:ea typeface="Open Sans" panose="020B0606030504020204" pitchFamily="34" charset="0"/>
                <a:cs typeface="Open Sans" panose="020B0606030504020204" pitchFamily="34" charset="0"/>
              </a:rPr>
              <a:t>: Within a country’s 200 nautical mile ‘Exclusive Economic Zone’ (EEZ)</a:t>
            </a:r>
            <a:endParaRPr lang="en-GB" b="0" dirty="0">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br>
              <a:rPr lang="en-GB" b="0" dirty="0">
                <a:effectLst/>
                <a:latin typeface="Open Sans" panose="020B0606030504020204" pitchFamily="34" charset="0"/>
                <a:ea typeface="Open Sans" panose="020B0606030504020204" pitchFamily="34" charset="0"/>
                <a:cs typeface="Open Sans" panose="020B0606030504020204" pitchFamily="34" charset="0"/>
              </a:rPr>
            </a:br>
            <a:r>
              <a:rPr lang="en-GB" sz="1800" b="1" i="0" u="none" strike="noStrike" dirty="0">
                <a:effectLst/>
                <a:latin typeface="Open Sans" panose="020B0606030504020204" pitchFamily="34" charset="0"/>
                <a:ea typeface="Open Sans" panose="020B0606030504020204" pitchFamily="34" charset="0"/>
                <a:cs typeface="Open Sans" panose="020B0606030504020204" pitchFamily="34" charset="0"/>
              </a:rPr>
              <a:t>ABNJ</a:t>
            </a:r>
            <a:r>
              <a:rPr lang="en-GB" sz="1800" b="0" i="0" u="none" strike="noStrike" dirty="0">
                <a:effectLst/>
                <a:latin typeface="Open Sans" panose="020B0606030504020204" pitchFamily="34" charset="0"/>
                <a:ea typeface="Open Sans" panose="020B0606030504020204" pitchFamily="34" charset="0"/>
                <a:cs typeface="Open Sans" panose="020B0606030504020204" pitchFamily="34" charset="0"/>
              </a:rPr>
              <a:t>: Marine Areas Beyond National Jurisdiction </a:t>
            </a:r>
            <a:endParaRPr lang="en-GB" b="0" dirty="0">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r>
              <a:rPr lang="en-GB" sz="1800" b="0" i="0" u="none" strike="noStrike" dirty="0">
                <a:effectLst/>
                <a:latin typeface="Open Sans" panose="020B0606030504020204" pitchFamily="34" charset="0"/>
                <a:ea typeface="Open Sans" panose="020B0606030504020204" pitchFamily="34" charset="0"/>
                <a:cs typeface="Open Sans" panose="020B0606030504020204" pitchFamily="34" charset="0"/>
              </a:rPr>
              <a:t>(responsibility for managing these areas does not fall on a single country)</a:t>
            </a:r>
            <a:endParaRPr lang="en-GB" b="0" dirty="0">
              <a:effectLst/>
              <a:latin typeface="Open Sans" panose="020B0606030504020204" pitchFamily="34" charset="0"/>
              <a:ea typeface="Open Sans" panose="020B0606030504020204" pitchFamily="34" charset="0"/>
              <a:cs typeface="Open Sans" panose="020B0606030504020204" pitchFamily="34" charset="0"/>
            </a:endParaRPr>
          </a:p>
          <a:p>
            <a:br>
              <a:rPr lang="en-GB" b="0" dirty="0">
                <a:effectLst/>
                <a:latin typeface="Open Sans" panose="020B0606030504020204" pitchFamily="34" charset="0"/>
                <a:ea typeface="Open Sans" panose="020B0606030504020204" pitchFamily="34" charset="0"/>
                <a:cs typeface="Open Sans" panose="020B0606030504020204" pitchFamily="34" charset="0"/>
              </a:rPr>
            </a:br>
            <a:r>
              <a:rPr lang="en-GB" sz="1800" b="1" i="0" u="none" strike="noStrike" dirty="0">
                <a:effectLst/>
                <a:latin typeface="Open Sans" panose="020B0606030504020204" pitchFamily="34" charset="0"/>
                <a:ea typeface="Open Sans" panose="020B0606030504020204" pitchFamily="34" charset="0"/>
                <a:cs typeface="Open Sans" panose="020B0606030504020204" pitchFamily="34" charset="0"/>
              </a:rPr>
              <a:t>Global</a:t>
            </a:r>
            <a:r>
              <a:rPr lang="en-GB" sz="1800" b="0" i="0" u="none" strike="noStrike" dirty="0">
                <a:effectLst/>
                <a:latin typeface="Open Sans" panose="020B0606030504020204" pitchFamily="34" charset="0"/>
                <a:ea typeface="Open Sans" panose="020B0606030504020204" pitchFamily="34" charset="0"/>
                <a:cs typeface="Open Sans" panose="020B0606030504020204" pitchFamily="34" charset="0"/>
              </a:rPr>
              <a:t>: Sum of National and ABNJ</a:t>
            </a:r>
            <a:endParaRPr lang="en-GB"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681958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hool of fish in the ocean&#10;&#10;Description automatically generated with low confidence">
            <a:extLst>
              <a:ext uri="{FF2B5EF4-FFF2-40B4-BE49-F238E27FC236}">
                <a16:creationId xmlns:a16="http://schemas.microsoft.com/office/drawing/2014/main" id="{494D732B-7C57-4B3D-B69A-657EDF475A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743" b="6305"/>
          <a:stretch/>
        </p:blipFill>
        <p:spPr>
          <a:xfrm>
            <a:off x="-1124515" y="-322217"/>
            <a:ext cx="13316515" cy="7685534"/>
          </a:xfrm>
          <a:prstGeom prst="rect">
            <a:avLst/>
          </a:prstGeom>
        </p:spPr>
      </p:pic>
      <p:sp>
        <p:nvSpPr>
          <p:cNvPr id="2" name="Title 1">
            <a:extLst>
              <a:ext uri="{FF2B5EF4-FFF2-40B4-BE49-F238E27FC236}">
                <a16:creationId xmlns:a16="http://schemas.microsoft.com/office/drawing/2014/main" id="{FA5EF966-558A-4F7B-AC20-70B26A87D553}"/>
              </a:ext>
            </a:extLst>
          </p:cNvPr>
          <p:cNvSpPr>
            <a:spLocks noGrp="1"/>
          </p:cNvSpPr>
          <p:nvPr>
            <p:ph type="title"/>
          </p:nvPr>
        </p:nvSpPr>
        <p:spPr>
          <a:xfrm>
            <a:off x="838200" y="1640535"/>
            <a:ext cx="10515600" cy="1325563"/>
          </a:xfrm>
        </p:spPr>
        <p:txBody>
          <a:bodyPr>
            <a:normAutofit/>
          </a:bodyPr>
          <a:lstStyle/>
          <a:p>
            <a:pPr algn="ctr"/>
            <a:r>
              <a:rPr lang="en-GB" sz="6000" b="1" i="0" u="none" strike="noStrike" dirty="0">
                <a:solidFill>
                  <a:schemeClr val="bg1"/>
                </a:solidFill>
                <a:effectLst/>
                <a:highlight>
                  <a:srgbClr val="000000"/>
                </a:highlight>
                <a:latin typeface="Arial"/>
                <a:cs typeface="Arial"/>
              </a:rPr>
              <a:t>The Ocean’s Web of Life</a:t>
            </a:r>
            <a:endParaRPr lang="en-GB" sz="6000" b="1" dirty="0">
              <a:solidFill>
                <a:schemeClr val="bg1"/>
              </a:solidFill>
              <a:highlight>
                <a:srgbClr val="000000"/>
              </a:highlight>
              <a:latin typeface="Arial"/>
              <a:cs typeface="Arial"/>
            </a:endParaRPr>
          </a:p>
        </p:txBody>
      </p:sp>
      <p:sp>
        <p:nvSpPr>
          <p:cNvPr id="3" name="Title 1">
            <a:extLst>
              <a:ext uri="{FF2B5EF4-FFF2-40B4-BE49-F238E27FC236}">
                <a16:creationId xmlns:a16="http://schemas.microsoft.com/office/drawing/2014/main" id="{C2513182-787B-4663-A7AB-88F4FB444615}"/>
              </a:ext>
            </a:extLst>
          </p:cNvPr>
          <p:cNvSpPr txBox="1">
            <a:spLocks/>
          </p:cNvSpPr>
          <p:nvPr/>
        </p:nvSpPr>
        <p:spPr>
          <a:xfrm>
            <a:off x="838200" y="2743790"/>
            <a:ext cx="10515600" cy="21850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GB" dirty="0">
                <a:solidFill>
                  <a:schemeClr val="bg1"/>
                </a:solidFill>
                <a:highlight>
                  <a:srgbClr val="000000"/>
                </a:highlight>
                <a:latin typeface="Open Sans"/>
                <a:ea typeface="Open Sans"/>
                <a:cs typeface="Open Sans"/>
              </a:rPr>
              <a:t>Everything is interconnected</a:t>
            </a:r>
            <a:endParaRPr lang="en-GB" sz="4800" b="0" dirty="0">
              <a:solidFill>
                <a:schemeClr val="bg1"/>
              </a:solidFill>
              <a:effectLst/>
              <a:highlight>
                <a:srgbClr val="000000"/>
              </a:highlight>
              <a:latin typeface="Open Sans" panose="020B0606030504020204" pitchFamily="34" charset="0"/>
              <a:ea typeface="Open Sans" panose="020B0606030504020204" pitchFamily="34" charset="0"/>
              <a:cs typeface="Open Sans" panose="020B0606030504020204" pitchFamily="34" charset="0"/>
            </a:endParaRPr>
          </a:p>
          <a:p>
            <a:br>
              <a:rPr lang="en-GB" dirty="0"/>
            </a:br>
            <a:endParaRPr lang="en-GB" dirty="0"/>
          </a:p>
        </p:txBody>
      </p:sp>
    </p:spTree>
    <p:extLst>
      <p:ext uri="{BB962C8B-B14F-4D97-AF65-F5344CB8AC3E}">
        <p14:creationId xmlns:p14="http://schemas.microsoft.com/office/powerpoint/2010/main" val="18229186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42B46"/>
        </a:solidFill>
        <a:effectLst/>
      </p:bgPr>
    </p:bg>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193ADD3B-4F8B-4A79-9336-391F6D14D41F}"/>
              </a:ext>
            </a:extLst>
          </p:cNvPr>
          <p:cNvSpPr/>
          <p:nvPr/>
        </p:nvSpPr>
        <p:spPr>
          <a:xfrm>
            <a:off x="2001520" y="2651760"/>
            <a:ext cx="7223760" cy="2144161"/>
          </a:xfrm>
          <a:custGeom>
            <a:avLst/>
            <a:gdLst>
              <a:gd name="connsiteX0" fmla="*/ 0 w 7223760"/>
              <a:gd name="connsiteY0" fmla="*/ 1524000 h 2144161"/>
              <a:gd name="connsiteX1" fmla="*/ 1747520 w 7223760"/>
              <a:gd name="connsiteY1" fmla="*/ 2143760 h 2144161"/>
              <a:gd name="connsiteX2" fmla="*/ 3759200 w 7223760"/>
              <a:gd name="connsiteY2" fmla="*/ 1595120 h 2144161"/>
              <a:gd name="connsiteX3" fmla="*/ 5618480 w 7223760"/>
              <a:gd name="connsiteY3" fmla="*/ 294640 h 2144161"/>
              <a:gd name="connsiteX4" fmla="*/ 7223760 w 7223760"/>
              <a:gd name="connsiteY4" fmla="*/ 0 h 2144161"/>
              <a:gd name="connsiteX5" fmla="*/ 7223760 w 7223760"/>
              <a:gd name="connsiteY5" fmla="*/ 0 h 2144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23760" h="2144161">
                <a:moveTo>
                  <a:pt x="0" y="1524000"/>
                </a:moveTo>
                <a:cubicBezTo>
                  <a:pt x="560493" y="1827953"/>
                  <a:pt x="1120987" y="2131907"/>
                  <a:pt x="1747520" y="2143760"/>
                </a:cubicBezTo>
                <a:cubicBezTo>
                  <a:pt x="2374053" y="2155613"/>
                  <a:pt x="3114040" y="1903307"/>
                  <a:pt x="3759200" y="1595120"/>
                </a:cubicBezTo>
                <a:cubicBezTo>
                  <a:pt x="4404360" y="1286933"/>
                  <a:pt x="5041053" y="560493"/>
                  <a:pt x="5618480" y="294640"/>
                </a:cubicBezTo>
                <a:cubicBezTo>
                  <a:pt x="6195907" y="28787"/>
                  <a:pt x="7223760" y="0"/>
                  <a:pt x="7223760" y="0"/>
                </a:cubicBezTo>
                <a:lnTo>
                  <a:pt x="7223760" y="0"/>
                </a:lnTo>
              </a:path>
            </a:pathLst>
          </a:cu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E1AF647-9B89-6E51-F0B3-0A81FE6FC979}"/>
              </a:ext>
            </a:extLst>
          </p:cNvPr>
          <p:cNvSpPr>
            <a:spLocks noGrp="1"/>
          </p:cNvSpPr>
          <p:nvPr>
            <p:ph type="title"/>
          </p:nvPr>
        </p:nvSpPr>
        <p:spPr/>
        <p:txBody>
          <a:bodyPr/>
          <a:lstStyle/>
          <a:p>
            <a:r>
              <a:rPr lang="en-GB" dirty="0">
                <a:solidFill>
                  <a:schemeClr val="bg1"/>
                </a:solidFill>
                <a:latin typeface="Consolas"/>
                <a:cs typeface="Calibri Light"/>
              </a:rPr>
              <a:t>JOURNEY MAP...</a:t>
            </a:r>
            <a:endParaRPr lang="en-GB" dirty="0">
              <a:solidFill>
                <a:schemeClr val="bg1"/>
              </a:solidFill>
              <a:latin typeface="Consolas"/>
            </a:endParaRPr>
          </a:p>
        </p:txBody>
      </p:sp>
      <p:pic>
        <p:nvPicPr>
          <p:cNvPr id="5" name="Picture 5">
            <a:extLst>
              <a:ext uri="{FF2B5EF4-FFF2-40B4-BE49-F238E27FC236}">
                <a16:creationId xmlns:a16="http://schemas.microsoft.com/office/drawing/2014/main" id="{95C31405-FD75-7457-C12C-5D008E766FAA}"/>
              </a:ext>
            </a:extLst>
          </p:cNvPr>
          <p:cNvPicPr>
            <a:picLocks noChangeAspect="1"/>
          </p:cNvPicPr>
          <p:nvPr/>
        </p:nvPicPr>
        <p:blipFill rotWithShape="1">
          <a:blip r:embed="rId3"/>
          <a:srcRect l="48555" r="-9004" b="44444"/>
          <a:stretch/>
        </p:blipFill>
        <p:spPr>
          <a:xfrm>
            <a:off x="9576661" y="3983936"/>
            <a:ext cx="1227638" cy="1295401"/>
          </a:xfrm>
          <a:prstGeom prst="rect">
            <a:avLst/>
          </a:prstGeom>
        </p:spPr>
      </p:pic>
      <p:pic>
        <p:nvPicPr>
          <p:cNvPr id="3" name="Picture 3" descr="A picture containing outdoor object&#10;&#10;Description automatically generated">
            <a:extLst>
              <a:ext uri="{FF2B5EF4-FFF2-40B4-BE49-F238E27FC236}">
                <a16:creationId xmlns:a16="http://schemas.microsoft.com/office/drawing/2014/main" id="{4CC3096B-8AE3-A4D1-DDAE-F38D5674F0D8}"/>
              </a:ext>
            </a:extLst>
          </p:cNvPr>
          <p:cNvPicPr>
            <a:picLocks noChangeAspect="1"/>
          </p:cNvPicPr>
          <p:nvPr/>
        </p:nvPicPr>
        <p:blipFill>
          <a:blip r:embed="rId4"/>
          <a:stretch>
            <a:fillRect/>
          </a:stretch>
        </p:blipFill>
        <p:spPr>
          <a:xfrm>
            <a:off x="10488478" y="5182394"/>
            <a:ext cx="1295400" cy="1295400"/>
          </a:xfrm>
          <a:prstGeom prst="rect">
            <a:avLst/>
          </a:prstGeom>
        </p:spPr>
      </p:pic>
      <p:pic>
        <p:nvPicPr>
          <p:cNvPr id="7" name="Picture 6">
            <a:extLst>
              <a:ext uri="{FF2B5EF4-FFF2-40B4-BE49-F238E27FC236}">
                <a16:creationId xmlns:a16="http://schemas.microsoft.com/office/drawing/2014/main" id="{1251193F-290A-4991-AA58-354BA217834B}"/>
              </a:ext>
            </a:extLst>
          </p:cNvPr>
          <p:cNvPicPr>
            <a:picLocks noChangeAspect="1"/>
          </p:cNvPicPr>
          <p:nvPr/>
        </p:nvPicPr>
        <p:blipFill>
          <a:blip r:embed="rId5"/>
          <a:stretch>
            <a:fillRect/>
          </a:stretch>
        </p:blipFill>
        <p:spPr>
          <a:xfrm>
            <a:off x="4622323" y="3232688"/>
            <a:ext cx="3206433" cy="2185452"/>
          </a:xfrm>
          <a:prstGeom prst="rect">
            <a:avLst/>
          </a:prstGeom>
        </p:spPr>
      </p:pic>
      <p:pic>
        <p:nvPicPr>
          <p:cNvPr id="9" name="Picture 8">
            <a:extLst>
              <a:ext uri="{FF2B5EF4-FFF2-40B4-BE49-F238E27FC236}">
                <a16:creationId xmlns:a16="http://schemas.microsoft.com/office/drawing/2014/main" id="{08BD887A-A4A5-4CC7-9002-2D916633DEB7}"/>
              </a:ext>
            </a:extLst>
          </p:cNvPr>
          <p:cNvPicPr>
            <a:picLocks noChangeAspect="1"/>
          </p:cNvPicPr>
          <p:nvPr/>
        </p:nvPicPr>
        <p:blipFill rotWithShape="1">
          <a:blip r:embed="rId6"/>
          <a:srcRect l="9559" r="9950" b="3570"/>
          <a:stretch/>
        </p:blipFill>
        <p:spPr>
          <a:xfrm>
            <a:off x="956775" y="1771968"/>
            <a:ext cx="2495887" cy="2317490"/>
          </a:xfrm>
          <a:prstGeom prst="rect">
            <a:avLst/>
          </a:prstGeom>
        </p:spPr>
      </p:pic>
      <p:pic>
        <p:nvPicPr>
          <p:cNvPr id="11" name="Picture 10">
            <a:extLst>
              <a:ext uri="{FF2B5EF4-FFF2-40B4-BE49-F238E27FC236}">
                <a16:creationId xmlns:a16="http://schemas.microsoft.com/office/drawing/2014/main" id="{F7DC8B3F-8C57-47F6-A29C-FF447FDC8E95}"/>
              </a:ext>
            </a:extLst>
          </p:cNvPr>
          <p:cNvPicPr>
            <a:picLocks noChangeAspect="1"/>
          </p:cNvPicPr>
          <p:nvPr/>
        </p:nvPicPr>
        <p:blipFill rotWithShape="1">
          <a:blip r:embed="rId7"/>
          <a:srcRect l="19862" t="3276" r="19439" b="8232"/>
          <a:stretch/>
        </p:blipFill>
        <p:spPr>
          <a:xfrm>
            <a:off x="8773180" y="1424146"/>
            <a:ext cx="2580620" cy="2559790"/>
          </a:xfrm>
          <a:prstGeom prst="rect">
            <a:avLst/>
          </a:prstGeom>
        </p:spPr>
      </p:pic>
    </p:spTree>
    <p:extLst>
      <p:ext uri="{BB962C8B-B14F-4D97-AF65-F5344CB8AC3E}">
        <p14:creationId xmlns:p14="http://schemas.microsoft.com/office/powerpoint/2010/main" val="16768957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9D6F8-015E-4EFF-B709-83D7755EC2C8}"/>
              </a:ext>
            </a:extLst>
          </p:cNvPr>
          <p:cNvSpPr>
            <a:spLocks noGrp="1"/>
          </p:cNvSpPr>
          <p:nvPr>
            <p:ph type="title"/>
          </p:nvPr>
        </p:nvSpPr>
        <p:spPr>
          <a:xfrm>
            <a:off x="838201" y="1374527"/>
            <a:ext cx="6146074" cy="5050023"/>
          </a:xfrm>
        </p:spPr>
        <p:txBody>
          <a:bodyPr>
            <a:normAutofit fontScale="90000"/>
          </a:bodyPr>
          <a:lstStyle/>
          <a:p>
            <a:pPr rtl="0">
              <a:spcBef>
                <a:spcPts val="0"/>
              </a:spcBef>
              <a:spcAft>
                <a:spcPts val="0"/>
              </a:spcAft>
            </a:pPr>
            <a:r>
              <a:rPr lang="en-GB" b="0" i="0" u="none" strike="noStrike" dirty="0">
                <a:effectLst/>
                <a:latin typeface="Open Sans" panose="020B0606030504020204" pitchFamily="34" charset="0"/>
                <a:ea typeface="Open Sans" panose="020B0606030504020204" pitchFamily="34" charset="0"/>
                <a:cs typeface="Open Sans" panose="020B0606030504020204" pitchFamily="34" charset="0"/>
              </a:rPr>
              <a:t>So little of the open ocean is protected. </a:t>
            </a:r>
            <a:br>
              <a:rPr lang="en-GB" b="0" dirty="0">
                <a:effectLst/>
                <a:latin typeface="Open Sans" panose="020B0606030504020204" pitchFamily="34" charset="0"/>
                <a:ea typeface="Open Sans" panose="020B0606030504020204" pitchFamily="34" charset="0"/>
                <a:cs typeface="Open Sans" panose="020B0606030504020204" pitchFamily="34" charset="0"/>
              </a:rPr>
            </a:br>
            <a:br>
              <a:rPr lang="en-GB" b="0" dirty="0">
                <a:effectLst/>
                <a:latin typeface="Open Sans" panose="020B0606030504020204" pitchFamily="34" charset="0"/>
                <a:ea typeface="Open Sans" panose="020B0606030504020204" pitchFamily="34" charset="0"/>
                <a:cs typeface="Open Sans" panose="020B0606030504020204" pitchFamily="34" charset="0"/>
              </a:rPr>
            </a:br>
            <a:r>
              <a:rPr lang="en-GB" b="0" i="0" u="none" strike="noStrike" dirty="0">
                <a:effectLst/>
                <a:latin typeface="Open Sans" panose="020B0606030504020204" pitchFamily="34" charset="0"/>
                <a:ea typeface="Open Sans" panose="020B0606030504020204" pitchFamily="34" charset="0"/>
                <a:cs typeface="Open Sans" panose="020B0606030504020204" pitchFamily="34" charset="0"/>
              </a:rPr>
              <a:t>Why do you think this is?</a:t>
            </a:r>
            <a:br>
              <a:rPr lang="en-GB" b="0" dirty="0">
                <a:effectLst/>
                <a:latin typeface="Open Sans" panose="020B0606030504020204" pitchFamily="34" charset="0"/>
                <a:ea typeface="Open Sans" panose="020B0606030504020204" pitchFamily="34" charset="0"/>
                <a:cs typeface="Open Sans" panose="020B0606030504020204" pitchFamily="34" charset="0"/>
              </a:rPr>
            </a:br>
            <a:br>
              <a:rPr lang="en-GB" b="0" dirty="0">
                <a:effectLst/>
                <a:latin typeface="Open Sans" panose="020B0606030504020204" pitchFamily="34" charset="0"/>
                <a:ea typeface="Open Sans" panose="020B0606030504020204" pitchFamily="34" charset="0"/>
                <a:cs typeface="Open Sans" panose="020B0606030504020204" pitchFamily="34" charset="0"/>
              </a:rPr>
            </a:br>
            <a:r>
              <a:rPr lang="en-GB" b="0" i="0" u="none" strike="noStrike" dirty="0">
                <a:effectLst/>
                <a:latin typeface="Open Sans" panose="020B0606030504020204" pitchFamily="34" charset="0"/>
                <a:ea typeface="Open Sans" panose="020B0606030504020204" pitchFamily="34" charset="0"/>
                <a:cs typeface="Open Sans" panose="020B0606030504020204" pitchFamily="34" charset="0"/>
              </a:rPr>
              <a:t>Why is this a problem for managing marine resources?</a:t>
            </a:r>
            <a:br>
              <a:rPr lang="en-GB" b="0" dirty="0">
                <a:effectLst/>
              </a:rPr>
            </a:br>
            <a:br>
              <a:rPr lang="en-GB" dirty="0"/>
            </a:br>
            <a:endParaRPr lang="en-GB" dirty="0"/>
          </a:p>
        </p:txBody>
      </p:sp>
      <p:pic>
        <p:nvPicPr>
          <p:cNvPr id="4" name="Picture 3" descr="A turtle swimming in the water&#10;&#10;Description automatically generated with medium confidence">
            <a:extLst>
              <a:ext uri="{FF2B5EF4-FFF2-40B4-BE49-F238E27FC236}">
                <a16:creationId xmlns:a16="http://schemas.microsoft.com/office/drawing/2014/main" id="{F206F562-3802-484D-BBC9-CBD9F532FD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0331" y="-703867"/>
            <a:ext cx="4641669" cy="8265734"/>
          </a:xfrm>
          <a:prstGeom prst="rect">
            <a:avLst/>
          </a:prstGeom>
        </p:spPr>
      </p:pic>
    </p:spTree>
    <p:extLst>
      <p:ext uri="{BB962C8B-B14F-4D97-AF65-F5344CB8AC3E}">
        <p14:creationId xmlns:p14="http://schemas.microsoft.com/office/powerpoint/2010/main" val="8970911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80A4042-F637-4DAE-A53A-312D6FC92590}"/>
              </a:ext>
            </a:extLst>
          </p:cNvPr>
          <p:cNvSpPr txBox="1">
            <a:spLocks/>
          </p:cNvSpPr>
          <p:nvPr/>
        </p:nvSpPr>
        <p:spPr>
          <a:xfrm>
            <a:off x="6712512" y="664769"/>
            <a:ext cx="500633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The Tragedy of the Commons</a:t>
            </a:r>
          </a:p>
        </p:txBody>
      </p:sp>
      <p:sp>
        <p:nvSpPr>
          <p:cNvPr id="11" name="Freeform: Shape 10">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14E37B8-260F-45AE-9F05-4C7648D964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 b="8924"/>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3" name="TextBox 2">
            <a:extLst>
              <a:ext uri="{FF2B5EF4-FFF2-40B4-BE49-F238E27FC236}">
                <a16:creationId xmlns:a16="http://schemas.microsoft.com/office/drawing/2014/main" id="{02D334DD-053A-44C2-83E6-083531A86816}"/>
              </a:ext>
            </a:extLst>
          </p:cNvPr>
          <p:cNvSpPr txBox="1"/>
          <p:nvPr/>
        </p:nvSpPr>
        <p:spPr>
          <a:xfrm>
            <a:off x="5609207" y="2096919"/>
            <a:ext cx="6172782" cy="1534555"/>
          </a:xfrm>
          <a:prstGeom prst="rect">
            <a:avLst/>
          </a:prstGeom>
        </p:spPr>
        <p:txBody>
          <a:bodyPr vert="horz" lIns="91440" tIns="45720" rIns="91440" bIns="45720" rtlCol="0" anchor="t">
            <a:normAutofit/>
          </a:bodyPr>
          <a:lstStyle/>
          <a:p>
            <a:pPr marL="1143000" lvl="3">
              <a:lnSpc>
                <a:spcPct val="90000"/>
              </a:lnSpc>
              <a:spcAft>
                <a:spcPts val="600"/>
              </a:spcAft>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D</a:t>
            </a:r>
            <a:r>
              <a:rPr lang="en-US" sz="2400" b="0"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escribes the situation where communal resources are consumed at an unsustainable rate for individual gain</a:t>
            </a: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descr="A picture containing fish&#10;&#10;Description automatically generated">
            <a:extLst>
              <a:ext uri="{FF2B5EF4-FFF2-40B4-BE49-F238E27FC236}">
                <a16:creationId xmlns:a16="http://schemas.microsoft.com/office/drawing/2014/main" id="{E3015E0F-3F02-420B-947D-0C9D4C944F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990" t="30576" r="6445" b="34603"/>
          <a:stretch/>
        </p:blipFill>
        <p:spPr>
          <a:xfrm>
            <a:off x="6024154" y="3738061"/>
            <a:ext cx="1968137" cy="820110"/>
          </a:xfrm>
          <a:prstGeom prst="rect">
            <a:avLst/>
          </a:prstGeom>
        </p:spPr>
      </p:pic>
      <p:pic>
        <p:nvPicPr>
          <p:cNvPr id="10" name="Picture 9" descr="A picture containing fish&#10;&#10;Description automatically generated">
            <a:extLst>
              <a:ext uri="{FF2B5EF4-FFF2-40B4-BE49-F238E27FC236}">
                <a16:creationId xmlns:a16="http://schemas.microsoft.com/office/drawing/2014/main" id="{C4303823-8279-4082-B114-45EFD38A8F1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990" t="30576" r="6445" b="34603"/>
          <a:stretch/>
        </p:blipFill>
        <p:spPr>
          <a:xfrm>
            <a:off x="5313254" y="4954425"/>
            <a:ext cx="1968137" cy="820110"/>
          </a:xfrm>
          <a:prstGeom prst="rect">
            <a:avLst/>
          </a:prstGeom>
        </p:spPr>
      </p:pic>
      <p:pic>
        <p:nvPicPr>
          <p:cNvPr id="12" name="Picture 11" descr="A picture containing fish&#10;&#10;Description automatically generated">
            <a:extLst>
              <a:ext uri="{FF2B5EF4-FFF2-40B4-BE49-F238E27FC236}">
                <a16:creationId xmlns:a16="http://schemas.microsoft.com/office/drawing/2014/main" id="{33FA0E0D-9F5F-49A0-9152-177ABF2A1A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990" t="30576" r="6445" b="34603"/>
          <a:stretch/>
        </p:blipFill>
        <p:spPr>
          <a:xfrm>
            <a:off x="6857874" y="5685178"/>
            <a:ext cx="1968137" cy="820110"/>
          </a:xfrm>
          <a:prstGeom prst="rect">
            <a:avLst/>
          </a:prstGeom>
        </p:spPr>
      </p:pic>
      <p:pic>
        <p:nvPicPr>
          <p:cNvPr id="13" name="Picture 12" descr="A picture containing fish&#10;&#10;Description automatically generated">
            <a:extLst>
              <a:ext uri="{FF2B5EF4-FFF2-40B4-BE49-F238E27FC236}">
                <a16:creationId xmlns:a16="http://schemas.microsoft.com/office/drawing/2014/main" id="{AA47EBD2-6773-4A7D-9A36-6DB737F4E7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990" t="30576" r="6445" b="34603"/>
          <a:stretch/>
        </p:blipFill>
        <p:spPr>
          <a:xfrm>
            <a:off x="7992291" y="4711620"/>
            <a:ext cx="1968137" cy="820110"/>
          </a:xfrm>
          <a:prstGeom prst="rect">
            <a:avLst/>
          </a:prstGeom>
        </p:spPr>
      </p:pic>
      <p:pic>
        <p:nvPicPr>
          <p:cNvPr id="14" name="Picture 13" descr="A picture containing fish&#10;&#10;Description automatically generated">
            <a:extLst>
              <a:ext uri="{FF2B5EF4-FFF2-40B4-BE49-F238E27FC236}">
                <a16:creationId xmlns:a16="http://schemas.microsoft.com/office/drawing/2014/main" id="{7CFB05F2-BB78-4FA5-A305-5299D2B07F3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990" t="30576" r="6445" b="34603"/>
          <a:stretch/>
        </p:blipFill>
        <p:spPr>
          <a:xfrm>
            <a:off x="9813852" y="5471067"/>
            <a:ext cx="1968137" cy="820110"/>
          </a:xfrm>
          <a:prstGeom prst="rect">
            <a:avLst/>
          </a:prstGeom>
        </p:spPr>
      </p:pic>
      <p:pic>
        <p:nvPicPr>
          <p:cNvPr id="15" name="Picture 14" descr="A picture containing fish&#10;&#10;Description automatically generated">
            <a:extLst>
              <a:ext uri="{FF2B5EF4-FFF2-40B4-BE49-F238E27FC236}">
                <a16:creationId xmlns:a16="http://schemas.microsoft.com/office/drawing/2014/main" id="{C2B86C48-F275-49BF-B7F9-FE1A4C4BAB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990" t="30576" r="6445" b="34603"/>
          <a:stretch/>
        </p:blipFill>
        <p:spPr>
          <a:xfrm>
            <a:off x="8910463" y="3738061"/>
            <a:ext cx="1968137" cy="820110"/>
          </a:xfrm>
          <a:prstGeom prst="rect">
            <a:avLst/>
          </a:prstGeom>
        </p:spPr>
      </p:pic>
    </p:spTree>
    <p:extLst>
      <p:ext uri="{BB962C8B-B14F-4D97-AF65-F5344CB8AC3E}">
        <p14:creationId xmlns:p14="http://schemas.microsoft.com/office/powerpoint/2010/main" val="693899413"/>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The Tragedy of the Commons Explained in One Minute">
            <a:hlinkClick r:id="" action="ppaction://media"/>
            <a:extLst>
              <a:ext uri="{FF2B5EF4-FFF2-40B4-BE49-F238E27FC236}">
                <a16:creationId xmlns:a16="http://schemas.microsoft.com/office/drawing/2014/main" id="{7A70F997-709C-4E6D-B1D4-6EDDFB26AD9A}"/>
              </a:ext>
            </a:extLst>
          </p:cNvPr>
          <p:cNvPicPr>
            <a:picLocks noRot="1" noChangeAspect="1"/>
          </p:cNvPicPr>
          <p:nvPr>
            <a:videoFile r:link="rId1"/>
          </p:nvPr>
        </p:nvPicPr>
        <p:blipFill>
          <a:blip r:embed="rId4"/>
          <a:stretch>
            <a:fillRect/>
          </a:stretch>
        </p:blipFill>
        <p:spPr>
          <a:xfrm>
            <a:off x="202365" y="99098"/>
            <a:ext cx="11787269" cy="6659804"/>
          </a:xfrm>
          <a:prstGeom prst="rect">
            <a:avLst/>
          </a:prstGeom>
        </p:spPr>
      </p:pic>
    </p:spTree>
    <p:extLst>
      <p:ext uri="{BB962C8B-B14F-4D97-AF65-F5344CB8AC3E}">
        <p14:creationId xmlns:p14="http://schemas.microsoft.com/office/powerpoint/2010/main" val="52952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F60DE-2C3E-2BE0-BA2B-78C395F340AD}"/>
              </a:ext>
            </a:extLst>
          </p:cNvPr>
          <p:cNvSpPr>
            <a:spLocks noGrp="1"/>
          </p:cNvSpPr>
          <p:nvPr>
            <p:ph type="title"/>
          </p:nvPr>
        </p:nvSpPr>
        <p:spPr>
          <a:xfrm>
            <a:off x="7428218" y="2964651"/>
            <a:ext cx="4087306" cy="3105223"/>
          </a:xfrm>
        </p:spPr>
        <p:txBody>
          <a:bodyPr vert="horz" lIns="91440" tIns="45720" rIns="91440" bIns="45720" rtlCol="0" anchor="b">
            <a:noAutofit/>
          </a:bodyPr>
          <a:lstStyle/>
          <a:p>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How does the ocean impact you?</a:t>
            </a:r>
          </a:p>
          <a:p>
            <a:br>
              <a:rPr lang="en-US" sz="5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5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Boats docked at a pier&#10;&#10;Description automatically generated with medium confidence">
            <a:extLst>
              <a:ext uri="{FF2B5EF4-FFF2-40B4-BE49-F238E27FC236}">
                <a16:creationId xmlns:a16="http://schemas.microsoft.com/office/drawing/2014/main" id="{C9175F5D-C029-46B1-A1A4-512820193F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6820" r="-1"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94952264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375E"/>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D2862636-9175-467B-81D6-1D12D93F77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8744" b="8226"/>
          <a:stretch/>
        </p:blipFill>
        <p:spPr bwMode="auto">
          <a:xfrm>
            <a:off x="5330" y="1709327"/>
            <a:ext cx="12181340" cy="44457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32AD7FB-2A31-4C20-A549-60E06246D49D}"/>
              </a:ext>
            </a:extLst>
          </p:cNvPr>
          <p:cNvSpPr txBox="1"/>
          <p:nvPr/>
        </p:nvSpPr>
        <p:spPr>
          <a:xfrm>
            <a:off x="763487" y="880137"/>
            <a:ext cx="6097978" cy="584775"/>
          </a:xfrm>
          <a:prstGeom prst="rect">
            <a:avLst/>
          </a:prstGeom>
          <a:noFill/>
        </p:spPr>
        <p:txBody>
          <a:bodyPr wrap="square" lIns="91440" tIns="45720" rIns="91440" bIns="45720" anchor="t">
            <a:spAutoFit/>
          </a:bodyPr>
          <a:lstStyle/>
          <a:p>
            <a:r>
              <a:rPr lang="en-GB" sz="3200" b="1" dirty="0">
                <a:solidFill>
                  <a:schemeClr val="bg1"/>
                </a:solidFill>
                <a:latin typeface="Arial"/>
                <a:cs typeface="Arial"/>
              </a:rPr>
              <a:t>Overfishing</a:t>
            </a:r>
            <a:r>
              <a:rPr lang="en-GB" sz="3200" b="1" i="0" u="none" strike="noStrike" dirty="0">
                <a:solidFill>
                  <a:schemeClr val="bg1"/>
                </a:solidFill>
                <a:effectLst/>
                <a:latin typeface="Arial"/>
                <a:cs typeface="Arial"/>
              </a:rPr>
              <a:t>:</a:t>
            </a:r>
            <a:endParaRPr lang="en-GB" sz="3200" dirty="0">
              <a:solidFill>
                <a:schemeClr val="bg1"/>
              </a:solidFill>
              <a:latin typeface="Arial"/>
              <a:cs typeface="Arial"/>
            </a:endParaRPr>
          </a:p>
        </p:txBody>
      </p:sp>
    </p:spTree>
    <p:extLst>
      <p:ext uri="{BB962C8B-B14F-4D97-AF65-F5344CB8AC3E}">
        <p14:creationId xmlns:p14="http://schemas.microsoft.com/office/powerpoint/2010/main" val="23336428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 circle&#10;&#10;Description automatically generated">
            <a:extLst>
              <a:ext uri="{FF2B5EF4-FFF2-40B4-BE49-F238E27FC236}">
                <a16:creationId xmlns:a16="http://schemas.microsoft.com/office/drawing/2014/main" id="{DE63F09E-6C14-49F6-AD1D-B893078477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625" t="20056" r="15263" b="19065"/>
          <a:stretch/>
        </p:blipFill>
        <p:spPr>
          <a:xfrm flipH="1">
            <a:off x="2011681" y="-112429"/>
            <a:ext cx="7628708" cy="6724498"/>
          </a:xfrm>
          <a:prstGeom prst="rect">
            <a:avLst/>
          </a:prstGeom>
        </p:spPr>
      </p:pic>
      <p:sp>
        <p:nvSpPr>
          <p:cNvPr id="2" name="Title 1">
            <a:extLst>
              <a:ext uri="{FF2B5EF4-FFF2-40B4-BE49-F238E27FC236}">
                <a16:creationId xmlns:a16="http://schemas.microsoft.com/office/drawing/2014/main" id="{527B45B6-FA6A-46C9-A01F-EE8C9603451D}"/>
              </a:ext>
            </a:extLst>
          </p:cNvPr>
          <p:cNvSpPr>
            <a:spLocks noGrp="1"/>
          </p:cNvSpPr>
          <p:nvPr>
            <p:ph type="title"/>
          </p:nvPr>
        </p:nvSpPr>
        <p:spPr>
          <a:xfrm>
            <a:off x="3762102" y="2391749"/>
            <a:ext cx="5122421" cy="1325563"/>
          </a:xfrm>
        </p:spPr>
        <p:txBody>
          <a:bodyPr>
            <a:normAutofit fontScale="90000"/>
          </a:bodyPr>
          <a:lstStyle/>
          <a:p>
            <a:r>
              <a:rPr lang="en-GB" b="0" i="0" u="none" strike="noStrike" dirty="0">
                <a:effectLst/>
                <a:latin typeface="Open Sans" panose="020B0606030504020204" pitchFamily="34" charset="0"/>
                <a:ea typeface="Open Sans" panose="020B0606030504020204" pitchFamily="34" charset="0"/>
                <a:cs typeface="Open Sans" panose="020B0606030504020204" pitchFamily="34" charset="0"/>
              </a:rPr>
              <a:t>How can MPAs be used as a solution to overfishing?</a:t>
            </a:r>
            <a:endParaRPr lang="en-GB"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398798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calendar&#10;&#10;Description automatically generated">
            <a:extLst>
              <a:ext uri="{FF2B5EF4-FFF2-40B4-BE49-F238E27FC236}">
                <a16:creationId xmlns:a16="http://schemas.microsoft.com/office/drawing/2014/main" id="{871E6F2E-DD0F-7E3A-D9AE-6CDAB44BFB25}"/>
              </a:ext>
            </a:extLst>
          </p:cNvPr>
          <p:cNvPicPr>
            <a:picLocks noChangeAspect="1"/>
          </p:cNvPicPr>
          <p:nvPr/>
        </p:nvPicPr>
        <p:blipFill>
          <a:blip r:embed="rId3"/>
          <a:stretch>
            <a:fillRect/>
          </a:stretch>
        </p:blipFill>
        <p:spPr>
          <a:xfrm>
            <a:off x="0" y="530165"/>
            <a:ext cx="12129247" cy="6397438"/>
          </a:xfrm>
          <a:prstGeom prst="rect">
            <a:avLst/>
          </a:prstGeom>
        </p:spPr>
      </p:pic>
      <p:sp>
        <p:nvSpPr>
          <p:cNvPr id="5" name="TextBox 4">
            <a:extLst>
              <a:ext uri="{FF2B5EF4-FFF2-40B4-BE49-F238E27FC236}">
                <a16:creationId xmlns:a16="http://schemas.microsoft.com/office/drawing/2014/main" id="{DE576554-92CB-9AC9-00B6-DBE67B50A478}"/>
              </a:ext>
            </a:extLst>
          </p:cNvPr>
          <p:cNvSpPr txBox="1"/>
          <p:nvPr/>
        </p:nvSpPr>
        <p:spPr>
          <a:xfrm>
            <a:off x="80681" y="80682"/>
            <a:ext cx="114383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onsolas"/>
                <a:ea typeface="+mn-lt"/>
                <a:cs typeface="+mn-lt"/>
              </a:rPr>
              <a:t>Conclude your journey at:</a:t>
            </a:r>
            <a:r>
              <a:rPr lang="en-US" dirty="0">
                <a:latin typeface="Open Sans"/>
                <a:ea typeface="+mn-lt"/>
                <a:cs typeface="+mn-lt"/>
              </a:rPr>
              <a:t> https://www.bluemarinefoundation.com/the-sea-we-breathe/journeys/</a:t>
            </a:r>
            <a:endParaRPr lang="en-US" dirty="0">
              <a:latin typeface="Open Sans"/>
            </a:endParaRPr>
          </a:p>
        </p:txBody>
      </p:sp>
      <p:sp>
        <p:nvSpPr>
          <p:cNvPr id="7" name="Flowchart: Connector 6">
            <a:extLst>
              <a:ext uri="{FF2B5EF4-FFF2-40B4-BE49-F238E27FC236}">
                <a16:creationId xmlns:a16="http://schemas.microsoft.com/office/drawing/2014/main" id="{AA20CBAF-32A1-D3D8-4FFF-0F9F8719D6A0}"/>
              </a:ext>
            </a:extLst>
          </p:cNvPr>
          <p:cNvSpPr/>
          <p:nvPr/>
        </p:nvSpPr>
        <p:spPr>
          <a:xfrm>
            <a:off x="5201376" y="3984797"/>
            <a:ext cx="2160494" cy="2160494"/>
          </a:xfrm>
          <a:prstGeom prst="flowChartConnector">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971059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 circle&#10;&#10;Description automatically generated">
            <a:extLst>
              <a:ext uri="{FF2B5EF4-FFF2-40B4-BE49-F238E27FC236}">
                <a16:creationId xmlns:a16="http://schemas.microsoft.com/office/drawing/2014/main" id="{DE63F09E-6C14-49F6-AD1D-B893078477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625" t="20056" r="15263" b="19065"/>
          <a:stretch/>
        </p:blipFill>
        <p:spPr>
          <a:xfrm flipH="1">
            <a:off x="2011681" y="-112429"/>
            <a:ext cx="7628708" cy="6724498"/>
          </a:xfrm>
          <a:prstGeom prst="rect">
            <a:avLst/>
          </a:prstGeom>
        </p:spPr>
      </p:pic>
      <p:sp>
        <p:nvSpPr>
          <p:cNvPr id="2" name="Title 1">
            <a:extLst>
              <a:ext uri="{FF2B5EF4-FFF2-40B4-BE49-F238E27FC236}">
                <a16:creationId xmlns:a16="http://schemas.microsoft.com/office/drawing/2014/main" id="{527B45B6-FA6A-46C9-A01F-EE8C9603451D}"/>
              </a:ext>
            </a:extLst>
          </p:cNvPr>
          <p:cNvSpPr>
            <a:spLocks noGrp="1"/>
          </p:cNvSpPr>
          <p:nvPr>
            <p:ph type="title"/>
          </p:nvPr>
        </p:nvSpPr>
        <p:spPr>
          <a:xfrm>
            <a:off x="3762102" y="2391749"/>
            <a:ext cx="5122421" cy="1325563"/>
          </a:xfrm>
        </p:spPr>
        <p:txBody>
          <a:bodyPr>
            <a:normAutofit fontScale="90000"/>
          </a:bodyPr>
          <a:lstStyle/>
          <a:p>
            <a:r>
              <a:rPr lang="en-GB" b="0" i="0" u="none" strike="noStrike" dirty="0">
                <a:effectLst/>
                <a:latin typeface="Open Sans" panose="020B0606030504020204" pitchFamily="34" charset="0"/>
                <a:ea typeface="Open Sans" panose="020B0606030504020204" pitchFamily="34" charset="0"/>
                <a:cs typeface="Open Sans" panose="020B0606030504020204" pitchFamily="34" charset="0"/>
              </a:rPr>
              <a:t>How can MPAs be used as a solution to overfishing?</a:t>
            </a:r>
            <a:endParaRPr lang="en-GB"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508404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B6EC75F6-42BC-4B7F-876C-FA9890CFB4B6}"/>
              </a:ext>
            </a:extLst>
          </p:cNvPr>
          <p:cNvSpPr/>
          <p:nvPr/>
        </p:nvSpPr>
        <p:spPr>
          <a:xfrm>
            <a:off x="717422" y="1762125"/>
            <a:ext cx="3499104" cy="3333750"/>
          </a:xfrm>
          <a:prstGeom prst="homePlate">
            <a:avLst>
              <a:gd name="adj" fmla="val 16824"/>
            </a:avLst>
          </a:prstGeom>
          <a:solidFill>
            <a:srgbClr val="E4C659"/>
          </a:solidFill>
          <a:ln>
            <a:solidFill>
              <a:srgbClr val="F2B2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94694B3-EEDB-423E-A5D4-BDFF7F9F1429}"/>
              </a:ext>
            </a:extLst>
          </p:cNvPr>
          <p:cNvSpPr>
            <a:spLocks noGrp="1"/>
          </p:cNvSpPr>
          <p:nvPr>
            <p:ph type="title"/>
          </p:nvPr>
        </p:nvSpPr>
        <p:spPr>
          <a:xfrm>
            <a:off x="883102" y="2766218"/>
            <a:ext cx="2976154" cy="1325563"/>
          </a:xfrm>
        </p:spPr>
        <p:txBody>
          <a:bodyPr>
            <a:normAutofit fontScale="90000"/>
          </a:bodyPr>
          <a:lstStyle/>
          <a:p>
            <a:pPr algn="ctr"/>
            <a:r>
              <a:rPr lang="en-GB" sz="3200" dirty="0">
                <a:solidFill>
                  <a:schemeClr val="bg1"/>
                </a:solidFill>
                <a:latin typeface="Consolas" panose="020B0609020204030204" pitchFamily="49" charset="0"/>
              </a:rPr>
              <a:t>Activity - </a:t>
            </a:r>
            <a:br>
              <a:rPr lang="en-GB" sz="3200" dirty="0">
                <a:solidFill>
                  <a:schemeClr val="bg1"/>
                </a:solidFill>
                <a:latin typeface="Consolas" panose="020B0609020204030204" pitchFamily="49" charset="0"/>
              </a:rPr>
            </a:br>
            <a:r>
              <a:rPr lang="en-GB" sz="3200" dirty="0">
                <a:solidFill>
                  <a:schemeClr val="bg1"/>
                </a:solidFill>
                <a:latin typeface="Consolas" panose="020B0609020204030204" pitchFamily="49" charset="0"/>
              </a:rPr>
              <a:t>Manage a Fishery</a:t>
            </a:r>
          </a:p>
        </p:txBody>
      </p:sp>
      <p:pic>
        <p:nvPicPr>
          <p:cNvPr id="5" name="Graphic 4" descr="Fork with solid fill">
            <a:extLst>
              <a:ext uri="{FF2B5EF4-FFF2-40B4-BE49-F238E27FC236}">
                <a16:creationId xmlns:a16="http://schemas.microsoft.com/office/drawing/2014/main" id="{51A3E964-CCBE-436E-BB97-FDCB80A669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012860">
            <a:off x="5932689" y="878976"/>
            <a:ext cx="1893722" cy="1893722"/>
          </a:xfrm>
          <a:prstGeom prst="rect">
            <a:avLst/>
          </a:prstGeom>
        </p:spPr>
      </p:pic>
      <p:pic>
        <p:nvPicPr>
          <p:cNvPr id="7" name="Graphic 6" descr="Spoon with solid fill">
            <a:extLst>
              <a:ext uri="{FF2B5EF4-FFF2-40B4-BE49-F238E27FC236}">
                <a16:creationId xmlns:a16="http://schemas.microsoft.com/office/drawing/2014/main" id="{99EA141D-E00C-4C02-B559-3BB8956607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899835">
            <a:off x="8554854" y="4338111"/>
            <a:ext cx="1805104" cy="1805104"/>
          </a:xfrm>
          <a:prstGeom prst="rect">
            <a:avLst/>
          </a:prstGeom>
        </p:spPr>
      </p:pic>
      <p:pic>
        <p:nvPicPr>
          <p:cNvPr id="9" name="Graphic 8" descr="Paperclip with solid fill">
            <a:extLst>
              <a:ext uri="{FF2B5EF4-FFF2-40B4-BE49-F238E27FC236}">
                <a16:creationId xmlns:a16="http://schemas.microsoft.com/office/drawing/2014/main" id="{9EDE9376-7E22-4E58-B941-555C821EFCA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34265" y="4638675"/>
            <a:ext cx="914400" cy="914400"/>
          </a:xfrm>
          <a:prstGeom prst="rect">
            <a:avLst/>
          </a:prstGeom>
        </p:spPr>
      </p:pic>
      <p:pic>
        <p:nvPicPr>
          <p:cNvPr id="11" name="Graphic 10" descr="Bowl with solid fill">
            <a:extLst>
              <a:ext uri="{FF2B5EF4-FFF2-40B4-BE49-F238E27FC236}">
                <a16:creationId xmlns:a16="http://schemas.microsoft.com/office/drawing/2014/main" id="{44C35D7D-6938-4FD1-B583-EBF94244F4F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317732" y="1762125"/>
            <a:ext cx="2186187" cy="2186187"/>
          </a:xfrm>
          <a:prstGeom prst="rect">
            <a:avLst/>
          </a:prstGeom>
        </p:spPr>
      </p:pic>
      <p:pic>
        <p:nvPicPr>
          <p:cNvPr id="13" name="Picture 12" descr="A picture containing aircraft&#10;&#10;Description automatically generated">
            <a:extLst>
              <a:ext uri="{FF2B5EF4-FFF2-40B4-BE49-F238E27FC236}">
                <a16:creationId xmlns:a16="http://schemas.microsoft.com/office/drawing/2014/main" id="{F3F3DFC7-5E55-44E8-996F-880A95ECAC8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071" t="4063" r="-1071" b="56953"/>
          <a:stretch/>
        </p:blipFill>
        <p:spPr>
          <a:xfrm rot="2968154">
            <a:off x="3807445" y="2156783"/>
            <a:ext cx="2453640" cy="956530"/>
          </a:xfrm>
          <a:prstGeom prst="rect">
            <a:avLst/>
          </a:prstGeom>
        </p:spPr>
      </p:pic>
      <p:pic>
        <p:nvPicPr>
          <p:cNvPr id="14" name="Picture 13" descr="A picture containing aircraft&#10;&#10;Description automatically generated">
            <a:extLst>
              <a:ext uri="{FF2B5EF4-FFF2-40B4-BE49-F238E27FC236}">
                <a16:creationId xmlns:a16="http://schemas.microsoft.com/office/drawing/2014/main" id="{390659A2-AAF9-4457-8DB5-32AB703ED26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071" t="4063" r="-1071" b="56953"/>
          <a:stretch/>
        </p:blipFill>
        <p:spPr>
          <a:xfrm rot="19478332">
            <a:off x="8438012" y="3331055"/>
            <a:ext cx="2453640" cy="956530"/>
          </a:xfrm>
          <a:prstGeom prst="rect">
            <a:avLst/>
          </a:prstGeom>
        </p:spPr>
      </p:pic>
      <p:pic>
        <p:nvPicPr>
          <p:cNvPr id="15" name="Picture 14" descr="A picture containing aircraft&#10;&#10;Description automatically generated">
            <a:extLst>
              <a:ext uri="{FF2B5EF4-FFF2-40B4-BE49-F238E27FC236}">
                <a16:creationId xmlns:a16="http://schemas.microsoft.com/office/drawing/2014/main" id="{A8F5A2D5-6177-4CDD-AB10-311EBCB40C5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071" t="4063" r="-1071" b="56953"/>
          <a:stretch/>
        </p:blipFill>
        <p:spPr>
          <a:xfrm rot="476980">
            <a:off x="5791661" y="3679890"/>
            <a:ext cx="2453640" cy="956530"/>
          </a:xfrm>
          <a:prstGeom prst="rect">
            <a:avLst/>
          </a:prstGeom>
        </p:spPr>
      </p:pic>
      <p:pic>
        <p:nvPicPr>
          <p:cNvPr id="16" name="Picture 15" descr="A picture containing aircraft&#10;&#10;Description automatically generated">
            <a:extLst>
              <a:ext uri="{FF2B5EF4-FFF2-40B4-BE49-F238E27FC236}">
                <a16:creationId xmlns:a16="http://schemas.microsoft.com/office/drawing/2014/main" id="{3DC5D997-D96C-4824-BB5F-748E41E6F50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071" t="4063" r="-1071" b="56953"/>
          <a:stretch/>
        </p:blipFill>
        <p:spPr>
          <a:xfrm rot="18340424">
            <a:off x="10327793" y="1283859"/>
            <a:ext cx="2453640" cy="956530"/>
          </a:xfrm>
          <a:prstGeom prst="rect">
            <a:avLst/>
          </a:prstGeom>
        </p:spPr>
      </p:pic>
      <p:pic>
        <p:nvPicPr>
          <p:cNvPr id="17" name="Picture 16" descr="A picture containing aircraft&#10;&#10;Description automatically generated">
            <a:extLst>
              <a:ext uri="{FF2B5EF4-FFF2-40B4-BE49-F238E27FC236}">
                <a16:creationId xmlns:a16="http://schemas.microsoft.com/office/drawing/2014/main" id="{69FB86AB-C87F-471E-BD5F-376BE3FA0C8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071" t="4063" r="-1071" b="56953"/>
          <a:stretch/>
        </p:blipFill>
        <p:spPr>
          <a:xfrm rot="199382">
            <a:off x="1470697" y="484518"/>
            <a:ext cx="2453640" cy="956530"/>
          </a:xfrm>
          <a:prstGeom prst="rect">
            <a:avLst/>
          </a:prstGeom>
        </p:spPr>
      </p:pic>
    </p:spTree>
    <p:extLst>
      <p:ext uri="{BB962C8B-B14F-4D97-AF65-F5344CB8AC3E}">
        <p14:creationId xmlns:p14="http://schemas.microsoft.com/office/powerpoint/2010/main" val="42395930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urfing in the sea&#10;&#10;Description automatically generated with medium confidence">
            <a:extLst>
              <a:ext uri="{FF2B5EF4-FFF2-40B4-BE49-F238E27FC236}">
                <a16:creationId xmlns:a16="http://schemas.microsoft.com/office/drawing/2014/main" id="{F15D0196-30B2-4553-9C37-611EB7DF1A32}"/>
              </a:ext>
            </a:extLst>
          </p:cNvPr>
          <p:cNvPicPr>
            <a:picLocks noChangeAspect="1"/>
          </p:cNvPicPr>
          <p:nvPr/>
        </p:nvPicPr>
        <p:blipFill rotWithShape="1">
          <a:blip r:embed="rId3">
            <a:extLst>
              <a:ext uri="{28A0092B-C50C-407E-A947-70E740481C1C}">
                <a14:useLocalDpi xmlns:a14="http://schemas.microsoft.com/office/drawing/2010/main" val="0"/>
              </a:ext>
            </a:extLst>
          </a:blip>
          <a:srcRect b="33667"/>
          <a:stretch/>
        </p:blipFill>
        <p:spPr>
          <a:xfrm>
            <a:off x="0" y="-4397830"/>
            <a:ext cx="12192000" cy="11965323"/>
          </a:xfrm>
          <a:prstGeom prst="rect">
            <a:avLst/>
          </a:prstGeom>
        </p:spPr>
      </p:pic>
      <p:sp>
        <p:nvSpPr>
          <p:cNvPr id="2" name="Title 1">
            <a:extLst>
              <a:ext uri="{FF2B5EF4-FFF2-40B4-BE49-F238E27FC236}">
                <a16:creationId xmlns:a16="http://schemas.microsoft.com/office/drawing/2014/main" id="{2AE5103B-1F4A-407C-81DB-559B73B288C9}"/>
              </a:ext>
            </a:extLst>
          </p:cNvPr>
          <p:cNvSpPr>
            <a:spLocks noGrp="1"/>
          </p:cNvSpPr>
          <p:nvPr>
            <p:ph type="title"/>
          </p:nvPr>
        </p:nvSpPr>
        <p:spPr>
          <a:xfrm>
            <a:off x="838200" y="1330035"/>
            <a:ext cx="10515600" cy="4524499"/>
          </a:xfrm>
        </p:spPr>
        <p:txBody>
          <a:bodyPr>
            <a:normAutofit/>
          </a:bodyPr>
          <a:lstStyle/>
          <a:p>
            <a:pPr rtl="0">
              <a:spcBef>
                <a:spcPts val="0"/>
              </a:spcBef>
              <a:spcAft>
                <a:spcPts val="0"/>
              </a:spcAft>
            </a:pPr>
            <a:r>
              <a:rPr lang="en-GB" sz="6000" u="none" strike="noStrike" dirty="0">
                <a:effectLst/>
                <a:latin typeface="Open Sans" panose="020B0606030504020204" pitchFamily="34" charset="0"/>
                <a:ea typeface="Open Sans" panose="020B0606030504020204" pitchFamily="34" charset="0"/>
                <a:cs typeface="Open Sans" panose="020B0606030504020204" pitchFamily="34" charset="0"/>
              </a:rPr>
              <a:t>“The most important thing we take from nature is our existence.”</a:t>
            </a:r>
            <a:br>
              <a:rPr lang="en-GB" sz="6000" dirty="0">
                <a:effectLst/>
                <a:latin typeface="Open Sans" panose="020B0606030504020204" pitchFamily="34" charset="0"/>
                <a:ea typeface="Open Sans" panose="020B0606030504020204" pitchFamily="34" charset="0"/>
                <a:cs typeface="Open Sans" panose="020B0606030504020204" pitchFamily="34" charset="0"/>
              </a:rPr>
            </a:br>
            <a:r>
              <a:rPr lang="en-GB" sz="6000" u="none" strike="noStrike" dirty="0">
                <a:effectLst/>
                <a:latin typeface="Open Sans" panose="020B0606030504020204" pitchFamily="34" charset="0"/>
                <a:ea typeface="Open Sans" panose="020B0606030504020204" pitchFamily="34" charset="0"/>
                <a:cs typeface="Open Sans" panose="020B0606030504020204" pitchFamily="34" charset="0"/>
              </a:rPr>
              <a:t>- Sylvia Earle</a:t>
            </a:r>
            <a:br>
              <a:rPr lang="en-GB" sz="6000" i="1" dirty="0">
                <a:latin typeface="Open Sans" panose="020B0606030504020204" pitchFamily="34" charset="0"/>
                <a:ea typeface="Open Sans" panose="020B0606030504020204" pitchFamily="34" charset="0"/>
                <a:cs typeface="Open Sans" panose="020B0606030504020204" pitchFamily="34" charset="0"/>
              </a:rPr>
            </a:br>
            <a:endParaRPr lang="en-GB" sz="6000" i="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539385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11112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48A2E-0348-422F-AAF4-AA7137DE4B4C}"/>
              </a:ext>
            </a:extLst>
          </p:cNvPr>
          <p:cNvSpPr>
            <a:spLocks noGrp="1"/>
          </p:cNvSpPr>
          <p:nvPr>
            <p:ph type="title"/>
          </p:nvPr>
        </p:nvSpPr>
        <p:spPr>
          <a:xfrm>
            <a:off x="838200" y="1267072"/>
            <a:ext cx="5789023" cy="4323856"/>
          </a:xfrm>
        </p:spPr>
        <p:txBody>
          <a:bodyPr>
            <a:normAutofit/>
          </a:bodyPr>
          <a:lstStyle/>
          <a:p>
            <a:pPr algn="ctr">
              <a:spcBef>
                <a:spcPts val="0"/>
              </a:spcBef>
            </a:pPr>
            <a:r>
              <a:rPr lang="en-GB" sz="6000" b="0" i="0" u="none" strike="noStrike" dirty="0">
                <a:solidFill>
                  <a:schemeClr val="bg1"/>
                </a:solidFill>
                <a:effectLst/>
                <a:latin typeface="Arial"/>
                <a:cs typeface="Arial"/>
              </a:rPr>
              <a:t>A </a:t>
            </a:r>
            <a:r>
              <a:rPr lang="en-GB" sz="6000" dirty="0">
                <a:solidFill>
                  <a:schemeClr val="bg1"/>
                </a:solidFill>
                <a:latin typeface="Arial"/>
                <a:cs typeface="Arial"/>
              </a:rPr>
              <a:t>Healthy Ocean Means a Healthy Planet</a:t>
            </a:r>
            <a:br>
              <a:rPr lang="en-GB" sz="6000" b="0" dirty="0">
                <a:solidFill>
                  <a:schemeClr val="bg1"/>
                </a:solidFill>
                <a:effectLst/>
              </a:rPr>
            </a:br>
            <a:br>
              <a:rPr lang="en-GB" sz="6000" b="0" dirty="0">
                <a:solidFill>
                  <a:schemeClr val="bg1"/>
                </a:solidFill>
                <a:effectLst/>
              </a:rPr>
            </a:br>
            <a:r>
              <a:rPr lang="en-GB" sz="6000" dirty="0">
                <a:solidFill>
                  <a:schemeClr val="bg1"/>
                </a:solidFill>
                <a:latin typeface="Arial"/>
                <a:cs typeface="Arial"/>
              </a:rPr>
              <a:t>Take Action!</a:t>
            </a:r>
            <a:endParaRPr lang="en-GB" dirty="0">
              <a:solidFill>
                <a:schemeClr val="bg1"/>
              </a:solidFill>
              <a:latin typeface="Arial"/>
              <a:cs typeface="Arial"/>
            </a:endParaRPr>
          </a:p>
        </p:txBody>
      </p:sp>
      <p:pic>
        <p:nvPicPr>
          <p:cNvPr id="4" name="Picture 3" descr="A picture containing coelenterate, invertebrate, jellyfish, dark&#10;&#10;Description automatically generated">
            <a:extLst>
              <a:ext uri="{FF2B5EF4-FFF2-40B4-BE49-F238E27FC236}">
                <a16:creationId xmlns:a16="http://schemas.microsoft.com/office/drawing/2014/main" id="{EC8F6907-012E-48D8-9DEB-87A9210F48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pic>
        <p:nvPicPr>
          <p:cNvPr id="3" name="Picture 2" descr="A logo for a company&#10;&#10;AI-generated content may be incorrect.">
            <a:extLst>
              <a:ext uri="{FF2B5EF4-FFF2-40B4-BE49-F238E27FC236}">
                <a16:creationId xmlns:a16="http://schemas.microsoft.com/office/drawing/2014/main" id="{6C71A166-A0C1-0F86-97C6-362976F5B59B}"/>
              </a:ext>
            </a:extLst>
          </p:cNvPr>
          <p:cNvPicPr>
            <a:picLocks noChangeAspect="1"/>
          </p:cNvPicPr>
          <p:nvPr/>
        </p:nvPicPr>
        <p:blipFill>
          <a:blip r:embed="rId4"/>
          <a:stretch>
            <a:fillRect/>
          </a:stretch>
        </p:blipFill>
        <p:spPr>
          <a:xfrm>
            <a:off x="8261307" y="4179322"/>
            <a:ext cx="2715278" cy="1015000"/>
          </a:xfrm>
          <a:prstGeom prst="rect">
            <a:avLst/>
          </a:prstGeom>
        </p:spPr>
      </p:pic>
    </p:spTree>
    <p:extLst>
      <p:ext uri="{BB962C8B-B14F-4D97-AF65-F5344CB8AC3E}">
        <p14:creationId xmlns:p14="http://schemas.microsoft.com/office/powerpoint/2010/main" val="13923069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375E"/>
        </a:solidFill>
        <a:effectLst/>
      </p:bgPr>
    </p:bg>
    <p:spTree>
      <p:nvGrpSpPr>
        <p:cNvPr id="1" name=""/>
        <p:cNvGrpSpPr/>
        <p:nvPr/>
      </p:nvGrpSpPr>
      <p:grpSpPr>
        <a:xfrm>
          <a:off x="0" y="0"/>
          <a:ext cx="0" cy="0"/>
          <a:chOff x="0" y="0"/>
          <a:chExt cx="0" cy="0"/>
        </a:xfrm>
      </p:grpSpPr>
      <p:pic>
        <p:nvPicPr>
          <p:cNvPr id="5" name="Picture 5" descr="Graphical user interface&#10;&#10;Description automatically generated">
            <a:extLst>
              <a:ext uri="{FF2B5EF4-FFF2-40B4-BE49-F238E27FC236}">
                <a16:creationId xmlns:a16="http://schemas.microsoft.com/office/drawing/2014/main" id="{878C6753-B91F-ED44-3820-4F54307D7E24}"/>
              </a:ext>
            </a:extLst>
          </p:cNvPr>
          <p:cNvPicPr>
            <a:picLocks noChangeAspect="1"/>
          </p:cNvPicPr>
          <p:nvPr/>
        </p:nvPicPr>
        <p:blipFill rotWithShape="1">
          <a:blip r:embed="rId3"/>
          <a:srcRect t="25719" r="262" b="50969"/>
          <a:stretch>
            <a:fillRect/>
          </a:stretch>
        </p:blipFill>
        <p:spPr>
          <a:xfrm>
            <a:off x="256006" y="1243528"/>
            <a:ext cx="11516436" cy="4898412"/>
          </a:xfrm>
          <a:prstGeom prst="rect">
            <a:avLst/>
          </a:prstGeom>
        </p:spPr>
      </p:pic>
      <p:sp>
        <p:nvSpPr>
          <p:cNvPr id="2" name="TextBox 1">
            <a:extLst>
              <a:ext uri="{FF2B5EF4-FFF2-40B4-BE49-F238E27FC236}">
                <a16:creationId xmlns:a16="http://schemas.microsoft.com/office/drawing/2014/main" id="{3A14078D-D7A2-99CA-0D4D-324DCF2CEAB7}"/>
              </a:ext>
            </a:extLst>
          </p:cNvPr>
          <p:cNvSpPr txBox="1"/>
          <p:nvPr/>
        </p:nvSpPr>
        <p:spPr>
          <a:xfrm>
            <a:off x="975192" y="712260"/>
            <a:ext cx="6096000"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dirty="0">
                <a:solidFill>
                  <a:srgbClr val="FFFFFF"/>
                </a:solidFill>
                <a:latin typeface="Arial"/>
                <a:ea typeface="Arial"/>
                <a:cs typeface="Arial"/>
              </a:rPr>
              <a:t>The Ocean</a:t>
            </a:r>
            <a:r>
              <a:rPr lang="en-GB" sz="3200" b="1" i="0" u="none" strike="noStrike" baseline="0" dirty="0">
                <a:solidFill>
                  <a:srgbClr val="FFFFFF"/>
                </a:solidFill>
                <a:latin typeface="Arial"/>
                <a:ea typeface="Arial"/>
                <a:cs typeface="Arial"/>
              </a:rPr>
              <a:t>:</a:t>
            </a:r>
            <a:endParaRPr lang="en-GB" dirty="0"/>
          </a:p>
          <a:p>
            <a:pPr algn="ctr"/>
            <a:endParaRPr lang="en-GB"/>
          </a:p>
        </p:txBody>
      </p:sp>
    </p:spTree>
    <p:extLst>
      <p:ext uri="{BB962C8B-B14F-4D97-AF65-F5344CB8AC3E}">
        <p14:creationId xmlns:p14="http://schemas.microsoft.com/office/powerpoint/2010/main" val="3395082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wimming underwater&#10;&#10;Description automatically generated with low confidence">
            <a:extLst>
              <a:ext uri="{FF2B5EF4-FFF2-40B4-BE49-F238E27FC236}">
                <a16:creationId xmlns:a16="http://schemas.microsoft.com/office/drawing/2014/main" id="{674413E6-5CB2-4A9E-954C-74407813EB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7041" y="0"/>
            <a:ext cx="14926082" cy="10085265"/>
          </a:xfrm>
          <a:prstGeom prst="rect">
            <a:avLst/>
          </a:prstGeom>
        </p:spPr>
      </p:pic>
      <p:sp>
        <p:nvSpPr>
          <p:cNvPr id="2" name="Title 1">
            <a:extLst>
              <a:ext uri="{FF2B5EF4-FFF2-40B4-BE49-F238E27FC236}">
                <a16:creationId xmlns:a16="http://schemas.microsoft.com/office/drawing/2014/main" id="{D0E9BCA3-4E01-72AB-8552-DF595EC8BDA6}"/>
              </a:ext>
            </a:extLst>
          </p:cNvPr>
          <p:cNvSpPr>
            <a:spLocks noGrp="1"/>
          </p:cNvSpPr>
          <p:nvPr>
            <p:ph type="title"/>
          </p:nvPr>
        </p:nvSpPr>
        <p:spPr>
          <a:xfrm>
            <a:off x="2831335" y="2104278"/>
            <a:ext cx="7823218" cy="1325563"/>
          </a:xfrm>
        </p:spPr>
        <p:txBody>
          <a:bodyPr>
            <a:noAutofit/>
          </a:bodyPr>
          <a:lstStyle/>
          <a:p>
            <a:r>
              <a:rPr lang="en-GB" sz="6000" dirty="0">
                <a:solidFill>
                  <a:schemeClr val="bg1"/>
                </a:solidFill>
                <a:latin typeface="Open Sans"/>
                <a:ea typeface="+mj-lt"/>
                <a:cs typeface="+mj-lt"/>
              </a:rPr>
              <a:t>How do humans impact the ocean?</a:t>
            </a:r>
            <a:endParaRPr lang="en-US" sz="6000" dirty="0">
              <a:solidFill>
                <a:schemeClr val="bg1"/>
              </a:solidFill>
              <a:latin typeface="Open Sans"/>
              <a:ea typeface="Open Sans"/>
              <a:cs typeface="Calibri Light"/>
            </a:endParaRPr>
          </a:p>
        </p:txBody>
      </p:sp>
    </p:spTree>
    <p:extLst>
      <p:ext uri="{BB962C8B-B14F-4D97-AF65-F5344CB8AC3E}">
        <p14:creationId xmlns:p14="http://schemas.microsoft.com/office/powerpoint/2010/main" val="411489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375E"/>
        </a:solidFill>
        <a:effectLst/>
      </p:bgPr>
    </p:bg>
    <p:spTree>
      <p:nvGrpSpPr>
        <p:cNvPr id="1" name=""/>
        <p:cNvGrpSpPr/>
        <p:nvPr/>
      </p:nvGrpSpPr>
      <p:grpSpPr>
        <a:xfrm>
          <a:off x="0" y="0"/>
          <a:ext cx="0" cy="0"/>
          <a:chOff x="0" y="0"/>
          <a:chExt cx="0" cy="0"/>
        </a:xfrm>
      </p:grpSpPr>
      <p:pic>
        <p:nvPicPr>
          <p:cNvPr id="2" name="Picture 2" descr="Graphical user interface&#10;&#10;Description automatically generated">
            <a:extLst>
              <a:ext uri="{FF2B5EF4-FFF2-40B4-BE49-F238E27FC236}">
                <a16:creationId xmlns:a16="http://schemas.microsoft.com/office/drawing/2014/main" id="{61C002F5-A8C7-7862-03AF-F4B616EB0694}"/>
              </a:ext>
            </a:extLst>
          </p:cNvPr>
          <p:cNvPicPr>
            <a:picLocks noChangeAspect="1"/>
          </p:cNvPicPr>
          <p:nvPr/>
        </p:nvPicPr>
        <p:blipFill rotWithShape="1">
          <a:blip r:embed="rId3"/>
          <a:srcRect t="53107" r="173" b="31067"/>
          <a:stretch>
            <a:fillRect/>
          </a:stretch>
        </p:blipFill>
        <p:spPr>
          <a:xfrm>
            <a:off x="27663" y="2143228"/>
            <a:ext cx="12130270" cy="3344388"/>
          </a:xfrm>
          <a:prstGeom prst="rect">
            <a:avLst/>
          </a:prstGeom>
        </p:spPr>
      </p:pic>
      <p:sp>
        <p:nvSpPr>
          <p:cNvPr id="3" name="TextBox 2">
            <a:extLst>
              <a:ext uri="{FF2B5EF4-FFF2-40B4-BE49-F238E27FC236}">
                <a16:creationId xmlns:a16="http://schemas.microsoft.com/office/drawing/2014/main" id="{A8D6C59D-AD60-5703-7F3B-852817FFA9FF}"/>
              </a:ext>
            </a:extLst>
          </p:cNvPr>
          <p:cNvSpPr txBox="1"/>
          <p:nvPr/>
        </p:nvSpPr>
        <p:spPr>
          <a:xfrm>
            <a:off x="779571" y="1301441"/>
            <a:ext cx="6096000"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GB" sz="3200" b="1" baseline="0" dirty="0">
                <a:solidFill>
                  <a:srgbClr val="FFFFFF"/>
                </a:solidFill>
                <a:latin typeface="Arial"/>
                <a:ea typeface="Segoe UI"/>
                <a:cs typeface="Segoe UI"/>
              </a:rPr>
              <a:t>The </a:t>
            </a:r>
            <a:r>
              <a:rPr lang="en-GB" sz="3200" b="1" dirty="0">
                <a:solidFill>
                  <a:srgbClr val="FFFFFF"/>
                </a:solidFill>
                <a:latin typeface="Arial"/>
                <a:ea typeface="Segoe UI"/>
                <a:cs typeface="Segoe UI"/>
              </a:rPr>
              <a:t>Threats</a:t>
            </a:r>
            <a:r>
              <a:rPr lang="en-GB" sz="3200" b="1" baseline="0" dirty="0">
                <a:solidFill>
                  <a:srgbClr val="FFFFFF"/>
                </a:solidFill>
                <a:latin typeface="Arial"/>
                <a:ea typeface="Segoe UI"/>
                <a:cs typeface="Segoe UI"/>
              </a:rPr>
              <a:t>:</a:t>
            </a:r>
            <a:r>
              <a:rPr lang="en-GB" sz="3200" dirty="0">
                <a:latin typeface="Arial"/>
                <a:ea typeface="Segoe UI"/>
                <a:cs typeface="Segoe UI"/>
              </a:rPr>
              <a:t>​</a:t>
            </a:r>
          </a:p>
          <a:p>
            <a:pPr algn="ctr" rtl="0"/>
            <a:r>
              <a:rPr lang="en-GB" sz="1800" dirty="0">
                <a:latin typeface="Calibri"/>
                <a:ea typeface="Segoe UI"/>
                <a:cs typeface="Segoe UI"/>
              </a:rPr>
              <a:t>​</a:t>
            </a:r>
          </a:p>
          <a:p>
            <a:pPr algn="ctr"/>
            <a:endParaRPr lang="en-GB"/>
          </a:p>
        </p:txBody>
      </p:sp>
    </p:spTree>
    <p:extLst>
      <p:ext uri="{BB962C8B-B14F-4D97-AF65-F5344CB8AC3E}">
        <p14:creationId xmlns:p14="http://schemas.microsoft.com/office/powerpoint/2010/main" val="903158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Icon&#10;&#10;Description automatically generated">
            <a:extLst>
              <a:ext uri="{FF2B5EF4-FFF2-40B4-BE49-F238E27FC236}">
                <a16:creationId xmlns:a16="http://schemas.microsoft.com/office/drawing/2014/main" id="{7FA299DD-3667-4656-ACE9-4846C23A76FF}"/>
              </a:ext>
            </a:extLst>
          </p:cNvPr>
          <p:cNvPicPr>
            <a:picLocks noChangeAspect="1"/>
          </p:cNvPicPr>
          <p:nvPr/>
        </p:nvPicPr>
        <p:blipFill rotWithShape="1">
          <a:blip r:embed="rId3">
            <a:extLst>
              <a:ext uri="{28A0092B-C50C-407E-A947-70E740481C1C}">
                <a14:useLocalDpi xmlns:a14="http://schemas.microsoft.com/office/drawing/2010/main" val="0"/>
              </a:ext>
            </a:extLst>
          </a:blip>
          <a:srcRect l="9309" t="13515" b="20810"/>
          <a:stretch/>
        </p:blipFill>
        <p:spPr>
          <a:xfrm rot="8286882">
            <a:off x="6150519" y="4218691"/>
            <a:ext cx="2733698" cy="1979663"/>
          </a:xfrm>
          <a:prstGeom prst="rect">
            <a:avLst/>
          </a:prstGeom>
        </p:spPr>
      </p:pic>
      <p:sp>
        <p:nvSpPr>
          <p:cNvPr id="2" name="Title 1">
            <a:extLst>
              <a:ext uri="{FF2B5EF4-FFF2-40B4-BE49-F238E27FC236}">
                <a16:creationId xmlns:a16="http://schemas.microsoft.com/office/drawing/2014/main" id="{1777EFE4-F7F6-6260-3F9E-B4337278437F}"/>
              </a:ext>
            </a:extLst>
          </p:cNvPr>
          <p:cNvSpPr>
            <a:spLocks noGrp="1"/>
          </p:cNvSpPr>
          <p:nvPr>
            <p:ph type="title"/>
          </p:nvPr>
        </p:nvSpPr>
        <p:spPr>
          <a:xfrm>
            <a:off x="838199" y="1166751"/>
            <a:ext cx="10515600" cy="1648292"/>
          </a:xfrm>
        </p:spPr>
        <p:txBody>
          <a:bodyPr>
            <a:normAutofit fontScale="90000"/>
          </a:bodyPr>
          <a:lstStyle/>
          <a:p>
            <a:r>
              <a:rPr lang="en-GB" sz="4900" dirty="0">
                <a:latin typeface="Open Sans"/>
                <a:ea typeface="+mj-lt"/>
                <a:cs typeface="+mj-lt"/>
              </a:rPr>
              <a:t>“Our future and the state of the oceans are one.” - </a:t>
            </a:r>
            <a:r>
              <a:rPr lang="en-GB" sz="4900" i="1" dirty="0">
                <a:latin typeface="Open Sans"/>
                <a:ea typeface="+mj-lt"/>
                <a:cs typeface="+mj-lt"/>
              </a:rPr>
              <a:t>Sylvia Earle</a:t>
            </a:r>
            <a:endParaRPr lang="en-GB" sz="4900" i="1" dirty="0">
              <a:latin typeface="Open Sans"/>
              <a:ea typeface="Open Sans"/>
              <a:cs typeface="Open Sans"/>
            </a:endParaRPr>
          </a:p>
          <a:p>
            <a:br>
              <a:rPr lang="en-US" dirty="0"/>
            </a:br>
            <a:endParaRPr lang="en-US" dirty="0"/>
          </a:p>
        </p:txBody>
      </p:sp>
      <p:pic>
        <p:nvPicPr>
          <p:cNvPr id="10" name="Picture 9" descr="Shape&#10;&#10;Description automatically generated with medium confidence">
            <a:extLst>
              <a:ext uri="{FF2B5EF4-FFF2-40B4-BE49-F238E27FC236}">
                <a16:creationId xmlns:a16="http://schemas.microsoft.com/office/drawing/2014/main" id="{237B8D1C-1F32-4108-9B57-9511717C8A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73108">
            <a:off x="3815164" y="2417480"/>
            <a:ext cx="1429138" cy="1429138"/>
          </a:xfrm>
          <a:prstGeom prst="rect">
            <a:avLst/>
          </a:prstGeom>
        </p:spPr>
      </p:pic>
      <p:pic>
        <p:nvPicPr>
          <p:cNvPr id="4" name="Picture 3" descr="A picture containing shape&#10;&#10;Description automatically generated">
            <a:extLst>
              <a:ext uri="{FF2B5EF4-FFF2-40B4-BE49-F238E27FC236}">
                <a16:creationId xmlns:a16="http://schemas.microsoft.com/office/drawing/2014/main" id="{BECD2456-85B8-4183-BED1-9CF70182C2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1223" y="4225483"/>
            <a:ext cx="2179674" cy="2179674"/>
          </a:xfrm>
          <a:prstGeom prst="rect">
            <a:avLst/>
          </a:prstGeom>
        </p:spPr>
      </p:pic>
      <p:pic>
        <p:nvPicPr>
          <p:cNvPr id="6" name="Picture 5" descr="A blue fish with a white background&#10;&#10;Description automatically generated with low confidence">
            <a:extLst>
              <a:ext uri="{FF2B5EF4-FFF2-40B4-BE49-F238E27FC236}">
                <a16:creationId xmlns:a16="http://schemas.microsoft.com/office/drawing/2014/main" id="{34BB6162-AD0E-4FC9-903E-8DF9F60B84DA}"/>
              </a:ext>
            </a:extLst>
          </p:cNvPr>
          <p:cNvPicPr>
            <a:picLocks noChangeAspect="1"/>
          </p:cNvPicPr>
          <p:nvPr/>
        </p:nvPicPr>
        <p:blipFill rotWithShape="1">
          <a:blip r:embed="rId6">
            <a:extLst>
              <a:ext uri="{28A0092B-C50C-407E-A947-70E740481C1C}">
                <a14:useLocalDpi xmlns:a14="http://schemas.microsoft.com/office/drawing/2010/main" val="0"/>
              </a:ext>
            </a:extLst>
          </a:blip>
          <a:srcRect t="1" b="42456"/>
          <a:stretch/>
        </p:blipFill>
        <p:spPr>
          <a:xfrm>
            <a:off x="6667039" y="2404478"/>
            <a:ext cx="2528777" cy="1455142"/>
          </a:xfrm>
          <a:prstGeom prst="rect">
            <a:avLst/>
          </a:prstGeom>
        </p:spPr>
      </p:pic>
      <p:pic>
        <p:nvPicPr>
          <p:cNvPr id="12" name="Picture 11" descr="Icon&#10;&#10;Description automatically generated">
            <a:extLst>
              <a:ext uri="{FF2B5EF4-FFF2-40B4-BE49-F238E27FC236}">
                <a16:creationId xmlns:a16="http://schemas.microsoft.com/office/drawing/2014/main" id="{6C7316C8-3F91-47A8-BC6B-A86DAA2147C2}"/>
              </a:ext>
            </a:extLst>
          </p:cNvPr>
          <p:cNvPicPr>
            <a:picLocks noChangeAspect="1"/>
          </p:cNvPicPr>
          <p:nvPr/>
        </p:nvPicPr>
        <p:blipFill rotWithShape="1">
          <a:blip r:embed="rId7">
            <a:extLst>
              <a:ext uri="{28A0092B-C50C-407E-A947-70E740481C1C}">
                <a14:useLocalDpi xmlns:a14="http://schemas.microsoft.com/office/drawing/2010/main" val="0"/>
              </a:ext>
            </a:extLst>
          </a:blip>
          <a:srcRect l="10838" t="8194" r="7293" b="3165"/>
          <a:stretch/>
        </p:blipFill>
        <p:spPr>
          <a:xfrm>
            <a:off x="4885159" y="2815043"/>
            <a:ext cx="2421681" cy="2622014"/>
          </a:xfrm>
          <a:prstGeom prst="flowChartConnector">
            <a:avLst/>
          </a:prstGeom>
        </p:spPr>
      </p:pic>
    </p:spTree>
    <p:extLst>
      <p:ext uri="{BB962C8B-B14F-4D97-AF65-F5344CB8AC3E}">
        <p14:creationId xmlns:p14="http://schemas.microsoft.com/office/powerpoint/2010/main" val="1091737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bubble chart&#10;&#10;Description automatically generated">
            <a:extLst>
              <a:ext uri="{FF2B5EF4-FFF2-40B4-BE49-F238E27FC236}">
                <a16:creationId xmlns:a16="http://schemas.microsoft.com/office/drawing/2014/main" id="{E0D74858-240E-4640-BF3A-7D9C890CE5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986023">
            <a:off x="1958471" y="217379"/>
            <a:ext cx="2231793" cy="2231793"/>
          </a:xfrm>
          <a:prstGeom prst="rect">
            <a:avLst/>
          </a:prstGeom>
        </p:spPr>
      </p:pic>
      <p:sp>
        <p:nvSpPr>
          <p:cNvPr id="2" name="Title 1">
            <a:extLst>
              <a:ext uri="{FF2B5EF4-FFF2-40B4-BE49-F238E27FC236}">
                <a16:creationId xmlns:a16="http://schemas.microsoft.com/office/drawing/2014/main" id="{B3B09A5E-6FF8-582B-BDC9-3F54EE56C0CA}"/>
              </a:ext>
            </a:extLst>
          </p:cNvPr>
          <p:cNvSpPr>
            <a:spLocks noGrp="1"/>
          </p:cNvSpPr>
          <p:nvPr>
            <p:ph type="title"/>
          </p:nvPr>
        </p:nvSpPr>
        <p:spPr>
          <a:xfrm>
            <a:off x="784412" y="1673972"/>
            <a:ext cx="10515600" cy="3781892"/>
          </a:xfrm>
        </p:spPr>
        <p:txBody>
          <a:bodyPr>
            <a:normAutofit fontScale="90000"/>
          </a:bodyPr>
          <a:lstStyle/>
          <a:p>
            <a:br>
              <a:rPr lang="en-GB" dirty="0">
                <a:ea typeface="+mj-lt"/>
                <a:cs typeface="+mj-lt"/>
              </a:rPr>
            </a:br>
            <a:r>
              <a:rPr lang="en-GB" sz="2800" dirty="0">
                <a:ea typeface="+mj-lt"/>
                <a:cs typeface="+mj-lt"/>
              </a:rPr>
              <a:t>You are now about to embark on a Journey to a Healthy Ocean.</a:t>
            </a:r>
            <a:br>
              <a:rPr lang="en-US" dirty="0"/>
            </a:br>
            <a:endParaRPr lang="en-GB" sz="2800" dirty="0">
              <a:ea typeface="+mj-lt"/>
              <a:cs typeface="+mj-lt"/>
            </a:endParaRPr>
          </a:p>
          <a:p>
            <a:r>
              <a:rPr lang="en-GB" sz="2800" dirty="0">
                <a:ea typeface="+mj-lt"/>
                <a:cs typeface="+mj-lt"/>
              </a:rPr>
              <a:t>Immerse yourself in an underwater experience and discover the beauty and function of healthy marine ecosystems in supporting a healthy planet.</a:t>
            </a:r>
            <a:br>
              <a:rPr lang="en-GB" sz="2800" dirty="0">
                <a:ea typeface="+mj-lt"/>
                <a:cs typeface="+mj-lt"/>
              </a:rPr>
            </a:br>
            <a:br>
              <a:rPr lang="en-GB" sz="2800" dirty="0">
                <a:ea typeface="+mj-lt"/>
                <a:cs typeface="+mj-lt"/>
              </a:rPr>
            </a:br>
            <a:endParaRPr lang="en-GB" sz="2800" dirty="0">
              <a:cs typeface="Calibri Light"/>
            </a:endParaRPr>
          </a:p>
          <a:p>
            <a:r>
              <a:rPr lang="en-GB" sz="2800" dirty="0">
                <a:ea typeface="+mj-lt"/>
                <a:cs typeface="+mj-lt"/>
              </a:rPr>
              <a:t>Along the way, you will persuade people to take action, carry out underwater surveys and make decisions to manage ocean resources.</a:t>
            </a:r>
            <a:endParaRPr lang="en-GB" sz="2800" dirty="0">
              <a:cs typeface="Calibri Light"/>
            </a:endParaRPr>
          </a:p>
          <a:p>
            <a:r>
              <a:rPr lang="en-GB" sz="2800" dirty="0">
                <a:ea typeface="+mj-lt"/>
                <a:cs typeface="+mj-lt"/>
              </a:rPr>
              <a:t>Ready? </a:t>
            </a:r>
            <a:r>
              <a:rPr lang="en-GB" sz="2800" b="1" dirty="0">
                <a:ea typeface="+mj-lt"/>
                <a:cs typeface="+mj-lt"/>
              </a:rPr>
              <a:t>Let’s dive in!</a:t>
            </a:r>
            <a:endParaRPr lang="en-GB" sz="2800" b="1" dirty="0">
              <a:cs typeface="Calibri Light"/>
            </a:endParaRPr>
          </a:p>
        </p:txBody>
      </p:sp>
      <p:sp>
        <p:nvSpPr>
          <p:cNvPr id="3" name="TextBox 2">
            <a:extLst>
              <a:ext uri="{FF2B5EF4-FFF2-40B4-BE49-F238E27FC236}">
                <a16:creationId xmlns:a16="http://schemas.microsoft.com/office/drawing/2014/main" id="{07F12D05-9247-85B2-5611-99722D06827B}"/>
              </a:ext>
            </a:extLst>
          </p:cNvPr>
          <p:cNvSpPr txBox="1"/>
          <p:nvPr/>
        </p:nvSpPr>
        <p:spPr>
          <a:xfrm>
            <a:off x="3827929" y="1120588"/>
            <a:ext cx="443752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dirty="0">
                <a:latin typeface="Consolas"/>
                <a:cs typeface="Calibri Light"/>
              </a:rPr>
              <a:t>Now boarding...</a:t>
            </a:r>
            <a:br>
              <a:rPr lang="en-GB" sz="3600" dirty="0">
                <a:latin typeface="Consolas"/>
                <a:cs typeface="Calibri Light"/>
              </a:rPr>
            </a:br>
            <a:endParaRPr lang="en-GB">
              <a:ea typeface="+mn-lt"/>
              <a:cs typeface="+mn-lt"/>
            </a:endParaRPr>
          </a:p>
        </p:txBody>
      </p:sp>
      <p:pic>
        <p:nvPicPr>
          <p:cNvPr id="5" name="Picture 4" descr="Chart, bubble chart&#10;&#10;Description automatically generated">
            <a:extLst>
              <a:ext uri="{FF2B5EF4-FFF2-40B4-BE49-F238E27FC236}">
                <a16:creationId xmlns:a16="http://schemas.microsoft.com/office/drawing/2014/main" id="{D05FDA1E-0947-4246-9A5D-69B0AF8051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5058" y="748858"/>
            <a:ext cx="2043917" cy="2043917"/>
          </a:xfrm>
          <a:prstGeom prst="rect">
            <a:avLst/>
          </a:prstGeom>
        </p:spPr>
      </p:pic>
      <p:pic>
        <p:nvPicPr>
          <p:cNvPr id="7" name="Picture 6" descr="Chart, bubble chart&#10;&#10;Description automatically generated">
            <a:extLst>
              <a:ext uri="{FF2B5EF4-FFF2-40B4-BE49-F238E27FC236}">
                <a16:creationId xmlns:a16="http://schemas.microsoft.com/office/drawing/2014/main" id="{7C549977-8C64-411E-81A3-522B9585DC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820684">
            <a:off x="10171252" y="4757876"/>
            <a:ext cx="2702530" cy="2702530"/>
          </a:xfrm>
          <a:prstGeom prst="rect">
            <a:avLst/>
          </a:prstGeom>
        </p:spPr>
      </p:pic>
      <p:pic>
        <p:nvPicPr>
          <p:cNvPr id="10" name="Picture 9" descr="Chart, bubble chart&#10;&#10;Description automatically generated">
            <a:extLst>
              <a:ext uri="{FF2B5EF4-FFF2-40B4-BE49-F238E27FC236}">
                <a16:creationId xmlns:a16="http://schemas.microsoft.com/office/drawing/2014/main" id="{D0CD6C3A-A5FF-485F-BF97-F50F6C7C58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662589">
            <a:off x="7549972" y="5506735"/>
            <a:ext cx="2702530" cy="2702530"/>
          </a:xfrm>
          <a:prstGeom prst="rect">
            <a:avLst/>
          </a:prstGeom>
        </p:spPr>
      </p:pic>
    </p:spTree>
    <p:extLst>
      <p:ext uri="{BB962C8B-B14F-4D97-AF65-F5344CB8AC3E}">
        <p14:creationId xmlns:p14="http://schemas.microsoft.com/office/powerpoint/2010/main" val="420751313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0a31d8b-2303-49aa-9d5e-acb5ce6b628b">
      <Terms xmlns="http://schemas.microsoft.com/office/infopath/2007/PartnerControls"/>
    </lcf76f155ced4ddcb4097134ff3c332f>
    <TaxCatchAll xmlns="0291a441-39a9-4a60-b2c4-33e880ccd3ad" xsi:nil="true"/>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FBD0D5B092988429E01BB841032EC52" ma:contentTypeVersion="21" ma:contentTypeDescription="Create a new document." ma:contentTypeScope="" ma:versionID="3514f600a9d52cf3bafb6bf6afa49b2a">
  <xsd:schema xmlns:xsd="http://www.w3.org/2001/XMLSchema" xmlns:xs="http://www.w3.org/2001/XMLSchema" xmlns:p="http://schemas.microsoft.com/office/2006/metadata/properties" xmlns:ns1="http://schemas.microsoft.com/sharepoint/v3" xmlns:ns2="10a31d8b-2303-49aa-9d5e-acb5ce6b628b" xmlns:ns3="0291a441-39a9-4a60-b2c4-33e880ccd3ad" targetNamespace="http://schemas.microsoft.com/office/2006/metadata/properties" ma:root="true" ma:fieldsID="31f8409e26db7fa10546b3488fa29e76" ns1:_="" ns2:_="" ns3:_="">
    <xsd:import namespace="http://schemas.microsoft.com/sharepoint/v3"/>
    <xsd:import namespace="10a31d8b-2303-49aa-9d5e-acb5ce6b628b"/>
    <xsd:import namespace="0291a441-39a9-4a60-b2c4-33e880ccd3a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1:_ip_UnifiedCompliancePolicyProperties" minOccurs="0"/>
                <xsd:element ref="ns1:_ip_UnifiedCompliancePolicyUIAc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0a31d8b-2303-49aa-9d5e-acb5ce6b62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2267060-aa71-4076-8e39-9ee3c008b0f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291a441-39a9-4a60-b2c4-33e880ccd3a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478ab56-ede4-40f5-96ab-43f9d39d950a}" ma:internalName="TaxCatchAll" ma:showField="CatchAllData" ma:web="0291a441-39a9-4a60-b2c4-33e880ccd3a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F94E34-B5A6-4DAA-A4AD-2852619E9ACB}">
  <ds:schemaRefs>
    <ds:schemaRef ds:uri="http://schemas.microsoft.com/office/2006/metadata/properties"/>
    <ds:schemaRef ds:uri="http://schemas.microsoft.com/office/infopath/2007/PartnerControls"/>
    <ds:schemaRef ds:uri="10a31d8b-2303-49aa-9d5e-acb5ce6b628b"/>
    <ds:schemaRef ds:uri="0291a441-39a9-4a60-b2c4-33e880ccd3ad"/>
    <ds:schemaRef ds:uri="http://schemas.microsoft.com/sharepoint/v3"/>
  </ds:schemaRefs>
</ds:datastoreItem>
</file>

<file path=customXml/itemProps2.xml><?xml version="1.0" encoding="utf-8"?>
<ds:datastoreItem xmlns:ds="http://schemas.openxmlformats.org/officeDocument/2006/customXml" ds:itemID="{286C178A-C79B-42B5-9BAD-9F2D47C618E4}">
  <ds:schemaRefs>
    <ds:schemaRef ds:uri="http://schemas.microsoft.com/sharepoint/v3/contenttype/forms"/>
  </ds:schemaRefs>
</ds:datastoreItem>
</file>

<file path=customXml/itemProps3.xml><?xml version="1.0" encoding="utf-8"?>
<ds:datastoreItem xmlns:ds="http://schemas.openxmlformats.org/officeDocument/2006/customXml" ds:itemID="{00C7FBA0-52C2-40FF-B3FA-FF268D26D7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0a31d8b-2303-49aa-9d5e-acb5ce6b628b"/>
    <ds:schemaRef ds:uri="0291a441-39a9-4a60-b2c4-33e880ccd3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2417</TotalTime>
  <Words>3811</Words>
  <Application>Microsoft Office PowerPoint</Application>
  <PresentationFormat>Widescreen</PresentationFormat>
  <Paragraphs>347</Paragraphs>
  <Slides>46</Slides>
  <Notes>46</Notes>
  <HiddenSlides>0</HiddenSlides>
  <MMClips>2</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Journey to a Healthy Ocean</vt:lpstr>
      <vt:lpstr>Pause and listen What is the ocean? How would you describe it?  </vt:lpstr>
      <vt:lpstr>PowerPoint Presentation</vt:lpstr>
      <vt:lpstr>How does the ocean impact you?  </vt:lpstr>
      <vt:lpstr>PowerPoint Presentation</vt:lpstr>
      <vt:lpstr>How do humans impact the ocean?</vt:lpstr>
      <vt:lpstr>PowerPoint Presentation</vt:lpstr>
      <vt:lpstr>“Our future and the state of the oceans are one.” - Sylvia Earle  </vt:lpstr>
      <vt:lpstr> You are now about to embark on a Journey to a Healthy Ocean.  Immerse yourself in an underwater experience and discover the beauty and function of healthy marine ecosystems in supporting a healthy planet.   Along the way, you will persuade people to take action, carry out underwater surveys and make decisions to manage ocean resources. Ready? Let’s dive in!</vt:lpstr>
      <vt:lpstr>Journey Map...</vt:lpstr>
      <vt:lpstr>Rainforests of the Sea</vt:lpstr>
      <vt:lpstr>PowerPoint Presentation</vt:lpstr>
      <vt:lpstr>  (This is called a Carbon Sink)  </vt:lpstr>
      <vt:lpstr>Carbon                  Sink?</vt:lpstr>
      <vt:lpstr>Carbon                  Sink?</vt:lpstr>
      <vt:lpstr>A Carbon Sink absorbs carbon dioxide from the atmosphere  </vt:lpstr>
      <vt:lpstr>Why is this important?</vt:lpstr>
      <vt:lpstr>PowerPoint Presentation</vt:lpstr>
      <vt:lpstr>Blue Carbon is the carbon that is absorbed by the oceans and coastal ecosystems  </vt:lpstr>
      <vt:lpstr>What are the three types of blue carbon habitats? Where in the ocean are they found?</vt:lpstr>
      <vt:lpstr>PowerPoint Presentation</vt:lpstr>
      <vt:lpstr>What are the three types of blue carbon habitats? Where in the ocean are they found?</vt:lpstr>
      <vt:lpstr>We need to protect Blue Carbon habitats to slow climate change</vt:lpstr>
      <vt:lpstr>ACTIVITY - Media Campaign  </vt:lpstr>
      <vt:lpstr>Journey Map...</vt:lpstr>
      <vt:lpstr>Protecting the Underwater World</vt:lpstr>
      <vt:lpstr>What does it mean to protect something?</vt:lpstr>
      <vt:lpstr>Does the ocean need protection? Why? How?  </vt:lpstr>
      <vt:lpstr>PowerPoint Presentation</vt:lpstr>
      <vt:lpstr>Does the ocean need protection? Why? How?  </vt:lpstr>
      <vt:lpstr>PowerPoint Presentation</vt:lpstr>
      <vt:lpstr>Marine Protected Areas (MPAs) are like treatments for a sick ocean</vt:lpstr>
      <vt:lpstr>ACTIVITY- MPA Survey</vt:lpstr>
      <vt:lpstr>Growth in MPA Coverage</vt:lpstr>
      <vt:lpstr>The Ocean’s Web of Life</vt:lpstr>
      <vt:lpstr>JOURNEY MAP...</vt:lpstr>
      <vt:lpstr>So little of the open ocean is protected.   Why do you think this is?  Why is this a problem for managing marine resources?  </vt:lpstr>
      <vt:lpstr>PowerPoint Presentation</vt:lpstr>
      <vt:lpstr>PowerPoint Presentation</vt:lpstr>
      <vt:lpstr>PowerPoint Presentation</vt:lpstr>
      <vt:lpstr>How can MPAs be used as a solution to overfishing?</vt:lpstr>
      <vt:lpstr>PowerPoint Presentation</vt:lpstr>
      <vt:lpstr>How can MPAs be used as a solution to overfishing?</vt:lpstr>
      <vt:lpstr>Activity -  Manage a Fishery</vt:lpstr>
      <vt:lpstr>“The most important thing we take from nature is our existence.” - Sylvia Earle </vt:lpstr>
      <vt:lpstr>A Healthy Ocean Means a Healthy Planet  Take Action!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Hughes</dc:creator>
  <cp:lastModifiedBy>Anna Hughes</cp:lastModifiedBy>
  <cp:revision>433</cp:revision>
  <dcterms:created xsi:type="dcterms:W3CDTF">2022-04-12T17:45:48Z</dcterms:created>
  <dcterms:modified xsi:type="dcterms:W3CDTF">2025-12-08T12:12:00Z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0x0101001FBD0D5B092988429E01BB841032EC52</vt:lpwstr>
  </property>
  <property fmtid="{D5CDD505-2E9C-101B-9397-08002B2CF9AE}" pid="3" name="MediaServiceImageTags">
    <vt:lpwstr/>
  </property>
</Properties>
</file>