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93" r:id="rId8"/>
    <p:sldId id="294" r:id="rId9"/>
    <p:sldId id="295" r:id="rId10"/>
    <p:sldId id="296" r:id="rId11"/>
    <p:sldId id="266" r:id="rId12"/>
    <p:sldId id="267" r:id="rId13"/>
    <p:sldId id="280" r:id="rId14"/>
    <p:sldId id="282" r:id="rId15"/>
    <p:sldId id="270" r:id="rId16"/>
    <p:sldId id="271" r:id="rId17"/>
    <p:sldId id="272" r:id="rId18"/>
    <p:sldId id="273" r:id="rId19"/>
    <p:sldId id="274" r:id="rId20"/>
    <p:sldId id="276" r:id="rId21"/>
    <p:sldId id="277" r:id="rId22"/>
    <p:sldId id="275" r:id="rId23"/>
    <p:sldId id="278" r:id="rId24"/>
  </p:sldIdLst>
  <p:sldSz cx="18288000" cy="10287000"/>
  <p:notesSz cx="6858000" cy="9144000"/>
  <p:embeddedFontLst>
    <p:embeddedFont>
      <p:font typeface="Arimo" panose="020B0604020202020204" charset="0"/>
      <p:regular r:id="rId26"/>
    </p:embeddedFont>
    <p:embeddedFont>
      <p:font typeface="Arimo Bold" panose="020B0604020202020204" charset="0"/>
      <p:regular r:id="rId27"/>
    </p:embeddedFont>
    <p:embeddedFont>
      <p:font typeface="Arimo Italics" panose="020B0604020202020204" charset="0"/>
      <p:regular r:id="rId28"/>
    </p:embeddedFont>
    <p:embeddedFont>
      <p:font typeface="Galano Grotesque" panose="020B0604020202020204" charset="0"/>
      <p:regular r:id="rId29"/>
    </p:embeddedFont>
    <p:embeddedFont>
      <p:font typeface="Galano Grotesque 1" panose="020B0604020202020204" charset="0"/>
      <p:regular r:id="rId30"/>
    </p:embeddedFont>
    <p:embeddedFont>
      <p:font typeface="Galano Grotesque 2" panose="020B0604020202020204" charset="0"/>
      <p:regular r:id="rId31"/>
    </p:embeddedFont>
    <p:embeddedFont>
      <p:font typeface="Galano Grotesque 3" panose="020B0604020202020204" charset="0"/>
      <p:regular r:id="rId32"/>
    </p:embeddedFont>
    <p:embeddedFont>
      <p:font typeface="GalanoGrotesque-Medium" panose="00000600000000000000" charset="0"/>
      <p:regular r:id="rId33"/>
    </p:embeddedFont>
    <p:embeddedFont>
      <p:font typeface="GalanoGrotesque-SemiBold" panose="00000700000000000000"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1AEF36-8147-5271-549F-C08BCB042EE9}" name="Pippa Tunstall" initials="PT" userId="S::pippa@bluemarinefoundation.com::72181e30-a34a-4550-80f2-0ce131aa6c28" providerId="AD"/>
  <p188:author id="{089E16B9-1E9A-0DBB-93C5-87A9FE5A4BC0}" name="Victoria Turner" initials="VT" userId="S::victoria@bluemarinefoundation.com::92babfb5-b309-47ef-8d08-e33f91e1911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4257E1-1BDE-2FDF-3317-4C4C0EEF8472}" v="10" dt="2026-08-18T06:08:02.784"/>
    <p1510:client id="{748A68F9-A1C3-C41D-8086-599F51A3AD95}" v="416" dt="2026-08-18T14:18:54.402"/>
    <p1510:client id="{A85B0786-0D23-414C-9133-A27F026666BB}" v="203" dt="2026-08-18T13:26:47.5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18.08.2026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Solent is a stretch of water on the South Coast of England  between Portsmouth and the Isle of Weight, where Blue Marine are working to protect.</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a:p>
            <a:endParaRPr lang="en-US"/>
          </a:p>
          <a:p>
            <a:r>
              <a:rPr lang="en-US"/>
              <a:t>Short starter exercise: match the animals to where they live (their habitat).</a:t>
            </a:r>
          </a:p>
          <a:p>
            <a:r>
              <a:rPr lang="en-US"/>
              <a:t>These are the 4 habitats in the Solent that we will look at today. </a:t>
            </a:r>
          </a:p>
          <a:p>
            <a:r>
              <a:rPr lang="en-US"/>
              <a:t>The slide is animated with the answers. Can do this as a simple hands up exercise.</a:t>
            </a:r>
          </a:p>
          <a:p>
            <a:endParaRPr lang="en-US"/>
          </a:p>
          <a:p>
            <a:r>
              <a:rPr lang="en-US"/>
              <a:t>Seabird Nesting Site – Common Tern </a:t>
            </a:r>
          </a:p>
          <a:p>
            <a:r>
              <a:rPr lang="en-US"/>
              <a:t>Saltmarsh – Brent Goose </a:t>
            </a:r>
          </a:p>
          <a:p>
            <a:r>
              <a:rPr lang="en-US"/>
              <a:t>Oyster Reef- Common Oyster </a:t>
            </a:r>
          </a:p>
          <a:p>
            <a:r>
              <a:rPr lang="en-US"/>
              <a:t>Seagrass Meadow- Seahorse </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A7F68-033E-AE07-F500-A6985667C07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08F81-C5B4-092D-5465-1BA32367FF3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a:extLst>
              <a:ext uri="{FF2B5EF4-FFF2-40B4-BE49-F238E27FC236}">
                <a16:creationId xmlns:a16="http://schemas.microsoft.com/office/drawing/2014/main" id="{3D999B54-6072-44D7-25E6-2AC85748DB4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7DA27751-58FC-B3DB-9BF7-D757841942C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40395E5-F16C-8BF6-39DE-FF03CBDE3FA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Why are healthy habitats important?</a:t>
            </a:r>
          </a:p>
          <a:p>
            <a:endParaRPr lang="en-US"/>
          </a:p>
          <a:p>
            <a:r>
              <a:rPr lang="en-US" dirty="0"/>
              <a:t>(Ask class and </a:t>
            </a:r>
            <a:r>
              <a:rPr lang="en-US" dirty="0" err="1"/>
              <a:t>ge</a:t>
            </a:r>
            <a:r>
              <a:rPr lang="en-US" dirty="0"/>
              <a:t>t feedback)</a:t>
            </a:r>
            <a:endParaRPr lang="en-US" dirty="0">
              <a:ea typeface="Calibri"/>
              <a:cs typeface="Calibri"/>
            </a:endParaRPr>
          </a:p>
          <a:p>
            <a:pPr marL="0" marR="0" lvl="0" indent="0" algn="l" defTabSz="914400" rtl="0" eaLnBrk="1" fontAlgn="auto" latinLnBrk="0" hangingPunct="1">
              <a:lnSpc>
                <a:spcPts val="3284"/>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mn-lt"/>
              <a:ea typeface="+mn-ea"/>
              <a:cs typeface="+mn-cs"/>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Give lots of different animals' places</a:t>
            </a:r>
            <a:r>
              <a:rPr kumimoji="0" lang="en-GB" sz="2736" b="0" i="0" u="none" strike="noStrike" kern="1200" cap="none" spc="0" normalizeH="0" noProof="0">
                <a:ln>
                  <a:noFill/>
                </a:ln>
                <a:solidFill>
                  <a:srgbClr val="004994"/>
                </a:solidFill>
                <a:effectLst/>
                <a:uLnTx/>
                <a:uFillTx/>
                <a:latin typeface="Galano Grotesque 1"/>
                <a:ea typeface="Galano Grotesque 1"/>
                <a:cs typeface="Galano Grotesque 1"/>
                <a:sym typeface="Galano Grotesque 1"/>
              </a:rPr>
              <a:t> to live and raise young </a:t>
            </a:r>
            <a:endParaRPr lang="en-GB" sz="2736" b="0" i="0" u="none" strike="noStrike" kern="1200" cap="none" spc="0" normalizeH="0" noProof="0">
              <a:ln>
                <a:noFill/>
              </a:ln>
              <a:solidFill>
                <a:srgbClr val="004994"/>
              </a:solidFill>
              <a:effectLst/>
              <a:uLnTx/>
              <a:uFillTx/>
              <a:latin typeface="Galano Grotesque 1"/>
              <a:ea typeface="Galano Grotesque 1"/>
              <a:cs typeface="Galano Grotesque 1"/>
            </a:endParaRPr>
          </a:p>
          <a:p>
            <a:pPr marL="590876" marR="0" lvl="1" indent="-295438" algn="l" defTabSz="914400" rtl="0" eaLnBrk="1" fontAlgn="auto" latinLnBrk="0" hangingPunct="1">
              <a:lnSpc>
                <a:spcPts val="3284"/>
              </a:lnSpc>
              <a:spcBef>
                <a:spcPts val="0"/>
              </a:spcBef>
              <a:spcAft>
                <a:spcPts val="0"/>
              </a:spcAft>
              <a:buClrTx/>
              <a:buSzTx/>
              <a:buFont typeface="Arial"/>
              <a:buChar char="•"/>
              <a:tabLst/>
              <a:defRPr/>
            </a:pPr>
            <a:endPar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Help keep water and air clean</a:t>
            </a:r>
            <a:endParaRPr lang="en-GB" sz="2736" b="0" i="0" u="none" strike="noStrike" kern="1200" cap="none" spc="0" normalizeH="0" baseline="0" noProof="0">
              <a:ln>
                <a:noFill/>
              </a:ln>
              <a:solidFill>
                <a:srgbClr val="004994"/>
              </a:solidFill>
              <a:effectLst/>
              <a:uLnTx/>
              <a:uFillTx/>
              <a:latin typeface="Galano Grotesque 1"/>
              <a:ea typeface="Galano Grotesque 1"/>
              <a:cs typeface="Galano Grotesque 1"/>
            </a:endParaRPr>
          </a:p>
          <a:p>
            <a:pPr marL="0" marR="0" lvl="0" indent="0" algn="l" defTabSz="914400" rtl="0" eaLnBrk="1" fontAlgn="auto" latinLnBrk="0" hangingPunct="1">
              <a:lnSpc>
                <a:spcPts val="3284"/>
              </a:lnSpc>
              <a:spcBef>
                <a:spcPts val="0"/>
              </a:spcBef>
              <a:spcAft>
                <a:spcPts val="0"/>
              </a:spcAft>
              <a:buClrTx/>
              <a:buSzTx/>
              <a:buFontTx/>
              <a:buNone/>
              <a:tabLst/>
              <a:defRPr/>
            </a:pPr>
            <a:endPar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Protect coastlines from storms and erosion</a:t>
            </a:r>
            <a:endParaRPr lang="en-GB" sz="2736" b="0" i="0" u="none" strike="noStrike" kern="1200" cap="none" spc="0" normalizeH="0" baseline="0" noProof="0">
              <a:ln>
                <a:noFill/>
              </a:ln>
              <a:solidFill>
                <a:srgbClr val="004994"/>
              </a:solidFill>
              <a:effectLst/>
              <a:uLnTx/>
              <a:uFillTx/>
              <a:latin typeface="Galano Grotesque 1"/>
              <a:ea typeface="Galano Grotesque 1"/>
              <a:cs typeface="Galano Grotesque 1"/>
            </a:endParaRPr>
          </a:p>
          <a:p>
            <a:pPr marL="0" marR="0" lvl="0" indent="0" algn="l" defTabSz="914400" rtl="0" eaLnBrk="1" fontAlgn="auto" latinLnBrk="0" hangingPunct="1">
              <a:lnSpc>
                <a:spcPts val="3284"/>
              </a:lnSpc>
              <a:spcBef>
                <a:spcPts val="0"/>
              </a:spcBef>
              <a:spcAft>
                <a:spcPts val="0"/>
              </a:spcAft>
              <a:buClrTx/>
              <a:buSzTx/>
              <a:buFontTx/>
              <a:buNone/>
              <a:tabLst/>
              <a:defRPr/>
            </a:pPr>
            <a:endPar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lang="en-GB" sz="2736">
                <a:solidFill>
                  <a:srgbClr val="004994"/>
                </a:solidFill>
                <a:latin typeface="Galano Grotesque 1"/>
                <a:ea typeface="Galano Grotesque 1"/>
                <a:cs typeface="Galano Grotesque 1"/>
                <a:sym typeface="Galano Grotesque 1"/>
              </a:rPr>
              <a:t>Absorb Carbon dioxide</a:t>
            </a:r>
            <a:r>
              <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 </a:t>
            </a:r>
            <a:r>
              <a:rPr lang="en-GB" sz="2736">
                <a:solidFill>
                  <a:srgbClr val="004994"/>
                </a:solidFill>
                <a:latin typeface="Galano Grotesque 1"/>
                <a:ea typeface="Galano Grotesque 1"/>
                <a:cs typeface="Galano Grotesque 1"/>
                <a:sym typeface="Galano Grotesque 1"/>
              </a:rPr>
              <a:t>to</a:t>
            </a:r>
            <a:r>
              <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 help slow climate change</a:t>
            </a:r>
            <a:endParaRPr lang="en-GB" sz="2736" b="0" i="0" u="none" strike="noStrike" kern="1200" cap="none" spc="0" normalizeH="0" baseline="0" noProof="0">
              <a:ln>
                <a:noFill/>
              </a:ln>
              <a:solidFill>
                <a:srgbClr val="004994"/>
              </a:solidFill>
              <a:effectLst/>
              <a:uLnTx/>
              <a:uFillTx/>
              <a:latin typeface="Galano Grotesque 1"/>
              <a:ea typeface="Galano Grotesque 1"/>
              <a:cs typeface="Galano Grotesque 1"/>
            </a:endParaRPr>
          </a:p>
          <a:p>
            <a:pPr marL="0" marR="0" lvl="0" indent="0" algn="l" defTabSz="914400" rtl="0" eaLnBrk="1" fontAlgn="auto" latinLnBrk="0" hangingPunct="1">
              <a:lnSpc>
                <a:spcPts val="3284"/>
              </a:lnSpc>
              <a:spcBef>
                <a:spcPts val="0"/>
              </a:spcBef>
              <a:spcAft>
                <a:spcPts val="0"/>
              </a:spcAft>
              <a:buClrTx/>
              <a:buSzTx/>
              <a:buFontTx/>
              <a:buNone/>
              <a:tabLst/>
              <a:defRPr/>
            </a:pPr>
            <a:endPar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kumimoji="0" lang="en-GB"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Support fishing, tourism, and local communities</a:t>
            </a:r>
            <a:endParaRPr lang="en-GB" sz="2736" b="0" i="0" u="none" strike="noStrike" kern="1200" cap="none" spc="0" normalizeH="0" baseline="0" noProof="0">
              <a:ln>
                <a:noFill/>
              </a:ln>
              <a:solidFill>
                <a:srgbClr val="004994"/>
              </a:solidFill>
              <a:effectLst/>
              <a:uLnTx/>
              <a:uFillTx/>
              <a:latin typeface="Galano Grotesque 1"/>
              <a:ea typeface="Galano Grotesque 1"/>
              <a:cs typeface="Galano Grotesque 1"/>
            </a:endParaRPr>
          </a:p>
          <a:p>
            <a:endParaRPr lang="en-US"/>
          </a:p>
          <a:p>
            <a:endParaRPr lang="en-US"/>
          </a:p>
          <a:p>
            <a:endParaRPr lang="en-US"/>
          </a:p>
          <a:p>
            <a:endParaRPr lang="en-US"/>
          </a:p>
          <a:p>
            <a:r>
              <a:rPr lang="en-US"/>
              <a:t>Move onto human benefits.</a:t>
            </a:r>
          </a:p>
          <a:p>
            <a:r>
              <a:rPr lang="en-US"/>
              <a:t>“Do habitats only help wildlife… or might they help humans too?”</a:t>
            </a:r>
          </a:p>
          <a:p>
            <a:r>
              <a:rPr lang="en-US"/>
              <a:t>Elicit ideas first.</a:t>
            </a:r>
          </a:p>
          <a:p>
            <a:r>
              <a:rPr lang="en-US"/>
              <a:t>Possible answers:</a:t>
            </a:r>
          </a:p>
          <a:p>
            <a:r>
              <a:rPr lang="en-US"/>
              <a:t>food/fishing </a:t>
            </a:r>
          </a:p>
          <a:p>
            <a:r>
              <a:rPr lang="en-US"/>
              <a:t>cleaner water </a:t>
            </a:r>
          </a:p>
          <a:p>
            <a:r>
              <a:rPr lang="en-US"/>
              <a:t>tourism </a:t>
            </a:r>
          </a:p>
          <a:p>
            <a:r>
              <a:rPr lang="en-US"/>
              <a:t>flood protection </a:t>
            </a:r>
          </a:p>
          <a:p>
            <a:r>
              <a:rPr lang="en-US"/>
              <a:t>climate change/carbon storage </a:t>
            </a:r>
          </a:p>
          <a:p>
            <a:r>
              <a:rPr lang="en-US"/>
              <a:t>“Exactly. Healthy habitats help people as well as nature.”</a:t>
            </a:r>
          </a:p>
          <a:p>
            <a:r>
              <a:rPr lang="en-US"/>
              <a:t>“For example:</a:t>
            </a:r>
          </a:p>
          <a:p>
            <a:r>
              <a:rPr lang="en-US"/>
              <a:t>oyster reefs help clean water, </a:t>
            </a:r>
          </a:p>
          <a:p>
            <a:r>
              <a:rPr lang="en-US"/>
              <a:t>saltmarsh can reduce flooding, </a:t>
            </a:r>
          </a:p>
          <a:p>
            <a:r>
              <a:rPr lang="en-US"/>
              <a:t>and seagrass stores carbon that would otherwise contribute to climate change.” </a:t>
            </a:r>
          </a:p>
          <a:p>
            <a:endParaRPr lang="en-US"/>
          </a:p>
          <a:p>
            <a:endParaRPr lang="en-US"/>
          </a:p>
          <a:p>
            <a:r>
              <a:rPr lang="en-US"/>
              <a:t>Final section.</a:t>
            </a:r>
          </a:p>
          <a:p>
            <a:r>
              <a:rPr lang="en-US" dirty="0"/>
              <a:t>“So what might happen if habitats are damaged or disappear?”</a:t>
            </a:r>
            <a:endParaRPr lang="en-US" dirty="0">
              <a:ea typeface="Calibri"/>
              <a:cs typeface="Calibri"/>
            </a:endParaRPr>
          </a:p>
          <a:p>
            <a:r>
              <a:rPr lang="en-US"/>
              <a:t>Elicit:</a:t>
            </a:r>
          </a:p>
          <a:p>
            <a:r>
              <a:rPr lang="en-US"/>
              <a:t>animals lose homes </a:t>
            </a:r>
          </a:p>
          <a:p>
            <a:r>
              <a:rPr lang="en-US"/>
              <a:t>species decline </a:t>
            </a:r>
          </a:p>
          <a:p>
            <a:r>
              <a:rPr lang="en-US"/>
              <a:t>food chains disrupted </a:t>
            </a:r>
          </a:p>
          <a:p>
            <a:r>
              <a:rPr lang="en-US"/>
              <a:t>more flooding </a:t>
            </a:r>
          </a:p>
          <a:p>
            <a:r>
              <a:rPr lang="en-US"/>
              <a:t>dirtier water </a:t>
            </a:r>
          </a:p>
          <a:p>
            <a:r>
              <a:rPr lang="en-US"/>
              <a:t>fewer fish </a:t>
            </a:r>
          </a:p>
          <a:p>
            <a:r>
              <a:rPr lang="en-US"/>
              <a:t>“Yes — and that’s exactly what today’s investigation is about.”</a:t>
            </a:r>
          </a:p>
          <a:p>
            <a:r>
              <a:rPr lang="en-US"/>
              <a:t>“Today you’ll investigate habitats that are under threat in the Solent… and work out what happens if the damage continues.”</a:t>
            </a:r>
          </a:p>
          <a:p>
            <a:r>
              <a:rPr lang="en-US"/>
              <a:t>“Detectives — it’s time to open the case files.”</a:t>
            </a:r>
          </a:p>
          <a:p>
            <a:endParaRPr lang="en-US"/>
          </a:p>
          <a:p>
            <a:endParaRPr lang="en-US"/>
          </a:p>
          <a:p>
            <a:r>
              <a:rPr lang="en-US"/>
              <a:t>“Now that we know a little more about what habitats are : </a:t>
            </a:r>
          </a:p>
          <a:p>
            <a:r>
              <a:rPr lang="en-US"/>
              <a:t>Detectives — it’s time to open your case files.”</a:t>
            </a:r>
          </a:p>
          <a:p>
            <a:endParaRPr lang="en-US"/>
          </a:p>
          <a:p>
            <a:endParaRPr lang="en-US"/>
          </a:p>
          <a:p>
            <a:endParaRPr lang="en-US"/>
          </a:p>
          <a:p>
            <a:endParaRPr lang="en-US"/>
          </a:p>
          <a:p>
            <a:endParaRPr lang="en-US"/>
          </a:p>
          <a:p>
            <a:r>
              <a:rPr lang="en-US"/>
              <a:t>After explaining why habitats are important ask: </a:t>
            </a:r>
          </a:p>
          <a:p>
            <a:endParaRPr lang="en-US"/>
          </a:p>
          <a:p>
            <a:r>
              <a:rPr lang="en-US" dirty="0"/>
              <a:t>“So what might happen if habitats are damaged or disappear?”</a:t>
            </a:r>
            <a:endParaRPr lang="en-US" dirty="0">
              <a:ea typeface="Calibri"/>
              <a:cs typeface="Calibri"/>
            </a:endParaRPr>
          </a:p>
          <a:p>
            <a:r>
              <a:rPr lang="en-US"/>
              <a:t>Elicit:</a:t>
            </a:r>
          </a:p>
          <a:p>
            <a:r>
              <a:rPr lang="en-US"/>
              <a:t>animals lose homes </a:t>
            </a:r>
          </a:p>
          <a:p>
            <a:r>
              <a:rPr lang="en-US"/>
              <a:t>species decline </a:t>
            </a:r>
          </a:p>
          <a:p>
            <a:r>
              <a:rPr lang="en-US"/>
              <a:t>food chains disrupted </a:t>
            </a:r>
          </a:p>
          <a:p>
            <a:r>
              <a:rPr lang="en-US"/>
              <a:t>more flooding </a:t>
            </a:r>
          </a:p>
          <a:p>
            <a:r>
              <a:rPr lang="en-US"/>
              <a:t>dirtier water </a:t>
            </a:r>
          </a:p>
          <a:p>
            <a:r>
              <a:rPr lang="en-US"/>
              <a:t>fewer fish </a:t>
            </a:r>
          </a:p>
          <a:p>
            <a:r>
              <a:rPr lang="en-US"/>
              <a:t>“Yes — and that’s exactly what today’s investigation is about.”</a:t>
            </a:r>
          </a:p>
          <a:p>
            <a:r>
              <a:rPr lang="en-US"/>
              <a:t>“Today you’ll investigate habitats that are under threat in the Solent… and work out what happens if the damage continues.”</a:t>
            </a:r>
          </a:p>
          <a:p>
            <a:r>
              <a:rPr lang="en-US"/>
              <a:t>“Detectives — it’s time to open the case files.”</a:t>
            </a:r>
          </a:p>
          <a:p>
            <a:endParaRPr lang="en-US"/>
          </a:p>
        </p:txBody>
      </p:sp>
      <p:sp>
        <p:nvSpPr>
          <p:cNvPr id="6" name="Footer Placeholder 5">
            <a:extLst>
              <a:ext uri="{FF2B5EF4-FFF2-40B4-BE49-F238E27FC236}">
                <a16:creationId xmlns:a16="http://schemas.microsoft.com/office/drawing/2014/main" id="{30BCE13C-7D9C-A727-A5F1-307C48BB478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28A09462-C036-97F5-EA47-C7630A38DC8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079107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282575" lvl="1" indent="0">
              <a:lnSpc>
                <a:spcPts val="3748"/>
              </a:lnSpc>
              <a:spcBef>
                <a:spcPct val="0"/>
              </a:spcBef>
              <a:buFont typeface="Arial"/>
              <a:buNone/>
              <a:defRPr/>
            </a:pPr>
            <a:r>
              <a:rPr kumimoji="0" lang="en-US" sz="3100"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What happens when habitats are damaged?</a:t>
            </a:r>
          </a:p>
          <a:p>
            <a:pPr marL="282575" lvl="1" indent="0">
              <a:lnSpc>
                <a:spcPts val="3748"/>
              </a:lnSpc>
              <a:spcBef>
                <a:spcPct val="0"/>
              </a:spcBef>
              <a:buFont typeface="Arial"/>
              <a:buNone/>
              <a:defRPr/>
            </a:pPr>
            <a:endParaRPr kumimoji="0" lang="en-US" sz="3100"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565150" lvl="1" indent="-282575">
              <a:lnSpc>
                <a:spcPts val="3748"/>
              </a:lnSpc>
              <a:spcBef>
                <a:spcPct val="0"/>
              </a:spcBef>
              <a:buFont typeface="Arial"/>
              <a:buChar char="•"/>
              <a:defRPr/>
            </a:pPr>
            <a:r>
              <a:rPr kumimoji="0" lang="en-US" sz="3100"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Animals lose their homes </a:t>
            </a:r>
            <a:endParaRPr lang="en-US" sz="3100"/>
          </a:p>
          <a:p>
            <a:pPr marL="0" marR="0" lvl="0" indent="0" algn="l" defTabSz="914400" rtl="0" eaLnBrk="1" fontAlgn="auto" latinLnBrk="0" hangingPunct="1">
              <a:lnSpc>
                <a:spcPts val="3748"/>
              </a:lnSpc>
              <a:spcBef>
                <a:spcPct val="0"/>
              </a:spcBef>
              <a:spcAft>
                <a:spcPts val="0"/>
              </a:spcAft>
              <a:buClrTx/>
              <a:buSzTx/>
              <a:buFontTx/>
              <a:buNone/>
              <a:tabLst/>
              <a:defRPr/>
            </a:pP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565150" marR="0" lvl="1" indent="-282575" algn="l" defTabSz="914400" rtl="0" eaLnBrk="1" fontAlgn="auto" latinLnBrk="0" hangingPunct="1">
              <a:lnSpc>
                <a:spcPts val="3748"/>
              </a:lnSpc>
              <a:spcBef>
                <a:spcPct val="0"/>
              </a:spcBef>
              <a:spcAft>
                <a:spcPts val="0"/>
              </a:spcAft>
              <a:buClrTx/>
              <a:buSzTx/>
              <a:buFont typeface="Arial"/>
              <a:buChar char="•"/>
              <a:tabLst/>
              <a:defRPr/>
            </a:pPr>
            <a:r>
              <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Food </a:t>
            </a:r>
            <a:r>
              <a:rPr lang="en-US" sz="3124">
                <a:solidFill>
                  <a:srgbClr val="004994"/>
                </a:solidFill>
                <a:latin typeface="Galano Grotesque"/>
                <a:ea typeface="Galano Grotesque"/>
                <a:cs typeface="Galano Grotesque"/>
                <a:sym typeface="Galano Grotesque"/>
              </a:rPr>
              <a:t>chains are negatively changed </a:t>
            </a:r>
            <a:endParaRPr lang="en-US" sz="3124">
              <a:solidFill>
                <a:srgbClr val="004994"/>
              </a:solidFill>
              <a:latin typeface="Galano Grotesque"/>
              <a:ea typeface="Galano Grotesque"/>
              <a:cs typeface="Galano Grotesque"/>
            </a:endParaRPr>
          </a:p>
          <a:p>
            <a:pPr marL="565150" marR="0" lvl="1" indent="-282575" algn="l" defTabSz="914400" rtl="0" eaLnBrk="1" fontAlgn="auto" latinLnBrk="0" hangingPunct="1">
              <a:lnSpc>
                <a:spcPts val="3748"/>
              </a:lnSpc>
              <a:spcBef>
                <a:spcPct val="0"/>
              </a:spcBef>
              <a:spcAft>
                <a:spcPts val="0"/>
              </a:spcAft>
              <a:buClrTx/>
              <a:buSzTx/>
              <a:buFont typeface="Arial"/>
              <a:buChar char="•"/>
              <a:tabLst/>
              <a:defRPr/>
            </a:pPr>
            <a:endParaRPr lang="en-US" sz="3124" b="0" i="0" u="none" strike="noStrike" kern="1200" cap="none" spc="0" normalizeH="0" baseline="0" noProof="0">
              <a:ln>
                <a:noFill/>
              </a:ln>
              <a:solidFill>
                <a:srgbClr val="004994"/>
              </a:solidFill>
              <a:effectLst/>
              <a:uLnTx/>
              <a:uFillTx/>
              <a:latin typeface="Galano Grotesque"/>
              <a:ea typeface="Galano Grotesque"/>
              <a:cs typeface="Galano Grotesque"/>
            </a:endParaRPr>
          </a:p>
          <a:p>
            <a:pPr marL="565150" marR="0" lvl="1" indent="-282575" algn="l" defTabSz="914400" rtl="0" eaLnBrk="1" fontAlgn="auto" latinLnBrk="0" hangingPunct="1">
              <a:lnSpc>
                <a:spcPts val="3748"/>
              </a:lnSpc>
              <a:spcBef>
                <a:spcPct val="0"/>
              </a:spcBef>
              <a:spcAft>
                <a:spcPts val="0"/>
              </a:spcAft>
              <a:buClrTx/>
              <a:buSzTx/>
              <a:buFont typeface="Arial"/>
              <a:buChar char="•"/>
              <a:tabLst/>
              <a:defRPr/>
            </a:pPr>
            <a:r>
              <a:rPr lang="en-US" sz="3124">
                <a:solidFill>
                  <a:srgbClr val="004994"/>
                </a:solidFill>
                <a:latin typeface="Galano Grotesque"/>
                <a:ea typeface="Galano Grotesque"/>
                <a:cs typeface="Galano Grotesque"/>
                <a:sym typeface="Galano Grotesque"/>
              </a:rPr>
              <a:t>Species survival put at risk- teachers can mention endangered</a:t>
            </a:r>
            <a:endParaRPr lang="en-US" sz="3124" b="0" i="0" u="none" strike="noStrike" kern="1200" cap="none" spc="0" normalizeH="0" baseline="0" noProof="0">
              <a:ln>
                <a:noFill/>
              </a:ln>
              <a:solidFill>
                <a:srgbClr val="004994"/>
              </a:solidFill>
              <a:effectLst/>
              <a:uLnTx/>
              <a:uFillTx/>
              <a:latin typeface="Galano Grotesque"/>
              <a:ea typeface="Galano Grotesque"/>
              <a:cs typeface="Galano Grotesque"/>
            </a:endParaRPr>
          </a:p>
          <a:p>
            <a:pPr marL="0" marR="0" lvl="0" indent="0" algn="l" defTabSz="914400" rtl="0" eaLnBrk="1" fontAlgn="auto" latinLnBrk="0" hangingPunct="1">
              <a:lnSpc>
                <a:spcPts val="3748"/>
              </a:lnSpc>
              <a:spcBef>
                <a:spcPct val="0"/>
              </a:spcBef>
              <a:spcAft>
                <a:spcPts val="0"/>
              </a:spcAft>
              <a:buClrTx/>
              <a:buSzTx/>
              <a:buFontTx/>
              <a:buNone/>
              <a:tabLst/>
              <a:defRPr/>
            </a:pP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565150" lvl="1" indent="-282575">
              <a:lnSpc>
                <a:spcPts val="3748"/>
              </a:lnSpc>
              <a:spcBef>
                <a:spcPct val="0"/>
              </a:spcBef>
              <a:buFont typeface="Arial"/>
              <a:buChar char="•"/>
              <a:defRPr/>
            </a:pPr>
            <a:r>
              <a:rPr kumimoji="0" lang="en-US" sz="3100"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Humans can also be affected</a:t>
            </a:r>
            <a:r>
              <a:rPr lang="en-US" sz="3100">
                <a:solidFill>
                  <a:srgbClr val="004994"/>
                </a:solidFill>
                <a:latin typeface="Galano Grotesque"/>
                <a:ea typeface="Galano Grotesque"/>
                <a:cs typeface="Galano Grotesque"/>
                <a:sym typeface="Galano Grotesque"/>
              </a:rPr>
              <a:t> – include what these effects are</a:t>
            </a:r>
            <a:endParaRPr lang="en-US" sz="3124" b="0" i="0" u="none" strike="noStrike" kern="1200" cap="none" spc="0" normalizeH="0" baseline="0" noProof="0">
              <a:ln>
                <a:noFill/>
              </a:ln>
              <a:solidFill>
                <a:srgbClr val="004994"/>
              </a:solidFill>
              <a:effectLst/>
              <a:uLnTx/>
              <a:uFillTx/>
              <a:latin typeface="Galano Grotesque"/>
              <a:ea typeface="Galano Grotesque"/>
              <a:cs typeface="Galano Grotesque"/>
            </a:endParaRPr>
          </a:p>
          <a:p>
            <a:pPr marL="0" marR="0" lvl="0" indent="0" algn="l" defTabSz="914400" rtl="0" eaLnBrk="1" fontAlgn="auto" latinLnBrk="0" hangingPunct="1">
              <a:lnSpc>
                <a:spcPts val="3748"/>
              </a:lnSpc>
              <a:spcBef>
                <a:spcPct val="0"/>
              </a:spcBef>
              <a:spcAft>
                <a:spcPts val="0"/>
              </a:spcAft>
              <a:buClrTx/>
              <a:buSzTx/>
              <a:buFontTx/>
              <a:buNone/>
              <a:tabLst/>
              <a:defRPr/>
            </a:pP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565150" lvl="1" indent="-282575">
              <a:lnSpc>
                <a:spcPts val="3748"/>
              </a:lnSpc>
              <a:spcBef>
                <a:spcPct val="0"/>
              </a:spcBef>
              <a:buFont typeface="Arial"/>
              <a:buChar char="•"/>
              <a:defRPr/>
            </a:pPr>
            <a:r>
              <a:rPr kumimoji="0" lang="en-US" sz="3100"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Increased flooding and coastal erosion- </a:t>
            </a:r>
            <a:r>
              <a:rPr lang="en-US" sz="3100">
                <a:solidFill>
                  <a:srgbClr val="004994"/>
                </a:solidFill>
                <a:latin typeface="Galano Grotesque"/>
                <a:ea typeface="Galano Grotesque"/>
                <a:cs typeface="Galano Grotesque"/>
                <a:sym typeface="Galano Grotesque"/>
              </a:rPr>
              <a:t>flooding of urban areas</a:t>
            </a:r>
            <a:endParaRPr lang="en-US" sz="3100" b="0" i="0" u="none" strike="noStrike" kern="1200" cap="none" spc="0" normalizeH="0" baseline="0" noProof="0">
              <a:ln>
                <a:noFill/>
              </a:ln>
              <a:solidFill>
                <a:srgbClr val="004994"/>
              </a:solidFill>
              <a:effectLst/>
              <a:uLnTx/>
              <a:uFillTx/>
              <a:latin typeface="Galano Grotesque"/>
              <a:ea typeface="Galano Grotesque"/>
              <a:cs typeface="Galano Grotesque"/>
            </a:endParaRPr>
          </a:p>
          <a:p>
            <a:pPr marL="0" marR="0" lvl="0" indent="0" algn="l" defTabSz="914400" rtl="0" eaLnBrk="1" fontAlgn="auto" latinLnBrk="0" hangingPunct="1">
              <a:lnSpc>
                <a:spcPts val="3748"/>
              </a:lnSpc>
              <a:spcBef>
                <a:spcPct val="0"/>
              </a:spcBef>
              <a:spcAft>
                <a:spcPts val="0"/>
              </a:spcAft>
              <a:buClrTx/>
              <a:buSzTx/>
              <a:buFontTx/>
              <a:buNone/>
              <a:tabLst/>
              <a:defRPr/>
            </a:pP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565150" lvl="1" indent="-282575">
              <a:lnSpc>
                <a:spcPts val="3748"/>
              </a:lnSpc>
              <a:spcBef>
                <a:spcPct val="0"/>
              </a:spcBef>
              <a:buFont typeface="Arial"/>
              <a:buChar char="•"/>
              <a:defRPr/>
            </a:pPr>
            <a:r>
              <a:rPr kumimoji="0" lang="en-US" sz="3100"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Reduced water quality – can’t swim in the water</a:t>
            </a:r>
            <a:r>
              <a:rPr lang="en-US" sz="3100">
                <a:solidFill>
                  <a:srgbClr val="004994"/>
                </a:solidFill>
                <a:latin typeface="Galano Grotesque"/>
                <a:ea typeface="Galano Grotesque"/>
                <a:cs typeface="Galano Grotesque"/>
                <a:sym typeface="Galano Grotesque"/>
              </a:rPr>
              <a:t> for health risks</a:t>
            </a:r>
          </a:p>
          <a:p>
            <a:pPr marL="565150" lvl="1" indent="-282575">
              <a:lnSpc>
                <a:spcPts val="3748"/>
              </a:lnSpc>
              <a:spcBef>
                <a:spcPct val="0"/>
              </a:spcBef>
              <a:buFont typeface="Arial"/>
              <a:buChar char="•"/>
              <a:defRPr/>
            </a:pPr>
            <a:r>
              <a:rPr lang="en-US" sz="3100"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Worsening Climate change</a:t>
            </a:r>
            <a:endParaRPr lang="en-US" sz="3100" b="0" i="0" u="none" strike="noStrike" kern="1200" cap="none" spc="0" normalizeH="0" baseline="0" noProof="0">
              <a:ln>
                <a:noFill/>
              </a:ln>
              <a:solidFill>
                <a:srgbClr val="004994"/>
              </a:solidFill>
              <a:effectLst/>
              <a:uLnTx/>
              <a:uFillTx/>
              <a:latin typeface="Galano Grotesque"/>
              <a:ea typeface="Galano Grotesque"/>
              <a:cs typeface="Galano Grotesque"/>
            </a:endParaRPr>
          </a:p>
          <a:p>
            <a:endParaRPr lang="en-US">
              <a:ea typeface="Calibri"/>
              <a:cs typeface="Calibri"/>
            </a:endParaRPr>
          </a:p>
          <a:p>
            <a:r>
              <a:rPr lang="en-US"/>
              <a:t>“Yes — and that’s exactly what today’s investigation is about.”</a:t>
            </a:r>
            <a:endParaRPr lang="en-US">
              <a:solidFill>
                <a:srgbClr val="444444"/>
              </a:solidFill>
              <a:ea typeface="Calibri"/>
              <a:cs typeface="Calibri"/>
            </a:endParaRPr>
          </a:p>
          <a:p>
            <a:r>
              <a:rPr lang="en-US"/>
              <a:t>“Today you’ll investigate habitats that are under threat in the Solent… and work out what happens if the damage continues.”</a:t>
            </a:r>
            <a:endParaRPr lang="en-US">
              <a:solidFill>
                <a:srgbClr val="444444"/>
              </a:solidFill>
            </a:endParaRPr>
          </a:p>
          <a:p>
            <a:r>
              <a:rPr lang="en-US"/>
              <a:t>“Detectives — it’s time to open the case files.”</a:t>
            </a:r>
            <a:endParaRPr lang="en-US">
              <a:solidFill>
                <a:srgbClr val="444444"/>
              </a:solidFill>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3842519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the Habitat Investigation.”</a:t>
            </a:r>
          </a:p>
          <a:p>
            <a:r>
              <a:rPr lang="en-US"/>
              <a:t>“Today, you are marine habitat detectives.”</a:t>
            </a:r>
          </a:p>
          <a:p>
            <a:r>
              <a:rPr lang="en-US"/>
              <a:t>“Some important habitats in the Solent have been damaged, and we need your help to investigate what’s happened.”</a:t>
            </a:r>
          </a:p>
          <a:p>
            <a:endParaRPr lang="en-US"/>
          </a:p>
          <a:p>
            <a:r>
              <a:rPr lang="en-US"/>
              <a:t>“Your mission is to identify:</a:t>
            </a:r>
          </a:p>
          <a:p>
            <a:r>
              <a:rPr lang="en-US"/>
              <a:t>Which species rely on them </a:t>
            </a:r>
          </a:p>
          <a:p>
            <a:r>
              <a:rPr lang="en-US"/>
              <a:t>What is damaging them </a:t>
            </a:r>
          </a:p>
          <a:p>
            <a:r>
              <a:rPr lang="en-US"/>
              <a:t>Why these habitats matter </a:t>
            </a:r>
          </a:p>
          <a:p>
            <a:r>
              <a:rPr lang="en-US"/>
              <a:t>What could happen if the damage continues </a:t>
            </a:r>
          </a:p>
          <a:p>
            <a:r>
              <a:rPr lang="en-US"/>
              <a:t>How we can help protect and restore them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Read through the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Read through the slides.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Encourage students to think logically from the threat rather than searching for a “correct” answer.</a:t>
            </a:r>
          </a:p>
          <a:p>
            <a:r>
              <a:rPr lang="en-US"/>
              <a:t>Prompt with:</a:t>
            </a:r>
          </a:p>
          <a:p>
            <a:r>
              <a:rPr lang="en-US"/>
              <a:t>“If this is the problem… what could humans do differently?” </a:t>
            </a:r>
          </a:p>
          <a:p>
            <a:r>
              <a:rPr lang="en-US"/>
              <a:t>“How could we stop this damage happening?” </a:t>
            </a:r>
          </a:p>
          <a:p>
            <a:r>
              <a:rPr lang="en-US"/>
              <a:t>“How could we give the habitat a chance to recover?” </a:t>
            </a:r>
          </a:p>
          <a:p>
            <a:endParaRPr lang="en-US"/>
          </a:p>
          <a:p>
            <a:r>
              <a:rPr lang="en-US"/>
              <a:t>If groups struggle, guide rather than tell:</a:t>
            </a:r>
          </a:p>
          <a:p>
            <a:r>
              <a:rPr lang="en-US"/>
              <a:t>Pollution → reduce pollution/run-off </a:t>
            </a:r>
          </a:p>
          <a:p>
            <a:r>
              <a:rPr lang="en-US"/>
              <a:t>Disturbance → protected areas/signs/restrictions </a:t>
            </a:r>
          </a:p>
          <a:p>
            <a:r>
              <a:rPr lang="en-US"/>
              <a:t>Overfishing → fishing limits/protected zones </a:t>
            </a:r>
          </a:p>
          <a:p>
            <a:r>
              <a:rPr lang="en-US"/>
              <a:t>Habitat destruction → restoration/protection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Call students together and explain that each group will now report their findings to everyone.</a:t>
            </a:r>
          </a:p>
          <a:p>
            <a:endParaRPr lang="en-US">
              <a:ea typeface="Calibri"/>
              <a:cs typeface="Calibri"/>
            </a:endParaRPr>
          </a:p>
          <a:p>
            <a:endParaRPr lang="en-US"/>
          </a:p>
          <a:p>
            <a:r>
              <a:rPr lang="en-US"/>
              <a:t>They should use the worksheets they filled in to report back. </a:t>
            </a:r>
          </a:p>
          <a:p>
            <a:endParaRPr lang="en-US"/>
          </a:p>
          <a:p>
            <a:r>
              <a:rPr lang="en-US"/>
              <a:t>Facilitate/ encourage by asking the group each question and turn and ensure they know which cards they are looking at if they need support </a:t>
            </a:r>
          </a:p>
          <a:p>
            <a:r>
              <a:rPr lang="en-US"/>
              <a:t>Every member of the team should contribute at least one point if possible. </a:t>
            </a:r>
          </a:p>
          <a:p>
            <a:endParaRPr lang="en-US"/>
          </a:p>
          <a:p>
            <a:r>
              <a:rPr lang="en-US"/>
              <a:t>You can increase engagement through questions: based upon each box on the worksheet.</a:t>
            </a:r>
          </a:p>
          <a:p>
            <a:endParaRPr lang="en-US"/>
          </a:p>
          <a:p>
            <a:r>
              <a:rPr lang="en-US"/>
              <a:t>Finish with:</a:t>
            </a:r>
          </a:p>
          <a:p>
            <a:r>
              <a:rPr lang="en-US"/>
              <a:t>“Why should humans care about this habitat?” </a:t>
            </a:r>
          </a:p>
          <a:p>
            <a:endParaRPr lang="en-US"/>
          </a:p>
          <a:p>
            <a:r>
              <a:rPr lang="en-US"/>
              <a:t>Optional idea: As groups present, record key points on the board under:</a:t>
            </a:r>
          </a:p>
          <a:p>
            <a:r>
              <a:rPr lang="en-US"/>
              <a:t>Habitat </a:t>
            </a:r>
          </a:p>
          <a:p>
            <a:r>
              <a:rPr lang="en-US"/>
              <a:t>Species affected </a:t>
            </a:r>
          </a:p>
          <a:p>
            <a:r>
              <a:rPr lang="en-US"/>
              <a:t>Threats </a:t>
            </a:r>
          </a:p>
          <a:p>
            <a:r>
              <a:rPr lang="en-US"/>
              <a:t>Human impacts </a:t>
            </a:r>
          </a:p>
          <a:p>
            <a:r>
              <a:rPr lang="en-US"/>
              <a:t>Solutions </a:t>
            </a:r>
          </a:p>
          <a:p>
            <a:r>
              <a:rPr lang="en-US"/>
              <a:t>This helps the class compare all four habitats and reinforces the idea that marine ecosystems are interconnected.</a:t>
            </a:r>
          </a:p>
          <a:p>
            <a:endParaRPr lang="en-US"/>
          </a:p>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Use this slide to transition from the previous activities into the real-world conservation project.</a:t>
            </a:r>
          </a:p>
          <a:p>
            <a:endParaRPr lang="en-US"/>
          </a:p>
          <a:p>
            <a:r>
              <a:rPr lang="en-US"/>
              <a:t>“Your’ investigations today mirror the kinds of questions scientists and conservation teams ask when restoring habitats:</a:t>
            </a:r>
          </a:p>
          <a:p>
            <a:endParaRPr lang="en-US"/>
          </a:p>
          <a:p>
            <a:r>
              <a:rPr lang="en-US"/>
              <a:t>What has been damaged? </a:t>
            </a:r>
          </a:p>
          <a:p>
            <a:r>
              <a:rPr lang="en-US"/>
              <a:t>What caused it? </a:t>
            </a:r>
          </a:p>
          <a:p>
            <a:r>
              <a:rPr lang="en-US"/>
              <a:t>Which species are affected? </a:t>
            </a:r>
          </a:p>
          <a:p>
            <a:r>
              <a:rPr lang="en-US"/>
              <a:t>How can recovery happen? </a:t>
            </a:r>
          </a:p>
          <a:p>
            <a:endParaRPr lang="en-US"/>
          </a:p>
          <a:p>
            <a:r>
              <a:rPr lang="en-US" dirty="0"/>
              <a:t>The Solent Seascape Project is a real, large-scale restoration </a:t>
            </a:r>
            <a:r>
              <a:rPr lang="en-US" dirty="0" err="1"/>
              <a:t>programme</a:t>
            </a:r>
            <a:r>
              <a:rPr lang="en-US" dirty="0"/>
              <a:t> working across the Solent to reconnect habitats including seagrass, oyster reefs, saltmarsh and seabird nesting areas. </a:t>
            </a:r>
            <a:endParaRPr lang="en-US" dirty="0">
              <a:ea typeface="Calibri"/>
              <a:cs typeface="Calibri"/>
            </a:endParaRPr>
          </a:p>
          <a:p>
            <a:endParaRPr lang="en-US"/>
          </a:p>
          <a:p>
            <a:r>
              <a:rPr lang="en-US" dirty="0"/>
              <a:t>Seagrass that helps </a:t>
            </a:r>
            <a:r>
              <a:rPr lang="en-US" dirty="0" err="1"/>
              <a:t>stabilise</a:t>
            </a:r>
            <a:r>
              <a:rPr lang="en-US" dirty="0"/>
              <a:t> sediment. </a:t>
            </a:r>
            <a:endParaRPr lang="en-US" dirty="0">
              <a:ea typeface="Calibri"/>
              <a:cs typeface="Calibri"/>
            </a:endParaRPr>
          </a:p>
          <a:p>
            <a:r>
              <a:rPr lang="en-US"/>
              <a:t>Oyster reefs that improve water quality. </a:t>
            </a:r>
          </a:p>
          <a:p>
            <a:r>
              <a:rPr lang="en-US"/>
              <a:t>Saltmarsh that reduce erosion and flooding. </a:t>
            </a:r>
          </a:p>
          <a:p>
            <a:r>
              <a:rPr lang="en-US"/>
              <a:t>Healthy habitats support all marine animals. “</a:t>
            </a:r>
          </a:p>
          <a:p>
            <a:endParaRPr lang="en-US"/>
          </a:p>
          <a:p>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Video is 4min 20 seconds long </a:t>
            </a:r>
          </a:p>
          <a:p>
            <a:r>
              <a:rPr lang="en-US"/>
              <a:t>22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Introduction (1–2 mins) This could be a homework task!</a:t>
            </a:r>
          </a:p>
          <a:p>
            <a:r>
              <a:rPr lang="en-US"/>
              <a:t>Explain that many people visit beaches and the coast without knowing about the important habitats and wildlife that live there. Signs and posters can help people understand why these places matter and how they can help protect them.</a:t>
            </a:r>
          </a:p>
          <a:p>
            <a:r>
              <a:rPr lang="en-US"/>
              <a:t>Instructions</a:t>
            </a:r>
          </a:p>
          <a:p>
            <a:r>
              <a:rPr lang="en-US"/>
              <a:t>Pupils should create a sign or poster that could be displayed near a coastal habitat in the Solent. </a:t>
            </a:r>
          </a:p>
          <a:p>
            <a:r>
              <a:rPr lang="en-US"/>
              <a:t>They can choose the habitat they investigated earlier or select another habitat covered in the lesson. </a:t>
            </a:r>
          </a:p>
          <a:p>
            <a:r>
              <a:rPr lang="en-US"/>
              <a:t>Encourage them to think about what information would be most useful to members of the public.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t>Their poster should include:</a:t>
            </a:r>
          </a:p>
          <a:p>
            <a:endParaRPr lang="en-US"/>
          </a:p>
          <a:p>
            <a:r>
              <a:rPr lang="en-US"/>
              <a:t>The name of the habitat. </a:t>
            </a:r>
          </a:p>
          <a:p>
            <a:r>
              <a:rPr lang="en-US"/>
              <a:t>At least one or two species that live there. </a:t>
            </a:r>
          </a:p>
          <a:p>
            <a:r>
              <a:rPr lang="en-US" dirty="0"/>
              <a:t>Why the habitat is important (e.g. provides homes for wildlife, nursery areas for young animals, stores carbon, helps keep water clean, protects coastlines). </a:t>
            </a:r>
            <a:endParaRPr lang="en-US" dirty="0">
              <a:ea typeface="Calibri"/>
              <a:cs typeface="Calibri"/>
            </a:endParaRPr>
          </a:p>
          <a:p>
            <a:r>
              <a:rPr lang="en-US" dirty="0"/>
              <a:t>Threats facing the habitat (e.g. pollution, litter, disturbance, habitat loss, climate change). </a:t>
            </a:r>
            <a:endParaRPr lang="en-US" dirty="0">
              <a:ea typeface="Calibri"/>
              <a:cs typeface="Calibri"/>
            </a:endParaRPr>
          </a:p>
          <a:p>
            <a:r>
              <a:rPr lang="en-US"/>
              <a:t>Actions people can take to help protect it. </a:t>
            </a:r>
          </a:p>
          <a:p>
            <a:r>
              <a:rPr lang="en-US"/>
              <a:t>A slogan to protect the habitat.</a:t>
            </a:r>
          </a:p>
          <a:p>
            <a:endParaRPr lang="en-US"/>
          </a:p>
          <a:p>
            <a:r>
              <a:rPr lang="en-US"/>
              <a:t>Bring posters with them on the field trip!</a:t>
            </a:r>
          </a:p>
          <a:p>
            <a:endParaRPr lang="en-US"/>
          </a:p>
          <a:p>
            <a:r>
              <a:rPr lang="en-US"/>
              <a:t>Plenary (if there is time)</a:t>
            </a:r>
          </a:p>
          <a:p>
            <a:r>
              <a:rPr lang="en-US"/>
              <a:t>Invite pupils to share their posters and explain the key message they want the public to remember. Discuss which posters would be most effective at encouraging people to protect coastal habitats and why.</a:t>
            </a:r>
          </a:p>
          <a:p>
            <a:endParaRPr lang="en-US"/>
          </a:p>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ea typeface="Calibri"/>
                <a:cs typeface="Calibri"/>
              </a:rPr>
              <a:t>Clarify what a witness is – what people looking at your habitat are seeing and </a:t>
            </a:r>
            <a:r>
              <a:rPr lang="en-US">
                <a:ea typeface="Calibri"/>
                <a:cs typeface="Calibri"/>
              </a:rPr>
              <a:t>saying.</a:t>
            </a:r>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we investigate the </a:t>
            </a:r>
            <a:r>
              <a:rPr lang="en-US" err="1"/>
              <a:t>habitats..we</a:t>
            </a:r>
            <a:r>
              <a:rPr lang="en-US"/>
              <a:t> need to understand what a habitat actually is.”</a:t>
            </a:r>
          </a:p>
          <a:p>
            <a:r>
              <a:rPr lang="en-US"/>
              <a:t>(Point to slide title.)</a:t>
            </a:r>
          </a:p>
          <a:p>
            <a:r>
              <a:rPr lang="en-US"/>
              <a:t>“Who thinks they can give me a definition of a habitat?”</a:t>
            </a:r>
          </a:p>
          <a:p>
            <a:r>
              <a:rPr lang="en-US"/>
              <a:t>Take responses and build toward:</a:t>
            </a:r>
          </a:p>
          <a:p>
            <a:r>
              <a:rPr lang="en-US"/>
              <a:t>“A habitat is a place where a living thing gets everything it needs to survive.”</a:t>
            </a:r>
          </a:p>
          <a:p>
            <a:r>
              <a:rPr lang="en-US"/>
              <a:t>Then move to bullets one at a time.</a:t>
            </a:r>
          </a:p>
          <a:p>
            <a:r>
              <a:rPr lang="en-US"/>
              <a:t>“What kinds of things do you need to survive?”</a:t>
            </a:r>
          </a:p>
          <a:p>
            <a:r>
              <a:rPr lang="en-US"/>
              <a:t>Elicit:</a:t>
            </a:r>
          </a:p>
          <a:p>
            <a:r>
              <a:rPr lang="en-US"/>
              <a:t>food </a:t>
            </a:r>
          </a:p>
          <a:p>
            <a:r>
              <a:rPr lang="en-US"/>
              <a:t>shelter </a:t>
            </a:r>
          </a:p>
          <a:p>
            <a:r>
              <a:rPr lang="en-US"/>
              <a:t>space </a:t>
            </a:r>
          </a:p>
          <a:p>
            <a:r>
              <a:rPr lang="en-US"/>
              <a:t>safety </a:t>
            </a:r>
          </a:p>
          <a:p>
            <a:r>
              <a:rPr lang="en-US"/>
              <a:t>somewhere to raise young </a:t>
            </a:r>
          </a:p>
          <a:p>
            <a:r>
              <a:rPr lang="en-US"/>
              <a:t>“Exactly — and a habitat provides those things.”</a:t>
            </a:r>
          </a:p>
          <a:p>
            <a:r>
              <a:rPr lang="en-US"/>
              <a:t>“You can think of a habitat as an animal’s home.”</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3.svg"/><Relationship Id="rId5" Type="http://schemas.openxmlformats.org/officeDocument/2006/relationships/image" Target="../media/image38.png"/><Relationship Id="rId10" Type="http://schemas.openxmlformats.org/officeDocument/2006/relationships/image" Target="../media/image13.png"/><Relationship Id="rId4" Type="http://schemas.openxmlformats.org/officeDocument/2006/relationships/image" Target="../media/image37.png"/><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7.png"/><Relationship Id="rId7"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6.png"/><Relationship Id="rId9" Type="http://schemas.openxmlformats.org/officeDocument/2006/relationships/image" Target="../media/image48.png"/></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6.png"/><Relationship Id="rId7"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1.jpeg"/><Relationship Id="rId11" Type="http://schemas.openxmlformats.org/officeDocument/2006/relationships/image" Target="../media/image56.png"/><Relationship Id="rId5" Type="http://schemas.openxmlformats.org/officeDocument/2006/relationships/image" Target="../media/image50.jpe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png"/><Relationship Id="rId7" Type="http://schemas.openxmlformats.org/officeDocument/2006/relationships/image" Target="../media/image60.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7.jpeg"/><Relationship Id="rId10" Type="http://schemas.openxmlformats.org/officeDocument/2006/relationships/image" Target="../media/image62.jpeg"/><Relationship Id="rId4" Type="http://schemas.openxmlformats.org/officeDocument/2006/relationships/image" Target="../media/image58.jpeg"/><Relationship Id="rId9"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15.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67.svg"/><Relationship Id="rId7" Type="http://schemas.openxmlformats.org/officeDocument/2006/relationships/image" Target="../media/image70.jpeg"/><Relationship Id="rId12" Type="http://schemas.openxmlformats.org/officeDocument/2006/relationships/image" Target="../media/image7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9.jpeg"/><Relationship Id="rId11" Type="http://schemas.openxmlformats.org/officeDocument/2006/relationships/image" Target="../media/image72.png"/><Relationship Id="rId5" Type="http://schemas.openxmlformats.org/officeDocument/2006/relationships/image" Target="../media/image6.png"/><Relationship Id="rId10" Type="http://schemas.openxmlformats.org/officeDocument/2006/relationships/image" Target="../media/image71.png"/><Relationship Id="rId4" Type="http://schemas.openxmlformats.org/officeDocument/2006/relationships/image" Target="../media/image68.jpe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png"/></Relationships>
</file>

<file path=ppt/slides/_rels/slide1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9.svg"/></Relationships>
</file>

<file path=ppt/slides/_rels/slide1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9.sv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notesSlide" Target="../notesSlides/notesSlide18.xml"/><Relationship Id="rId16" Type="http://schemas.openxmlformats.org/officeDocument/2006/relationships/hyperlink" Target="https://solentseascape.com/?utm_source=chatgpt.com" TargetMode="External"/><Relationship Id="rId1" Type="http://schemas.openxmlformats.org/officeDocument/2006/relationships/slideLayout" Target="../slideLayouts/slideLayout7.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5" Type="http://schemas.openxmlformats.org/officeDocument/2006/relationships/image" Target="../media/image9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 Id="rId14" Type="http://schemas.openxmlformats.org/officeDocument/2006/relationships/image" Target="../media/image93.png"/></Relationships>
</file>

<file path=ppt/slides/_rels/slide21.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slideLayout" Target="../slideLayouts/slideLayout7.xml"/><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video" Target="../media/media1.mp4"/><Relationship Id="rId16" Type="http://schemas.openxmlformats.org/officeDocument/2006/relationships/image" Target="../media/image92.png"/><Relationship Id="rId1" Type="http://schemas.microsoft.com/office/2007/relationships/media" Target="../media/media1.mp4"/><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95.jpeg"/><Relationship Id="rId15" Type="http://schemas.openxmlformats.org/officeDocument/2006/relationships/image" Target="../media/image91.png"/><Relationship Id="rId10" Type="http://schemas.openxmlformats.org/officeDocument/2006/relationships/image" Target="../media/image86.png"/><Relationship Id="rId4" Type="http://schemas.openxmlformats.org/officeDocument/2006/relationships/notesSlide" Target="../notesSlides/notesSlide19.xml"/><Relationship Id="rId9" Type="http://schemas.openxmlformats.org/officeDocument/2006/relationships/image" Target="../media/image85.png"/><Relationship Id="rId14" Type="http://schemas.openxmlformats.org/officeDocument/2006/relationships/image" Target="../media/image90.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97.png"/><Relationship Id="rId5" Type="http://schemas.openxmlformats.org/officeDocument/2006/relationships/image" Target="../media/image52.jpeg"/><Relationship Id="rId4" Type="http://schemas.openxmlformats.org/officeDocument/2006/relationships/image" Target="../media/image96.png"/></Relationships>
</file>

<file path=ppt/slides/_rels/slide2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8.jpe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svg"/><Relationship Id="rId4" Type="http://schemas.openxmlformats.org/officeDocument/2006/relationships/image" Target="../media/image99.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5.png"/><Relationship Id="rId7" Type="http://schemas.openxmlformats.org/officeDocument/2006/relationships/image" Target="../media/image13.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4555" b="-4555"/>
            </a:stretch>
          </a:blipFill>
        </p:spPr>
        <p:txBody>
          <a:bodyPr/>
          <a:lstStyle/>
          <a:p>
            <a:endParaRPr lang="en-GB"/>
          </a:p>
        </p:txBody>
      </p:sp>
      <p:grpSp>
        <p:nvGrpSpPr>
          <p:cNvPr id="3" name="Group 3"/>
          <p:cNvGrpSpPr/>
          <p:nvPr/>
        </p:nvGrpSpPr>
        <p:grpSpPr>
          <a:xfrm>
            <a:off x="0" y="0"/>
            <a:ext cx="18560005" cy="13095237"/>
            <a:chOff x="0" y="0"/>
            <a:chExt cx="24746674" cy="17460316"/>
          </a:xfrm>
        </p:grpSpPr>
        <p:sp>
          <p:nvSpPr>
            <p:cNvPr id="4" name="Freeform 4"/>
            <p:cNvSpPr/>
            <p:nvPr/>
          </p:nvSpPr>
          <p:spPr>
            <a:xfrm>
              <a:off x="0" y="0"/>
              <a:ext cx="24746713" cy="17460340"/>
            </a:xfrm>
            <a:custGeom>
              <a:avLst/>
              <a:gdLst/>
              <a:ahLst/>
              <a:cxnLst/>
              <a:rect l="l" t="t" r="r" b="b"/>
              <a:pathLst>
                <a:path w="24746713" h="17460340">
                  <a:moveTo>
                    <a:pt x="0" y="0"/>
                  </a:moveTo>
                  <a:lnTo>
                    <a:pt x="24746713" y="0"/>
                  </a:lnTo>
                  <a:lnTo>
                    <a:pt x="24746713" y="17460340"/>
                  </a:lnTo>
                  <a:lnTo>
                    <a:pt x="0" y="17460340"/>
                  </a:lnTo>
                  <a:lnTo>
                    <a:pt x="0" y="0"/>
                  </a:lnTo>
                  <a:close/>
                </a:path>
              </a:pathLst>
            </a:custGeom>
            <a:blipFill>
              <a:blip r:embed="rId4"/>
              <a:stretch>
                <a:fillRect l="-8092" r="-8092"/>
              </a:stretch>
            </a:blipFill>
          </p:spPr>
          <p:txBody>
            <a:bodyPr/>
            <a:lstStyle/>
            <a:p>
              <a:endParaRPr lang="en-GB"/>
            </a:p>
          </p:txBody>
        </p:sp>
      </p:grpSp>
      <p:grpSp>
        <p:nvGrpSpPr>
          <p:cNvPr id="5" name="Group 5"/>
          <p:cNvGrpSpPr/>
          <p:nvPr/>
        </p:nvGrpSpPr>
        <p:grpSpPr>
          <a:xfrm>
            <a:off x="5793685" y="7247430"/>
            <a:ext cx="2462880" cy="859250"/>
            <a:chOff x="0" y="0"/>
            <a:chExt cx="3283839" cy="1145667"/>
          </a:xfrm>
        </p:grpSpPr>
        <p:sp>
          <p:nvSpPr>
            <p:cNvPr id="6" name="Freeform 6"/>
            <p:cNvSpPr/>
            <p:nvPr/>
          </p:nvSpPr>
          <p:spPr>
            <a:xfrm>
              <a:off x="0" y="0"/>
              <a:ext cx="3283839" cy="1145667"/>
            </a:xfrm>
            <a:custGeom>
              <a:avLst/>
              <a:gdLst/>
              <a:ahLst/>
              <a:cxnLst/>
              <a:rect l="l" t="t" r="r" b="b"/>
              <a:pathLst>
                <a:path w="3283839" h="1145667">
                  <a:moveTo>
                    <a:pt x="0" y="0"/>
                  </a:moveTo>
                  <a:lnTo>
                    <a:pt x="3283839" y="0"/>
                  </a:lnTo>
                  <a:lnTo>
                    <a:pt x="3283839" y="1145667"/>
                  </a:lnTo>
                  <a:lnTo>
                    <a:pt x="0" y="1145667"/>
                  </a:lnTo>
                  <a:lnTo>
                    <a:pt x="0" y="0"/>
                  </a:lnTo>
                  <a:close/>
                </a:path>
              </a:pathLst>
            </a:custGeom>
            <a:blipFill>
              <a:blip r:embed="rId5"/>
              <a:stretch>
                <a:fillRect t="-30" b="-30"/>
              </a:stretch>
            </a:blipFill>
          </p:spPr>
          <p:txBody>
            <a:bodyPr/>
            <a:lstStyle/>
            <a:p>
              <a:endParaRPr lang="en-GB"/>
            </a:p>
          </p:txBody>
        </p:sp>
      </p:grpSp>
      <p:grpSp>
        <p:nvGrpSpPr>
          <p:cNvPr id="7" name="Group 7"/>
          <p:cNvGrpSpPr/>
          <p:nvPr/>
        </p:nvGrpSpPr>
        <p:grpSpPr>
          <a:xfrm>
            <a:off x="10093618" y="6382016"/>
            <a:ext cx="2862739" cy="871538"/>
            <a:chOff x="0" y="0"/>
            <a:chExt cx="3816985" cy="1162050"/>
          </a:xfrm>
        </p:grpSpPr>
        <p:sp>
          <p:nvSpPr>
            <p:cNvPr id="8" name="Freeform 8"/>
            <p:cNvSpPr/>
            <p:nvPr/>
          </p:nvSpPr>
          <p:spPr>
            <a:xfrm>
              <a:off x="0" y="0"/>
              <a:ext cx="3816985" cy="1162050"/>
            </a:xfrm>
            <a:custGeom>
              <a:avLst/>
              <a:gdLst/>
              <a:ahLst/>
              <a:cxnLst/>
              <a:rect l="l" t="t" r="r" b="b"/>
              <a:pathLst>
                <a:path w="3816985" h="1162050">
                  <a:moveTo>
                    <a:pt x="0" y="0"/>
                  </a:moveTo>
                  <a:lnTo>
                    <a:pt x="3816985" y="0"/>
                  </a:lnTo>
                  <a:lnTo>
                    <a:pt x="3816985" y="1162050"/>
                  </a:lnTo>
                  <a:lnTo>
                    <a:pt x="0" y="1162050"/>
                  </a:lnTo>
                  <a:lnTo>
                    <a:pt x="0" y="0"/>
                  </a:lnTo>
                  <a:close/>
                </a:path>
              </a:pathLst>
            </a:custGeom>
            <a:blipFill>
              <a:blip r:embed="rId6"/>
              <a:stretch>
                <a:fillRect t="-13603" b="-13603"/>
              </a:stretch>
            </a:blipFill>
          </p:spPr>
          <p:txBody>
            <a:bodyPr/>
            <a:lstStyle/>
            <a:p>
              <a:endParaRPr lang="en-GB"/>
            </a:p>
          </p:txBody>
        </p:sp>
      </p:grpSp>
      <p:sp>
        <p:nvSpPr>
          <p:cNvPr id="9" name="TextBox 9"/>
          <p:cNvSpPr txBox="1"/>
          <p:nvPr/>
        </p:nvSpPr>
        <p:spPr>
          <a:xfrm>
            <a:off x="457200" y="3972770"/>
            <a:ext cx="7388680" cy="1203022"/>
          </a:xfrm>
          <a:prstGeom prst="rect">
            <a:avLst/>
          </a:prstGeom>
        </p:spPr>
        <p:txBody>
          <a:bodyPr lIns="0" tIns="0" rIns="0" bIns="0" rtlCol="0" anchor="t">
            <a:spAutoFit/>
          </a:bodyPr>
          <a:lstStyle/>
          <a:p>
            <a:pPr marL="0" lvl="0" indent="0" algn="l">
              <a:lnSpc>
                <a:spcPts val="4939"/>
              </a:lnSpc>
              <a:spcBef>
                <a:spcPct val="0"/>
              </a:spcBef>
            </a:pPr>
            <a:r>
              <a:rPr lang="en-US" sz="4050" b="1">
                <a:solidFill>
                  <a:srgbClr val="003C69"/>
                </a:solidFill>
                <a:latin typeface="GalanoGrotesque-SemiBold"/>
                <a:ea typeface="GalanoGrotesque-SemiBold"/>
                <a:cs typeface="GalanoGrotesque-SemiBold"/>
                <a:sym typeface="GalanoGrotesque-SemiBold"/>
              </a:rPr>
              <a:t>Become </a:t>
            </a:r>
            <a:r>
              <a:rPr lang="en-US" sz="4050" b="1" u="none" strike="noStrike">
                <a:solidFill>
                  <a:srgbClr val="003C69"/>
                </a:solidFill>
                <a:latin typeface="GalanoGrotesque-SemiBold"/>
                <a:ea typeface="GalanoGrotesque-SemiBold"/>
                <a:cs typeface="GalanoGrotesque-SemiBold"/>
                <a:sym typeface="GalanoGrotesque-SemiBold"/>
              </a:rPr>
              <a:t>Habitat Detectives: The Solent Under Threat</a:t>
            </a:r>
            <a:endParaRPr lang="en-US" sz="4050" b="1" u="none" strike="noStrike">
              <a:solidFill>
                <a:srgbClr val="003C69"/>
              </a:solidFill>
              <a:latin typeface="GalanoGrotesque-SemiBold"/>
              <a:ea typeface="GalanoGrotesque-SemiBold"/>
              <a:cs typeface="GalanoGrotesque-SemiBold"/>
            </a:endParaRPr>
          </a:p>
        </p:txBody>
      </p:sp>
      <p:sp>
        <p:nvSpPr>
          <p:cNvPr id="10" name="TextBox 10"/>
          <p:cNvSpPr txBox="1"/>
          <p:nvPr/>
        </p:nvSpPr>
        <p:spPr>
          <a:xfrm>
            <a:off x="457200" y="5586665"/>
            <a:ext cx="6886427" cy="1656223"/>
          </a:xfrm>
          <a:prstGeom prst="rect">
            <a:avLst/>
          </a:prstGeom>
        </p:spPr>
        <p:txBody>
          <a:bodyPr lIns="0" tIns="0" rIns="0" bIns="0" rtlCol="0" anchor="t">
            <a:spAutoFit/>
          </a:bodyPr>
          <a:lstStyle/>
          <a:p>
            <a:pPr marL="0" lvl="0" indent="0" algn="l">
              <a:lnSpc>
                <a:spcPts val="3257"/>
              </a:lnSpc>
              <a:spcBef>
                <a:spcPct val="0"/>
              </a:spcBef>
            </a:pPr>
            <a:r>
              <a:rPr lang="en-US" sz="2714" u="none" strike="noStrike">
                <a:solidFill>
                  <a:srgbClr val="003C69"/>
                </a:solidFill>
                <a:latin typeface="GalanoGrotesque-SemiBold"/>
                <a:ea typeface="GalanoGrotesque-SemiBold"/>
                <a:cs typeface="GalanoGrotesque-SemiBold"/>
                <a:sym typeface="GalanoGrotesque-SemiBold"/>
              </a:rPr>
              <a:t>Explore four Solent habitats, meet the animals that live there and</a:t>
            </a:r>
          </a:p>
          <a:p>
            <a:pPr marL="0" lvl="0" indent="0" algn="l">
              <a:lnSpc>
                <a:spcPts val="3257"/>
              </a:lnSpc>
              <a:spcBef>
                <a:spcPct val="0"/>
              </a:spcBef>
            </a:pPr>
            <a:r>
              <a:rPr lang="en-US" sz="2714" u="none" strike="noStrike">
                <a:solidFill>
                  <a:srgbClr val="003C69"/>
                </a:solidFill>
                <a:latin typeface="GalanoGrotesque-SemiBold"/>
                <a:ea typeface="GalanoGrotesque-SemiBold"/>
                <a:cs typeface="GalanoGrotesque-SemiBold"/>
                <a:sym typeface="GalanoGrotesque-SemiBold"/>
              </a:rPr>
              <a:t>discover how we can </a:t>
            </a:r>
          </a:p>
          <a:p>
            <a:pPr marL="0" lvl="0" indent="0" algn="l">
              <a:lnSpc>
                <a:spcPts val="3257"/>
              </a:lnSpc>
              <a:spcBef>
                <a:spcPct val="0"/>
              </a:spcBef>
            </a:pPr>
            <a:r>
              <a:rPr lang="en-US" sz="2714" u="none" strike="noStrike">
                <a:solidFill>
                  <a:srgbClr val="003C69"/>
                </a:solidFill>
                <a:latin typeface="GalanoGrotesque-SemiBold"/>
                <a:ea typeface="GalanoGrotesque-SemiBold"/>
                <a:cs typeface="GalanoGrotesque-SemiBold"/>
                <a:sym typeface="GalanoGrotesque-SemiBold"/>
              </a:rPr>
              <a:t>protect them.</a:t>
            </a:r>
          </a:p>
        </p:txBody>
      </p:sp>
      <p:sp>
        <p:nvSpPr>
          <p:cNvPr id="11" name="TextBox 11"/>
          <p:cNvSpPr txBox="1"/>
          <p:nvPr/>
        </p:nvSpPr>
        <p:spPr>
          <a:xfrm>
            <a:off x="10940005" y="4437555"/>
            <a:ext cx="7620000" cy="1990725"/>
          </a:xfrm>
          <a:prstGeom prst="rect">
            <a:avLst/>
          </a:prstGeom>
        </p:spPr>
        <p:txBody>
          <a:bodyPr lIns="0" tIns="0" rIns="0" bIns="0" rtlCol="0" anchor="t">
            <a:spAutoFit/>
          </a:bodyPr>
          <a:lstStyle/>
          <a:p>
            <a:pPr marL="0" lvl="0" indent="0" algn="ctr">
              <a:lnSpc>
                <a:spcPts val="3600"/>
              </a:lnSpc>
              <a:spcBef>
                <a:spcPct val="0"/>
              </a:spcBef>
            </a:pPr>
            <a:r>
              <a:rPr lang="en-US" sz="3000" u="none" strike="noStrike">
                <a:solidFill>
                  <a:srgbClr val="003C69"/>
                </a:solidFill>
                <a:latin typeface="GalanoGrotesque-SemiBold"/>
                <a:ea typeface="GalanoGrotesque-SemiBold"/>
                <a:cs typeface="GalanoGrotesque-SemiBold"/>
                <a:sym typeface="GalanoGrotesque-SemiBold"/>
              </a:rPr>
              <a:t>Time: 60 minutes​ </a:t>
            </a:r>
          </a:p>
          <a:p>
            <a:pPr marL="0" lvl="0" indent="0" algn="ctr">
              <a:lnSpc>
                <a:spcPts val="3600"/>
              </a:lnSpc>
              <a:spcBef>
                <a:spcPct val="0"/>
              </a:spcBef>
            </a:pPr>
            <a:r>
              <a:rPr lang="en-US" sz="3000" u="none" strike="noStrike">
                <a:solidFill>
                  <a:srgbClr val="003C69"/>
                </a:solidFill>
                <a:latin typeface="GalanoGrotesque-SemiBold"/>
                <a:ea typeface="GalanoGrotesque-SemiBold"/>
                <a:cs typeface="GalanoGrotesque-SemiBold"/>
                <a:sym typeface="GalanoGrotesque-SemiBold"/>
              </a:rPr>
              <a:t>Level: KS2</a:t>
            </a:r>
          </a:p>
          <a:p>
            <a:pPr marL="0" lvl="0" indent="0" algn="ctr">
              <a:lnSpc>
                <a:spcPts val="3600"/>
              </a:lnSpc>
              <a:spcBef>
                <a:spcPct val="0"/>
              </a:spcBef>
            </a:pPr>
            <a:r>
              <a:rPr lang="en-US" sz="3000" u="none" strike="noStrike">
                <a:solidFill>
                  <a:srgbClr val="003C69"/>
                </a:solidFill>
                <a:latin typeface="GalanoGrotesque-SemiBold"/>
                <a:ea typeface="GalanoGrotesque-SemiBold"/>
                <a:cs typeface="GalanoGrotesque-SemiBold"/>
                <a:sym typeface="GalanoGrotesque-SemiBold"/>
              </a:rPr>
              <a:t>Subjects: Science; Geography and Working Scientifically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1905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507" t="-1049" r="-1507" b="-1049"/>
            </a:stretch>
          </a:blipFill>
        </p:spPr>
        <p:txBody>
          <a:bodyPr/>
          <a:lstStyle/>
          <a:p>
            <a:endParaRPr lang="en-GB"/>
          </a:p>
        </p:txBody>
      </p:sp>
      <p:sp>
        <p:nvSpPr>
          <p:cNvPr id="5" name="TextBox 5"/>
          <p:cNvSpPr txBox="1"/>
          <p:nvPr/>
        </p:nvSpPr>
        <p:spPr>
          <a:xfrm>
            <a:off x="933450" y="2324157"/>
            <a:ext cx="16735425" cy="847725"/>
          </a:xfrm>
          <a:prstGeom prst="rect">
            <a:avLst/>
          </a:prstGeom>
        </p:spPr>
        <p:txBody>
          <a:bodyPr lIns="0" tIns="0" rIns="0" bIns="0" rtlCol="0" anchor="t">
            <a:spAutoFit/>
          </a:bodyPr>
          <a:lstStyle/>
          <a:p>
            <a:pPr marL="0" lvl="0" indent="0" algn="ctr">
              <a:lnSpc>
                <a:spcPts val="2879"/>
              </a:lnSpc>
              <a:spcBef>
                <a:spcPct val="0"/>
              </a:spcBef>
            </a:pPr>
            <a:r>
              <a:rPr lang="en-US" sz="2399" u="none" strike="noStrike">
                <a:solidFill>
                  <a:srgbClr val="004994"/>
                </a:solidFill>
                <a:latin typeface="GalanoGrotesque-SemiBold"/>
                <a:ea typeface="GalanoGrotesque-SemiBold"/>
                <a:cs typeface="GalanoGrotesque-SemiBold"/>
                <a:sym typeface="GalanoGrotesque-SemiBold"/>
              </a:rPr>
              <a:t>Habitat Description: Coastal seabirds rely on quiet beaches, islands and shingle habitats to safely nest and raise their chicks.</a:t>
            </a:r>
          </a:p>
        </p:txBody>
      </p:sp>
      <p:grpSp>
        <p:nvGrpSpPr>
          <p:cNvPr id="6" name="Group 6"/>
          <p:cNvGrpSpPr/>
          <p:nvPr/>
        </p:nvGrpSpPr>
        <p:grpSpPr>
          <a:xfrm>
            <a:off x="3061382" y="405305"/>
            <a:ext cx="1370749" cy="1370749"/>
            <a:chOff x="0" y="0"/>
            <a:chExt cx="5141938" cy="5141938"/>
          </a:xfrm>
        </p:grpSpPr>
        <p:sp>
          <p:nvSpPr>
            <p:cNvPr id="7" name="Freeform 7"/>
            <p:cNvSpPr/>
            <p:nvPr/>
          </p:nvSpPr>
          <p:spPr>
            <a:xfrm>
              <a:off x="0" y="0"/>
              <a:ext cx="5141976" cy="5141976"/>
            </a:xfrm>
            <a:custGeom>
              <a:avLst/>
              <a:gdLst/>
              <a:ahLst/>
              <a:cxnLst/>
              <a:rect l="l" t="t" r="r" b="b"/>
              <a:pathLst>
                <a:path w="5141976" h="5141976">
                  <a:moveTo>
                    <a:pt x="0" y="0"/>
                  </a:moveTo>
                  <a:lnTo>
                    <a:pt x="5141976" y="0"/>
                  </a:lnTo>
                  <a:lnTo>
                    <a:pt x="5141976" y="5141976"/>
                  </a:lnTo>
                  <a:lnTo>
                    <a:pt x="0" y="5141976"/>
                  </a:lnTo>
                  <a:lnTo>
                    <a:pt x="0" y="0"/>
                  </a:lnTo>
                  <a:close/>
                </a:path>
              </a:pathLst>
            </a:custGeom>
            <a:blipFill>
              <a:blip r:embed="rId4"/>
              <a:stretch>
                <a:fillRect/>
              </a:stretch>
            </a:blipFill>
          </p:spPr>
          <p:txBody>
            <a:bodyPr/>
            <a:lstStyle/>
            <a:p>
              <a:endParaRPr lang="en-GB"/>
            </a:p>
          </p:txBody>
        </p:sp>
      </p:grpSp>
      <p:grpSp>
        <p:nvGrpSpPr>
          <p:cNvPr id="8" name="Group 8"/>
          <p:cNvGrpSpPr/>
          <p:nvPr/>
        </p:nvGrpSpPr>
        <p:grpSpPr>
          <a:xfrm>
            <a:off x="16040100" y="5156"/>
            <a:ext cx="1930146" cy="1929719"/>
            <a:chOff x="0" y="0"/>
            <a:chExt cx="4534726" cy="4533722"/>
          </a:xfrm>
        </p:grpSpPr>
        <p:sp>
          <p:nvSpPr>
            <p:cNvPr id="9" name="Freeform 9"/>
            <p:cNvSpPr/>
            <p:nvPr/>
          </p:nvSpPr>
          <p:spPr>
            <a:xfrm>
              <a:off x="0" y="0"/>
              <a:ext cx="4534662" cy="4533773"/>
            </a:xfrm>
            <a:custGeom>
              <a:avLst/>
              <a:gdLst/>
              <a:ahLst/>
              <a:cxnLst/>
              <a:rect l="l" t="t" r="r" b="b"/>
              <a:pathLst>
                <a:path w="4534662" h="4533773">
                  <a:moveTo>
                    <a:pt x="0" y="0"/>
                  </a:moveTo>
                  <a:lnTo>
                    <a:pt x="4534662" y="0"/>
                  </a:lnTo>
                  <a:lnTo>
                    <a:pt x="4534662" y="4533773"/>
                  </a:lnTo>
                  <a:lnTo>
                    <a:pt x="0" y="4533773"/>
                  </a:lnTo>
                  <a:lnTo>
                    <a:pt x="0" y="0"/>
                  </a:lnTo>
                  <a:close/>
                </a:path>
              </a:pathLst>
            </a:custGeom>
            <a:blipFill>
              <a:blip r:embed="rId5"/>
              <a:stretch>
                <a:fillRect l="-8" r="-10" b="1"/>
              </a:stretch>
            </a:blipFill>
          </p:spPr>
          <p:txBody>
            <a:bodyPr/>
            <a:lstStyle/>
            <a:p>
              <a:endParaRPr lang="en-GB"/>
            </a:p>
          </p:txBody>
        </p:sp>
      </p:grpSp>
      <p:grpSp>
        <p:nvGrpSpPr>
          <p:cNvPr id="10" name="Group 10"/>
          <p:cNvGrpSpPr/>
          <p:nvPr/>
        </p:nvGrpSpPr>
        <p:grpSpPr>
          <a:xfrm>
            <a:off x="1519279" y="0"/>
            <a:ext cx="1742950" cy="1742950"/>
            <a:chOff x="0" y="0"/>
            <a:chExt cx="3975760" cy="3975760"/>
          </a:xfrm>
        </p:grpSpPr>
        <p:sp>
          <p:nvSpPr>
            <p:cNvPr id="11" name="Freeform 11"/>
            <p:cNvSpPr/>
            <p:nvPr/>
          </p:nvSpPr>
          <p:spPr>
            <a:xfrm>
              <a:off x="0" y="0"/>
              <a:ext cx="3975735" cy="3975735"/>
            </a:xfrm>
            <a:custGeom>
              <a:avLst/>
              <a:gdLst/>
              <a:ahLst/>
              <a:cxnLst/>
              <a:rect l="l" t="t" r="r" b="b"/>
              <a:pathLst>
                <a:path w="3975735" h="3975735">
                  <a:moveTo>
                    <a:pt x="0" y="0"/>
                  </a:moveTo>
                  <a:lnTo>
                    <a:pt x="3975735" y="0"/>
                  </a:lnTo>
                  <a:lnTo>
                    <a:pt x="3975735" y="3975735"/>
                  </a:lnTo>
                  <a:lnTo>
                    <a:pt x="0" y="3975735"/>
                  </a:lnTo>
                  <a:lnTo>
                    <a:pt x="0" y="0"/>
                  </a:lnTo>
                  <a:close/>
                </a:path>
              </a:pathLst>
            </a:custGeom>
            <a:blipFill>
              <a:blip r:embed="rId6"/>
              <a:stretch>
                <a:fillRect/>
              </a:stretch>
            </a:blipFill>
          </p:spPr>
          <p:txBody>
            <a:bodyPr/>
            <a:lstStyle/>
            <a:p>
              <a:endParaRPr lang="en-GB"/>
            </a:p>
          </p:txBody>
        </p:sp>
      </p:grpSp>
      <p:pic>
        <p:nvPicPr>
          <p:cNvPr id="12" name="Picture 12"/>
          <p:cNvPicPr>
            <a:picLocks noChangeAspect="1"/>
          </p:cNvPicPr>
          <p:nvPr/>
        </p:nvPicPr>
        <p:blipFill>
          <a:blip r:embed="rId7"/>
          <a:stretch>
            <a:fillRect/>
          </a:stretch>
        </p:blipFill>
        <p:spPr>
          <a:xfrm>
            <a:off x="-676929" y="2225876"/>
            <a:ext cx="10323374" cy="8445212"/>
          </a:xfrm>
          <a:prstGeom prst="rect">
            <a:avLst/>
          </a:prstGeom>
        </p:spPr>
      </p:pic>
      <p:grpSp>
        <p:nvGrpSpPr>
          <p:cNvPr id="13" name="Group 13"/>
          <p:cNvGrpSpPr/>
          <p:nvPr/>
        </p:nvGrpSpPr>
        <p:grpSpPr>
          <a:xfrm>
            <a:off x="183352" y="8428984"/>
            <a:ext cx="8497557" cy="1658633"/>
            <a:chOff x="0" y="0"/>
            <a:chExt cx="11330076" cy="2211510"/>
          </a:xfrm>
        </p:grpSpPr>
        <p:sp>
          <p:nvSpPr>
            <p:cNvPr id="14" name="Freeform 14"/>
            <p:cNvSpPr/>
            <p:nvPr/>
          </p:nvSpPr>
          <p:spPr>
            <a:xfrm>
              <a:off x="0" y="0"/>
              <a:ext cx="11330076" cy="2211510"/>
            </a:xfrm>
            <a:custGeom>
              <a:avLst/>
              <a:gdLst/>
              <a:ahLst/>
              <a:cxnLst/>
              <a:rect l="l" t="t" r="r" b="b"/>
              <a:pathLst>
                <a:path w="11330076" h="2211510">
                  <a:moveTo>
                    <a:pt x="0" y="0"/>
                  </a:moveTo>
                  <a:lnTo>
                    <a:pt x="11330076" y="0"/>
                  </a:lnTo>
                  <a:lnTo>
                    <a:pt x="11330076" y="2211510"/>
                  </a:lnTo>
                  <a:lnTo>
                    <a:pt x="0" y="2211510"/>
                  </a:lnTo>
                  <a:close/>
                </a:path>
              </a:pathLst>
            </a:custGeom>
            <a:solidFill>
              <a:srgbClr val="FFFFFF"/>
            </a:solidFill>
            <a:ln w="38100" cap="sq">
              <a:solidFill>
                <a:srgbClr val="000000"/>
              </a:solidFill>
              <a:prstDash val="solid"/>
              <a:miter/>
            </a:ln>
          </p:spPr>
          <p:txBody>
            <a:bodyPr/>
            <a:lstStyle/>
            <a:p>
              <a:endParaRPr lang="en-GB"/>
            </a:p>
          </p:txBody>
        </p:sp>
        <p:sp>
          <p:nvSpPr>
            <p:cNvPr id="15" name="TextBox 15"/>
            <p:cNvSpPr txBox="1"/>
            <p:nvPr/>
          </p:nvSpPr>
          <p:spPr>
            <a:xfrm>
              <a:off x="0" y="-38100"/>
              <a:ext cx="11330076" cy="2249610"/>
            </a:xfrm>
            <a:prstGeom prst="rect">
              <a:avLst/>
            </a:prstGeom>
          </p:spPr>
          <p:txBody>
            <a:bodyPr lIns="50800" tIns="50800" rIns="50800" bIns="50800" rtlCol="0" anchor="ctr"/>
            <a:lstStyle/>
            <a:p>
              <a:pPr algn="l">
                <a:lnSpc>
                  <a:spcPts val="1679"/>
                </a:lnSpc>
              </a:pPr>
              <a:endParaRPr/>
            </a:p>
          </p:txBody>
        </p:sp>
      </p:grpSp>
      <p:grpSp>
        <p:nvGrpSpPr>
          <p:cNvPr id="16" name="Group 16"/>
          <p:cNvGrpSpPr/>
          <p:nvPr/>
        </p:nvGrpSpPr>
        <p:grpSpPr>
          <a:xfrm>
            <a:off x="135793" y="6448482"/>
            <a:ext cx="8497557" cy="1658633"/>
            <a:chOff x="0" y="0"/>
            <a:chExt cx="11330076" cy="2211510"/>
          </a:xfrm>
        </p:grpSpPr>
        <p:sp>
          <p:nvSpPr>
            <p:cNvPr id="17" name="Freeform 17"/>
            <p:cNvSpPr/>
            <p:nvPr/>
          </p:nvSpPr>
          <p:spPr>
            <a:xfrm>
              <a:off x="0" y="0"/>
              <a:ext cx="11330076" cy="2211510"/>
            </a:xfrm>
            <a:custGeom>
              <a:avLst/>
              <a:gdLst/>
              <a:ahLst/>
              <a:cxnLst/>
              <a:rect l="l" t="t" r="r" b="b"/>
              <a:pathLst>
                <a:path w="11330076" h="2211510">
                  <a:moveTo>
                    <a:pt x="0" y="0"/>
                  </a:moveTo>
                  <a:lnTo>
                    <a:pt x="11330076" y="0"/>
                  </a:lnTo>
                  <a:lnTo>
                    <a:pt x="11330076" y="2211510"/>
                  </a:lnTo>
                  <a:lnTo>
                    <a:pt x="0" y="2211510"/>
                  </a:lnTo>
                  <a:close/>
                </a:path>
              </a:pathLst>
            </a:custGeom>
            <a:solidFill>
              <a:srgbClr val="FFFFFF"/>
            </a:solidFill>
            <a:ln w="38100" cap="sq">
              <a:solidFill>
                <a:srgbClr val="000000"/>
              </a:solidFill>
              <a:prstDash val="solid"/>
              <a:miter/>
            </a:ln>
          </p:spPr>
          <p:txBody>
            <a:bodyPr/>
            <a:lstStyle/>
            <a:p>
              <a:endParaRPr lang="en-GB"/>
            </a:p>
          </p:txBody>
        </p:sp>
        <p:sp>
          <p:nvSpPr>
            <p:cNvPr id="18" name="TextBox 18"/>
            <p:cNvSpPr txBox="1"/>
            <p:nvPr/>
          </p:nvSpPr>
          <p:spPr>
            <a:xfrm>
              <a:off x="0" y="-38100"/>
              <a:ext cx="11330076" cy="2249610"/>
            </a:xfrm>
            <a:prstGeom prst="rect">
              <a:avLst/>
            </a:prstGeom>
          </p:spPr>
          <p:txBody>
            <a:bodyPr lIns="50800" tIns="50800" rIns="50800" bIns="50800" rtlCol="0" anchor="ctr"/>
            <a:lstStyle/>
            <a:p>
              <a:pPr algn="l">
                <a:lnSpc>
                  <a:spcPts val="1679"/>
                </a:lnSpc>
              </a:pPr>
              <a:endParaRPr/>
            </a:p>
          </p:txBody>
        </p:sp>
      </p:grpSp>
      <p:grpSp>
        <p:nvGrpSpPr>
          <p:cNvPr id="19" name="Group 19"/>
          <p:cNvGrpSpPr/>
          <p:nvPr/>
        </p:nvGrpSpPr>
        <p:grpSpPr>
          <a:xfrm>
            <a:off x="15321715" y="8314404"/>
            <a:ext cx="1538514" cy="1772025"/>
            <a:chOff x="0" y="0"/>
            <a:chExt cx="4567714" cy="5260988"/>
          </a:xfrm>
        </p:grpSpPr>
        <p:sp>
          <p:nvSpPr>
            <p:cNvPr id="20" name="Freeform 20"/>
            <p:cNvSpPr/>
            <p:nvPr/>
          </p:nvSpPr>
          <p:spPr>
            <a:xfrm>
              <a:off x="0" y="0"/>
              <a:ext cx="4567681" cy="5260975"/>
            </a:xfrm>
            <a:custGeom>
              <a:avLst/>
              <a:gdLst/>
              <a:ahLst/>
              <a:cxnLst/>
              <a:rect l="l" t="t" r="r" b="b"/>
              <a:pathLst>
                <a:path w="4567681" h="5260975">
                  <a:moveTo>
                    <a:pt x="0" y="0"/>
                  </a:moveTo>
                  <a:lnTo>
                    <a:pt x="4567681" y="0"/>
                  </a:lnTo>
                  <a:lnTo>
                    <a:pt x="4567681" y="5260975"/>
                  </a:lnTo>
                  <a:lnTo>
                    <a:pt x="0" y="5260975"/>
                  </a:lnTo>
                  <a:lnTo>
                    <a:pt x="0" y="0"/>
                  </a:lnTo>
                  <a:close/>
                </a:path>
              </a:pathLst>
            </a:custGeom>
            <a:blipFill>
              <a:blip r:embed="rId8"/>
              <a:stretch>
                <a:fillRect l="-7612" r="-7612"/>
              </a:stretch>
            </a:blipFill>
          </p:spPr>
          <p:txBody>
            <a:bodyPr/>
            <a:lstStyle/>
            <a:p>
              <a:endParaRPr lang="en-GB"/>
            </a:p>
          </p:txBody>
        </p:sp>
      </p:grpSp>
      <p:grpSp>
        <p:nvGrpSpPr>
          <p:cNvPr id="21" name="Group 21"/>
          <p:cNvGrpSpPr/>
          <p:nvPr/>
        </p:nvGrpSpPr>
        <p:grpSpPr>
          <a:xfrm>
            <a:off x="183352" y="4038600"/>
            <a:ext cx="8497557" cy="1658633"/>
            <a:chOff x="0" y="0"/>
            <a:chExt cx="11330076" cy="2211510"/>
          </a:xfrm>
        </p:grpSpPr>
        <p:sp>
          <p:nvSpPr>
            <p:cNvPr id="22" name="Freeform 22"/>
            <p:cNvSpPr/>
            <p:nvPr/>
          </p:nvSpPr>
          <p:spPr>
            <a:xfrm>
              <a:off x="0" y="0"/>
              <a:ext cx="11330076" cy="2211510"/>
            </a:xfrm>
            <a:custGeom>
              <a:avLst/>
              <a:gdLst/>
              <a:ahLst/>
              <a:cxnLst/>
              <a:rect l="l" t="t" r="r" b="b"/>
              <a:pathLst>
                <a:path w="11330076" h="2211510">
                  <a:moveTo>
                    <a:pt x="0" y="0"/>
                  </a:moveTo>
                  <a:lnTo>
                    <a:pt x="11330076" y="0"/>
                  </a:lnTo>
                  <a:lnTo>
                    <a:pt x="11330076" y="2211510"/>
                  </a:lnTo>
                  <a:lnTo>
                    <a:pt x="0" y="2211510"/>
                  </a:lnTo>
                  <a:close/>
                </a:path>
              </a:pathLst>
            </a:custGeom>
            <a:solidFill>
              <a:srgbClr val="FFFFFF"/>
            </a:solidFill>
            <a:ln w="38100" cap="sq">
              <a:solidFill>
                <a:srgbClr val="000000"/>
              </a:solidFill>
              <a:prstDash val="solid"/>
              <a:miter/>
            </a:ln>
          </p:spPr>
          <p:txBody>
            <a:bodyPr/>
            <a:lstStyle/>
            <a:p>
              <a:endParaRPr lang="en-GB"/>
            </a:p>
          </p:txBody>
        </p:sp>
        <p:sp>
          <p:nvSpPr>
            <p:cNvPr id="23" name="TextBox 23"/>
            <p:cNvSpPr txBox="1"/>
            <p:nvPr/>
          </p:nvSpPr>
          <p:spPr>
            <a:xfrm>
              <a:off x="0" y="-38100"/>
              <a:ext cx="11330076" cy="2249610"/>
            </a:xfrm>
            <a:prstGeom prst="rect">
              <a:avLst/>
            </a:prstGeom>
          </p:spPr>
          <p:txBody>
            <a:bodyPr lIns="50800" tIns="50800" rIns="50800" bIns="50800" rtlCol="0" anchor="ctr"/>
            <a:lstStyle/>
            <a:p>
              <a:pPr algn="l">
                <a:lnSpc>
                  <a:spcPts val="1679"/>
                </a:lnSpc>
              </a:pPr>
              <a:endParaRPr/>
            </a:p>
          </p:txBody>
        </p:sp>
      </p:grpSp>
      <p:sp>
        <p:nvSpPr>
          <p:cNvPr id="24" name="AutoShape 24"/>
          <p:cNvSpPr/>
          <p:nvPr/>
        </p:nvSpPr>
        <p:spPr>
          <a:xfrm>
            <a:off x="5831205" y="1758067"/>
            <a:ext cx="6492240" cy="0"/>
          </a:xfrm>
          <a:prstGeom prst="line">
            <a:avLst/>
          </a:prstGeom>
          <a:ln w="38100" cap="flat">
            <a:solidFill>
              <a:srgbClr val="78F9FF"/>
            </a:solidFill>
            <a:prstDash val="solid"/>
            <a:headEnd type="none" w="sm" len="sm"/>
            <a:tailEnd type="none" w="sm" len="sm"/>
          </a:ln>
        </p:spPr>
        <p:txBody>
          <a:bodyPr/>
          <a:lstStyle/>
          <a:p>
            <a:endParaRPr lang="en-GB"/>
          </a:p>
        </p:txBody>
      </p:sp>
      <p:sp>
        <p:nvSpPr>
          <p:cNvPr id="25" name="TextBox 25"/>
          <p:cNvSpPr txBox="1"/>
          <p:nvPr/>
        </p:nvSpPr>
        <p:spPr>
          <a:xfrm>
            <a:off x="10274618" y="3364559"/>
            <a:ext cx="6387465" cy="4740082"/>
          </a:xfrm>
          <a:prstGeom prst="rect">
            <a:avLst/>
          </a:prstGeom>
        </p:spPr>
        <p:txBody>
          <a:bodyPr lIns="0" tIns="0" rIns="0" bIns="0" rtlCol="0" anchor="t">
            <a:spAutoFit/>
          </a:bodyPr>
          <a:lstStyle/>
          <a:p>
            <a:pPr marL="0" lvl="0" indent="0" algn="just">
              <a:lnSpc>
                <a:spcPts val="2098"/>
              </a:lnSpc>
              <a:spcBef>
                <a:spcPct val="0"/>
              </a:spcBef>
            </a:pPr>
            <a:r>
              <a:rPr lang="en-US" sz="2442" u="none" strike="noStrike">
                <a:solidFill>
                  <a:srgbClr val="192D4B"/>
                </a:solidFill>
                <a:latin typeface="GalanoGrotesque-SemiBold"/>
                <a:ea typeface="GalanoGrotesque-SemiBold"/>
                <a:cs typeface="GalanoGrotesque-SemiBold"/>
                <a:sym typeface="GalanoGrotesque-SemiBold"/>
              </a:rPr>
              <a:t> Witness Statements </a:t>
            </a:r>
          </a:p>
          <a:p>
            <a:pPr marL="0" lvl="0" indent="0" algn="just">
              <a:lnSpc>
                <a:spcPts val="2098"/>
              </a:lnSpc>
              <a:spcBef>
                <a:spcPct val="0"/>
              </a:spcBef>
            </a:pPr>
            <a:r>
              <a:rPr lang="en-US" sz="2442" u="none" strike="noStrike">
                <a:solidFill>
                  <a:srgbClr val="192D4B"/>
                </a:solidFill>
                <a:latin typeface="GalanoGrotesque-SemiBold"/>
                <a:ea typeface="GalanoGrotesque-SemiBold"/>
                <a:cs typeface="GalanoGrotesque-SemiBold"/>
                <a:sym typeface="GalanoGrotesque-SemiBold"/>
              </a:rPr>
              <a:t> </a:t>
            </a:r>
          </a:p>
          <a:p>
            <a:pPr marL="0" lvl="0" indent="0" algn="just">
              <a:lnSpc>
                <a:spcPts val="2098"/>
              </a:lnSpc>
              <a:spcBef>
                <a:spcPct val="0"/>
              </a:spcBef>
            </a:pPr>
            <a:endParaRPr lang="en-US" sz="2442" u="none" strike="noStrike">
              <a:solidFill>
                <a:srgbClr val="192D4B"/>
              </a:solidFill>
              <a:latin typeface="GalanoGrotesque-SemiBold"/>
              <a:ea typeface="GalanoGrotesque-SemiBold"/>
              <a:cs typeface="GalanoGrotesque-SemiBold"/>
              <a:sym typeface="GalanoGrotesque-SemiBold"/>
            </a:endParaRPr>
          </a:p>
          <a:p>
            <a:pPr marL="0" lvl="0" indent="0" algn="just">
              <a:lnSpc>
                <a:spcPts val="2098"/>
              </a:lnSpc>
              <a:spcBef>
                <a:spcPct val="0"/>
              </a:spcBef>
            </a:pPr>
            <a:r>
              <a:rPr lang="en-US" sz="2442" u="none" strike="noStrike">
                <a:solidFill>
                  <a:srgbClr val="192D4B"/>
                </a:solidFill>
                <a:latin typeface="GalanoGrotesque-SemiBold"/>
                <a:ea typeface="GalanoGrotesque-SemiBold"/>
                <a:cs typeface="GalanoGrotesque-SemiBold"/>
                <a:sym typeface="GalanoGrotesque-SemiBold"/>
              </a:rPr>
              <a:t>Witness 1 – Local Resident</a:t>
            </a:r>
          </a:p>
          <a:p>
            <a:pPr marL="0" lvl="0" indent="0" algn="just">
              <a:lnSpc>
                <a:spcPts val="1926"/>
              </a:lnSpc>
              <a:spcBef>
                <a:spcPct val="0"/>
              </a:spcBef>
            </a:pPr>
            <a:endParaRPr lang="en-US" sz="2442" u="none" strike="noStrike">
              <a:solidFill>
                <a:srgbClr val="192D4B"/>
              </a:solidFill>
              <a:latin typeface="GalanoGrotesque-SemiBold"/>
              <a:ea typeface="GalanoGrotesque-SemiBold"/>
              <a:cs typeface="GalanoGrotesque-SemiBold"/>
              <a:sym typeface="GalanoGrotesque-SemiBold"/>
            </a:endParaRPr>
          </a:p>
          <a:p>
            <a:pPr marL="0" lvl="0" indent="0" algn="just">
              <a:lnSpc>
                <a:spcPts val="1926"/>
              </a:lnSpc>
              <a:spcBef>
                <a:spcPct val="0"/>
              </a:spcBef>
            </a:pPr>
            <a:r>
              <a:rPr lang="en-US" sz="2242" u="none" strike="noStrike">
                <a:solidFill>
                  <a:srgbClr val="192D4B"/>
                </a:solidFill>
                <a:latin typeface="Galano Grotesque 1"/>
                <a:ea typeface="Galano Grotesque 1"/>
                <a:cs typeface="Galano Grotesque 1"/>
                <a:sym typeface="Galano Grotesque 1"/>
              </a:rPr>
              <a:t>“We’ve seen more people and dogs walking through nesting areas they leaving their rubbish behind.”</a:t>
            </a:r>
          </a:p>
          <a:p>
            <a:pPr marL="0" lvl="0" indent="0" algn="just">
              <a:lnSpc>
                <a:spcPts val="1926"/>
              </a:lnSpc>
              <a:spcBef>
                <a:spcPct val="0"/>
              </a:spcBef>
            </a:pPr>
            <a:endParaRPr lang="en-US" sz="2242" u="none" strike="noStrike">
              <a:solidFill>
                <a:srgbClr val="192D4B"/>
              </a:solidFill>
              <a:latin typeface="Galano Grotesque 1"/>
              <a:ea typeface="Galano Grotesque 1"/>
              <a:cs typeface="Galano Grotesque 1"/>
              <a:sym typeface="Galano Grotesque 1"/>
            </a:endParaRPr>
          </a:p>
          <a:p>
            <a:pPr marL="0" lvl="0" indent="0" algn="just">
              <a:lnSpc>
                <a:spcPts val="1926"/>
              </a:lnSpc>
              <a:spcBef>
                <a:spcPct val="0"/>
              </a:spcBef>
            </a:pPr>
            <a:r>
              <a:rPr lang="en-US" sz="2242" u="none" strike="noStrike">
                <a:solidFill>
                  <a:srgbClr val="192D4B"/>
                </a:solidFill>
                <a:latin typeface="GalanoGrotesque-SemiBold"/>
                <a:ea typeface="GalanoGrotesque-SemiBold"/>
                <a:cs typeface="GalanoGrotesque-SemiBold"/>
                <a:sym typeface="GalanoGrotesque-SemiBold"/>
              </a:rPr>
              <a:t>Witness 2 – Bird Survey Volunteer </a:t>
            </a:r>
          </a:p>
          <a:p>
            <a:pPr marL="0" lvl="0" indent="0" algn="just">
              <a:lnSpc>
                <a:spcPts val="1926"/>
              </a:lnSpc>
              <a:spcBef>
                <a:spcPct val="0"/>
              </a:spcBef>
            </a:pPr>
            <a:endParaRPr lang="en-US" sz="2242" u="none" strike="noStrike">
              <a:solidFill>
                <a:srgbClr val="192D4B"/>
              </a:solidFill>
              <a:latin typeface="GalanoGrotesque-SemiBold"/>
              <a:ea typeface="GalanoGrotesque-SemiBold"/>
              <a:cs typeface="GalanoGrotesque-SemiBold"/>
              <a:sym typeface="GalanoGrotesque-SemiBold"/>
            </a:endParaRPr>
          </a:p>
          <a:p>
            <a:pPr marL="0" lvl="0" indent="0" algn="just">
              <a:lnSpc>
                <a:spcPts val="1926"/>
              </a:lnSpc>
              <a:spcBef>
                <a:spcPct val="0"/>
              </a:spcBef>
            </a:pPr>
            <a:r>
              <a:rPr lang="en-US" sz="2242" u="none" strike="noStrike">
                <a:solidFill>
                  <a:srgbClr val="192D4B"/>
                </a:solidFill>
                <a:latin typeface="Galano Grotesque 1"/>
                <a:ea typeface="Galano Grotesque 1"/>
                <a:cs typeface="Galano Grotesque 1"/>
                <a:sym typeface="Galano Grotesque 1"/>
              </a:rPr>
              <a:t>“Some people don’t stick to the paths so the birds are scared and abandon their nests before the chicks hatch.”</a:t>
            </a:r>
          </a:p>
          <a:p>
            <a:pPr marL="0" lvl="0" indent="0" algn="just">
              <a:lnSpc>
                <a:spcPts val="1926"/>
              </a:lnSpc>
              <a:spcBef>
                <a:spcPct val="0"/>
              </a:spcBef>
            </a:pPr>
            <a:endParaRPr lang="en-US" sz="2242" u="none" strike="noStrike">
              <a:solidFill>
                <a:srgbClr val="192D4B"/>
              </a:solidFill>
              <a:latin typeface="Galano Grotesque 1"/>
              <a:ea typeface="Galano Grotesque 1"/>
              <a:cs typeface="Galano Grotesque 1"/>
              <a:sym typeface="Galano Grotesque 1"/>
            </a:endParaRPr>
          </a:p>
          <a:p>
            <a:pPr marL="0" lvl="0" indent="0" algn="just">
              <a:lnSpc>
                <a:spcPts val="1926"/>
              </a:lnSpc>
              <a:spcBef>
                <a:spcPct val="0"/>
              </a:spcBef>
            </a:pPr>
            <a:r>
              <a:rPr lang="en-US" sz="2242" u="none" strike="noStrike">
                <a:solidFill>
                  <a:srgbClr val="192D4B"/>
                </a:solidFill>
                <a:latin typeface="GalanoGrotesque-SemiBold"/>
                <a:ea typeface="GalanoGrotesque-SemiBold"/>
                <a:cs typeface="GalanoGrotesque-SemiBold"/>
                <a:sym typeface="GalanoGrotesque-SemiBold"/>
              </a:rPr>
              <a:t>Witness 3 – Beach Surveyor</a:t>
            </a:r>
          </a:p>
          <a:p>
            <a:pPr marL="0" lvl="0" indent="0" algn="just">
              <a:lnSpc>
                <a:spcPts val="1926"/>
              </a:lnSpc>
              <a:spcBef>
                <a:spcPct val="0"/>
              </a:spcBef>
            </a:pPr>
            <a:endParaRPr lang="en-US" sz="2242" u="none" strike="noStrike">
              <a:solidFill>
                <a:srgbClr val="192D4B"/>
              </a:solidFill>
              <a:latin typeface="GalanoGrotesque-SemiBold"/>
              <a:ea typeface="GalanoGrotesque-SemiBold"/>
              <a:cs typeface="GalanoGrotesque-SemiBold"/>
              <a:sym typeface="GalanoGrotesque-SemiBold"/>
            </a:endParaRPr>
          </a:p>
          <a:p>
            <a:pPr marL="0" lvl="0" indent="0" algn="just">
              <a:lnSpc>
                <a:spcPts val="1926"/>
              </a:lnSpc>
              <a:spcBef>
                <a:spcPct val="0"/>
              </a:spcBef>
            </a:pPr>
            <a:r>
              <a:rPr lang="en-US" sz="2242" b="1" u="none" strike="noStrike">
                <a:solidFill>
                  <a:srgbClr val="192D4B"/>
                </a:solidFill>
                <a:latin typeface="Galano Grotesque 1"/>
                <a:ea typeface="Galano Grotesque 1"/>
                <a:cs typeface="Galano Grotesque 1"/>
                <a:sym typeface="Galano Grotesque 1"/>
              </a:rPr>
              <a:t>“</a:t>
            </a:r>
            <a:r>
              <a:rPr lang="en-US" sz="2242" u="none" strike="noStrike">
                <a:solidFill>
                  <a:srgbClr val="192D4B"/>
                </a:solidFill>
                <a:latin typeface="Galano Grotesque 1"/>
                <a:ea typeface="Galano Grotesque 1"/>
                <a:cs typeface="Galano Grotesque 1"/>
                <a:sym typeface="Galano Grotesque 1"/>
              </a:rPr>
              <a:t>Where the birds used to nest is now underwater, they nest much higher now.”</a:t>
            </a:r>
          </a:p>
        </p:txBody>
      </p:sp>
      <p:sp>
        <p:nvSpPr>
          <p:cNvPr id="26" name="Freeform 26"/>
          <p:cNvSpPr/>
          <p:nvPr/>
        </p:nvSpPr>
        <p:spPr>
          <a:xfrm>
            <a:off x="16090972" y="6127801"/>
            <a:ext cx="2836815" cy="3958629"/>
          </a:xfrm>
          <a:custGeom>
            <a:avLst/>
            <a:gdLst/>
            <a:ahLst/>
            <a:cxnLst/>
            <a:rect l="l" t="t" r="r" b="b"/>
            <a:pathLst>
              <a:path w="2836815" h="3958629">
                <a:moveTo>
                  <a:pt x="0" y="0"/>
                </a:moveTo>
                <a:lnTo>
                  <a:pt x="2836815" y="0"/>
                </a:lnTo>
                <a:lnTo>
                  <a:pt x="2836815" y="3958628"/>
                </a:lnTo>
                <a:lnTo>
                  <a:pt x="0" y="3958628"/>
                </a:lnTo>
                <a:lnTo>
                  <a:pt x="0" y="0"/>
                </a:lnTo>
                <a:close/>
              </a:path>
            </a:pathLst>
          </a:custGeom>
          <a:blipFill>
            <a:blip r:embed="rId9"/>
            <a:stretch>
              <a:fillRect/>
            </a:stretch>
          </a:blipFill>
        </p:spPr>
        <p:txBody>
          <a:bodyPr/>
          <a:lstStyle/>
          <a:p>
            <a:endParaRPr lang="en-GB"/>
          </a:p>
        </p:txBody>
      </p:sp>
      <p:grpSp>
        <p:nvGrpSpPr>
          <p:cNvPr id="27" name="Group 27"/>
          <p:cNvGrpSpPr/>
          <p:nvPr/>
        </p:nvGrpSpPr>
        <p:grpSpPr>
          <a:xfrm>
            <a:off x="13954910" y="9103590"/>
            <a:ext cx="1057520" cy="707217"/>
            <a:chOff x="0" y="0"/>
            <a:chExt cx="3075800" cy="2056943"/>
          </a:xfrm>
        </p:grpSpPr>
        <p:sp>
          <p:nvSpPr>
            <p:cNvPr id="28" name="Freeform 28"/>
            <p:cNvSpPr/>
            <p:nvPr/>
          </p:nvSpPr>
          <p:spPr>
            <a:xfrm>
              <a:off x="0" y="0"/>
              <a:ext cx="3075813" cy="2056892"/>
            </a:xfrm>
            <a:custGeom>
              <a:avLst/>
              <a:gdLst/>
              <a:ahLst/>
              <a:cxnLst/>
              <a:rect l="l" t="t" r="r" b="b"/>
              <a:pathLst>
                <a:path w="3075813" h="2056892">
                  <a:moveTo>
                    <a:pt x="0" y="0"/>
                  </a:moveTo>
                  <a:lnTo>
                    <a:pt x="3075813" y="0"/>
                  </a:lnTo>
                  <a:lnTo>
                    <a:pt x="3075813" y="2056892"/>
                  </a:lnTo>
                  <a:lnTo>
                    <a:pt x="0" y="2056892"/>
                  </a:lnTo>
                  <a:lnTo>
                    <a:pt x="0" y="0"/>
                  </a:lnTo>
                  <a:close/>
                </a:path>
              </a:pathLst>
            </a:custGeom>
            <a:blipFill>
              <a:blip r:embed="rId10"/>
              <a:stretch>
                <a:fillRect t="-41" b="-44"/>
              </a:stretch>
            </a:blipFill>
          </p:spPr>
          <p:txBody>
            <a:bodyPr/>
            <a:lstStyle/>
            <a:p>
              <a:endParaRPr lang="en-GB"/>
            </a:p>
          </p:txBody>
        </p:sp>
      </p:grpSp>
      <p:sp>
        <p:nvSpPr>
          <p:cNvPr id="29" name="Freeform 29"/>
          <p:cNvSpPr/>
          <p:nvPr/>
        </p:nvSpPr>
        <p:spPr>
          <a:xfrm rot="-4850781">
            <a:off x="14632095" y="8209250"/>
            <a:ext cx="517275" cy="789732"/>
          </a:xfrm>
          <a:custGeom>
            <a:avLst/>
            <a:gdLst/>
            <a:ahLst/>
            <a:cxnLst/>
            <a:rect l="l" t="t" r="r" b="b"/>
            <a:pathLst>
              <a:path w="517275" h="789732">
                <a:moveTo>
                  <a:pt x="0" y="0"/>
                </a:moveTo>
                <a:lnTo>
                  <a:pt x="517275" y="0"/>
                </a:lnTo>
                <a:lnTo>
                  <a:pt x="517275" y="789732"/>
                </a:lnTo>
                <a:lnTo>
                  <a:pt x="0" y="78973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30" name="TextBox 30"/>
          <p:cNvSpPr txBox="1"/>
          <p:nvPr/>
        </p:nvSpPr>
        <p:spPr>
          <a:xfrm>
            <a:off x="4686300" y="19050"/>
            <a:ext cx="8782050" cy="1695450"/>
          </a:xfrm>
          <a:prstGeom prst="rect">
            <a:avLst/>
          </a:prstGeom>
        </p:spPr>
        <p:txBody>
          <a:bodyPr lIns="0" tIns="0" rIns="0" bIns="0" rtlCol="0" anchor="t">
            <a:spAutoFit/>
          </a:bodyPr>
          <a:lstStyle/>
          <a:p>
            <a:pPr marL="0" lvl="0" indent="0" algn="ctr">
              <a:lnSpc>
                <a:spcPts val="5759"/>
              </a:lnSpc>
              <a:spcBef>
                <a:spcPct val="0"/>
              </a:spcBef>
            </a:pPr>
            <a:r>
              <a:rPr lang="en-US" sz="4800" u="none" strike="noStrike">
                <a:solidFill>
                  <a:srgbClr val="004994"/>
                </a:solidFill>
                <a:latin typeface="GalanoGrotesque-SemiBold"/>
                <a:ea typeface="GalanoGrotesque-SemiBold"/>
                <a:cs typeface="GalanoGrotesque-SemiBold"/>
                <a:sym typeface="GalanoGrotesque-SemiBold"/>
              </a:rPr>
              <a:t>Habitat Case File 4: </a:t>
            </a:r>
          </a:p>
          <a:p>
            <a:pPr marL="0" lvl="0" indent="0" algn="ctr">
              <a:lnSpc>
                <a:spcPts val="5759"/>
              </a:lnSpc>
              <a:spcBef>
                <a:spcPct val="0"/>
              </a:spcBef>
            </a:pPr>
            <a:r>
              <a:rPr lang="en-US" sz="4800" u="none" strike="noStrike">
                <a:solidFill>
                  <a:srgbClr val="004994"/>
                </a:solidFill>
                <a:latin typeface="GalanoGrotesque-SemiBold"/>
                <a:ea typeface="GalanoGrotesque-SemiBold"/>
                <a:cs typeface="GalanoGrotesque-SemiBold"/>
                <a:sym typeface="GalanoGrotesque-SemiBold"/>
              </a:rPr>
              <a:t>THE ABANDONED NESTS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1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alphaModFix amt="47000"/>
              </a:blip>
              <a:stretch>
                <a:fillRect t="-12883" b="-12883"/>
              </a:stretch>
            </a:blipFill>
          </p:spPr>
          <p:txBody>
            <a:bodyPr/>
            <a:lstStyle/>
            <a:p>
              <a:endParaRPr lang="en-GB"/>
            </a:p>
          </p:txBody>
        </p:sp>
      </p:grpSp>
      <p:grpSp>
        <p:nvGrpSpPr>
          <p:cNvPr id="4" name="Group 4"/>
          <p:cNvGrpSpPr/>
          <p:nvPr/>
        </p:nvGrpSpPr>
        <p:grpSpPr>
          <a:xfrm>
            <a:off x="269113" y="8923437"/>
            <a:ext cx="972439" cy="1017818"/>
            <a:chOff x="0" y="0"/>
            <a:chExt cx="914718" cy="957402"/>
          </a:xfrm>
        </p:grpSpPr>
        <p:sp>
          <p:nvSpPr>
            <p:cNvPr id="5" name="Freeform 5"/>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4"/>
              <a:stretch>
                <a:fillRect t="-159" r="-6" b="-153"/>
              </a:stretch>
            </a:blipFill>
          </p:spPr>
          <p:txBody>
            <a:bodyPr/>
            <a:lstStyle/>
            <a:p>
              <a:endParaRPr lang="en-GB"/>
            </a:p>
          </p:txBody>
        </p:sp>
      </p:grpSp>
      <p:sp>
        <p:nvSpPr>
          <p:cNvPr id="6" name="TextBox 6"/>
          <p:cNvSpPr txBox="1"/>
          <p:nvPr/>
        </p:nvSpPr>
        <p:spPr>
          <a:xfrm>
            <a:off x="494356" y="7479725"/>
            <a:ext cx="3124200" cy="485775"/>
          </a:xfrm>
          <a:prstGeom prst="rect">
            <a:avLst/>
          </a:prstGeom>
        </p:spPr>
        <p:txBody>
          <a:bodyPr lIns="0" tIns="0" rIns="0" bIns="0" rtlCol="0" anchor="t">
            <a:spAutoFit/>
          </a:bodyPr>
          <a:lstStyle/>
          <a:p>
            <a:pPr marL="0" lvl="0" indent="0" algn="ctr">
              <a:lnSpc>
                <a:spcPts val="2879"/>
              </a:lnSpc>
              <a:spcBef>
                <a:spcPct val="0"/>
              </a:spcBef>
            </a:pPr>
            <a:r>
              <a:rPr lang="en-US" sz="2399" u="none" strike="noStrike">
                <a:solidFill>
                  <a:srgbClr val="004994"/>
                </a:solidFill>
                <a:latin typeface="GalanoGrotesque-Medium"/>
                <a:ea typeface="GalanoGrotesque-Medium"/>
                <a:cs typeface="GalanoGrotesque-Medium"/>
                <a:sym typeface="GalanoGrotesque-Medium"/>
              </a:rPr>
              <a:t>Food</a:t>
            </a:r>
          </a:p>
        </p:txBody>
      </p:sp>
      <p:sp>
        <p:nvSpPr>
          <p:cNvPr id="7" name="Freeform 7"/>
          <p:cNvSpPr/>
          <p:nvPr/>
        </p:nvSpPr>
        <p:spPr>
          <a:xfrm>
            <a:off x="14259869" y="4523707"/>
            <a:ext cx="3533775" cy="2352134"/>
          </a:xfrm>
          <a:custGeom>
            <a:avLst/>
            <a:gdLst/>
            <a:ahLst/>
            <a:cxnLst/>
            <a:rect l="l" t="t" r="r" b="b"/>
            <a:pathLst>
              <a:path w="3533775" h="2352134">
                <a:moveTo>
                  <a:pt x="0" y="0"/>
                </a:moveTo>
                <a:lnTo>
                  <a:pt x="3533775" y="0"/>
                </a:lnTo>
                <a:lnTo>
                  <a:pt x="3533775" y="2352134"/>
                </a:lnTo>
                <a:lnTo>
                  <a:pt x="0" y="2352134"/>
                </a:lnTo>
                <a:lnTo>
                  <a:pt x="0" y="0"/>
                </a:lnTo>
                <a:close/>
              </a:path>
            </a:pathLst>
          </a:custGeom>
          <a:blipFill>
            <a:blip r:embed="rId5"/>
            <a:stretch>
              <a:fillRect/>
            </a:stretch>
          </a:blipFill>
        </p:spPr>
        <p:txBody>
          <a:bodyPr/>
          <a:lstStyle/>
          <a:p>
            <a:endParaRPr lang="en-GB"/>
          </a:p>
        </p:txBody>
      </p:sp>
      <p:sp>
        <p:nvSpPr>
          <p:cNvPr id="8" name="TextBox 8"/>
          <p:cNvSpPr txBox="1"/>
          <p:nvPr/>
        </p:nvSpPr>
        <p:spPr>
          <a:xfrm>
            <a:off x="1036549" y="2090406"/>
            <a:ext cx="14670586" cy="2068830"/>
          </a:xfrm>
          <a:prstGeom prst="rect">
            <a:avLst/>
          </a:prstGeom>
        </p:spPr>
        <p:txBody>
          <a:bodyPr lIns="0" tIns="0" rIns="0" bIns="0" rtlCol="0" anchor="t">
            <a:spAutoFit/>
          </a:bodyPr>
          <a:lstStyle/>
          <a:p>
            <a:pPr marL="0" lvl="0" indent="0" algn="l">
              <a:lnSpc>
                <a:spcPts val="3662"/>
              </a:lnSpc>
            </a:pPr>
            <a:r>
              <a:rPr lang="en-US" sz="3299" u="none" strike="noStrike">
                <a:solidFill>
                  <a:srgbClr val="004994"/>
                </a:solidFill>
                <a:latin typeface="GalanoGrotesque-Medium"/>
                <a:ea typeface="GalanoGrotesque-Medium"/>
                <a:cs typeface="GalanoGrotesque-Medium"/>
                <a:sym typeface="GalanoGrotesque-Medium"/>
              </a:rPr>
              <a:t>A habitat provides everything a living thing needs to survive, what do you need to survive?</a:t>
            </a:r>
          </a:p>
          <a:p>
            <a:pPr marL="0" lvl="0" indent="0" algn="l">
              <a:lnSpc>
                <a:spcPts val="3662"/>
              </a:lnSpc>
            </a:pPr>
            <a:endParaRPr lang="en-US" sz="3299" u="none" strike="noStrike">
              <a:solidFill>
                <a:srgbClr val="004994"/>
              </a:solidFill>
              <a:latin typeface="GalanoGrotesque-Medium"/>
              <a:ea typeface="GalanoGrotesque-Medium"/>
              <a:cs typeface="GalanoGrotesque-Medium"/>
              <a:sym typeface="GalanoGrotesque-Medium"/>
            </a:endParaRPr>
          </a:p>
          <a:p>
            <a:pPr algn="l">
              <a:lnSpc>
                <a:spcPts val="4106"/>
              </a:lnSpc>
            </a:pPr>
            <a:endParaRPr lang="en-US" sz="3299" u="none" strike="noStrike">
              <a:solidFill>
                <a:srgbClr val="004994"/>
              </a:solidFill>
              <a:latin typeface="GalanoGrotesque-Medium"/>
              <a:ea typeface="GalanoGrotesque-Medium"/>
              <a:cs typeface="GalanoGrotesque-Medium"/>
              <a:sym typeface="GalanoGrotesque-Medium"/>
            </a:endParaRPr>
          </a:p>
        </p:txBody>
      </p:sp>
      <p:sp>
        <p:nvSpPr>
          <p:cNvPr id="9" name="TextBox 9"/>
          <p:cNvSpPr txBox="1"/>
          <p:nvPr/>
        </p:nvSpPr>
        <p:spPr>
          <a:xfrm>
            <a:off x="1028700" y="885825"/>
            <a:ext cx="11430000" cy="784807"/>
          </a:xfrm>
          <a:prstGeom prst="rect">
            <a:avLst/>
          </a:prstGeom>
        </p:spPr>
        <p:txBody>
          <a:bodyPr lIns="0" tIns="0" rIns="0" bIns="0" rtlCol="0" anchor="t">
            <a:spAutoFit/>
          </a:bodyPr>
          <a:lstStyle/>
          <a:p>
            <a:pPr marL="0" lvl="0" indent="0" algn="l">
              <a:lnSpc>
                <a:spcPts val="4272"/>
              </a:lnSpc>
              <a:spcBef>
                <a:spcPct val="0"/>
              </a:spcBef>
            </a:pPr>
            <a:r>
              <a:rPr lang="en-US" sz="4272" u="none" strike="noStrike">
                <a:solidFill>
                  <a:srgbClr val="004994"/>
                </a:solidFill>
                <a:latin typeface="GalanoGrotesque-SemiBold"/>
                <a:ea typeface="GalanoGrotesque-SemiBold"/>
                <a:cs typeface="GalanoGrotesque-SemiBold"/>
                <a:sym typeface="GalanoGrotesque-SemiBold"/>
              </a:rPr>
              <a:t>What is a habitat?</a:t>
            </a:r>
          </a:p>
        </p:txBody>
      </p:sp>
      <p:sp>
        <p:nvSpPr>
          <p:cNvPr id="10" name="TextBox 10"/>
          <p:cNvSpPr txBox="1"/>
          <p:nvPr/>
        </p:nvSpPr>
        <p:spPr>
          <a:xfrm>
            <a:off x="4130091" y="7479725"/>
            <a:ext cx="3124200" cy="485775"/>
          </a:xfrm>
          <a:prstGeom prst="rect">
            <a:avLst/>
          </a:prstGeom>
        </p:spPr>
        <p:txBody>
          <a:bodyPr lIns="0" tIns="0" rIns="0" bIns="0" rtlCol="0" anchor="t">
            <a:spAutoFit/>
          </a:bodyPr>
          <a:lstStyle/>
          <a:p>
            <a:pPr marL="0" lvl="0" indent="0" algn="ctr">
              <a:lnSpc>
                <a:spcPts val="2879"/>
              </a:lnSpc>
              <a:spcBef>
                <a:spcPct val="0"/>
              </a:spcBef>
            </a:pPr>
            <a:r>
              <a:rPr lang="en-US" sz="2399" u="none" strike="noStrike">
                <a:solidFill>
                  <a:srgbClr val="004994"/>
                </a:solidFill>
                <a:latin typeface="GalanoGrotesque-Medium"/>
                <a:ea typeface="GalanoGrotesque-Medium"/>
                <a:cs typeface="GalanoGrotesque-Medium"/>
                <a:sym typeface="GalanoGrotesque-Medium"/>
              </a:rPr>
              <a:t>Water</a:t>
            </a:r>
          </a:p>
        </p:txBody>
      </p:sp>
      <p:sp>
        <p:nvSpPr>
          <p:cNvPr id="11" name="TextBox 11"/>
          <p:cNvSpPr txBox="1"/>
          <p:nvPr/>
        </p:nvSpPr>
        <p:spPr>
          <a:xfrm>
            <a:off x="7416156" y="7479725"/>
            <a:ext cx="3124200" cy="485775"/>
          </a:xfrm>
          <a:prstGeom prst="rect">
            <a:avLst/>
          </a:prstGeom>
        </p:spPr>
        <p:txBody>
          <a:bodyPr lIns="0" tIns="0" rIns="0" bIns="0" rtlCol="0" anchor="t">
            <a:spAutoFit/>
          </a:bodyPr>
          <a:lstStyle/>
          <a:p>
            <a:pPr marL="0" lvl="0" indent="0" algn="ctr">
              <a:lnSpc>
                <a:spcPts val="2879"/>
              </a:lnSpc>
              <a:spcBef>
                <a:spcPct val="0"/>
              </a:spcBef>
            </a:pPr>
            <a:r>
              <a:rPr lang="en-US" sz="2399" u="none" strike="noStrike">
                <a:solidFill>
                  <a:srgbClr val="004994"/>
                </a:solidFill>
                <a:latin typeface="GalanoGrotesque-Medium"/>
                <a:ea typeface="GalanoGrotesque-Medium"/>
                <a:cs typeface="GalanoGrotesque-Medium"/>
                <a:sym typeface="GalanoGrotesque-Medium"/>
              </a:rPr>
              <a:t>Shelter</a:t>
            </a:r>
          </a:p>
        </p:txBody>
      </p:sp>
      <p:sp>
        <p:nvSpPr>
          <p:cNvPr id="12" name="TextBox 12"/>
          <p:cNvSpPr txBox="1"/>
          <p:nvPr/>
        </p:nvSpPr>
        <p:spPr>
          <a:xfrm>
            <a:off x="10940406" y="7479725"/>
            <a:ext cx="3124200" cy="485775"/>
          </a:xfrm>
          <a:prstGeom prst="rect">
            <a:avLst/>
          </a:prstGeom>
        </p:spPr>
        <p:txBody>
          <a:bodyPr lIns="0" tIns="0" rIns="0" bIns="0" rtlCol="0" anchor="t">
            <a:spAutoFit/>
          </a:bodyPr>
          <a:lstStyle/>
          <a:p>
            <a:pPr marL="0" lvl="0" indent="0" algn="ctr">
              <a:lnSpc>
                <a:spcPts val="2879"/>
              </a:lnSpc>
              <a:spcBef>
                <a:spcPct val="0"/>
              </a:spcBef>
            </a:pPr>
            <a:r>
              <a:rPr lang="en-US" sz="2399" u="none" strike="noStrike">
                <a:solidFill>
                  <a:srgbClr val="004994"/>
                </a:solidFill>
                <a:latin typeface="GalanoGrotesque-Medium"/>
                <a:ea typeface="GalanoGrotesque-Medium"/>
                <a:cs typeface="GalanoGrotesque-Medium"/>
                <a:sym typeface="GalanoGrotesque-Medium"/>
              </a:rPr>
              <a:t>Space</a:t>
            </a:r>
          </a:p>
        </p:txBody>
      </p:sp>
      <p:sp>
        <p:nvSpPr>
          <p:cNvPr id="13" name="TextBox 13"/>
          <p:cNvSpPr txBox="1"/>
          <p:nvPr/>
        </p:nvSpPr>
        <p:spPr>
          <a:xfrm>
            <a:off x="14464656" y="7313038"/>
            <a:ext cx="3124200" cy="847725"/>
          </a:xfrm>
          <a:prstGeom prst="rect">
            <a:avLst/>
          </a:prstGeom>
        </p:spPr>
        <p:txBody>
          <a:bodyPr lIns="0" tIns="0" rIns="0" bIns="0" rtlCol="0" anchor="t">
            <a:spAutoFit/>
          </a:bodyPr>
          <a:lstStyle/>
          <a:p>
            <a:pPr marL="0" lvl="0" indent="0" algn="ctr">
              <a:lnSpc>
                <a:spcPts val="2879"/>
              </a:lnSpc>
              <a:spcBef>
                <a:spcPct val="0"/>
              </a:spcBef>
            </a:pPr>
            <a:r>
              <a:rPr lang="en-US" sz="2399" u="none" strike="noStrike">
                <a:solidFill>
                  <a:srgbClr val="004994"/>
                </a:solidFill>
                <a:latin typeface="GalanoGrotesque-Medium"/>
                <a:ea typeface="GalanoGrotesque-Medium"/>
                <a:cs typeface="GalanoGrotesque-Medium"/>
                <a:sym typeface="GalanoGrotesque-Medium"/>
              </a:rPr>
              <a:t>Safe places to have and raise young</a:t>
            </a:r>
          </a:p>
        </p:txBody>
      </p:sp>
      <p:sp>
        <p:nvSpPr>
          <p:cNvPr id="14" name="Freeform 14"/>
          <p:cNvSpPr/>
          <p:nvPr/>
        </p:nvSpPr>
        <p:spPr>
          <a:xfrm>
            <a:off x="596256" y="4413899"/>
            <a:ext cx="3228975" cy="2571750"/>
          </a:xfrm>
          <a:custGeom>
            <a:avLst/>
            <a:gdLst/>
            <a:ahLst/>
            <a:cxnLst/>
            <a:rect l="l" t="t" r="r" b="b"/>
            <a:pathLst>
              <a:path w="3228975" h="2571750">
                <a:moveTo>
                  <a:pt x="0" y="0"/>
                </a:moveTo>
                <a:lnTo>
                  <a:pt x="3228975" y="0"/>
                </a:lnTo>
                <a:lnTo>
                  <a:pt x="3228975" y="2571750"/>
                </a:lnTo>
                <a:lnTo>
                  <a:pt x="0" y="2571750"/>
                </a:lnTo>
                <a:lnTo>
                  <a:pt x="0" y="0"/>
                </a:lnTo>
                <a:close/>
              </a:path>
            </a:pathLst>
          </a:custGeom>
          <a:blipFill>
            <a:blip r:embed="rId6"/>
            <a:stretch>
              <a:fillRect l="-4199" t="-4199" r="-4199" b="-4199"/>
            </a:stretch>
          </a:blipFill>
        </p:spPr>
        <p:txBody>
          <a:bodyPr/>
          <a:lstStyle/>
          <a:p>
            <a:endParaRPr lang="en-GB"/>
          </a:p>
        </p:txBody>
      </p:sp>
      <p:sp>
        <p:nvSpPr>
          <p:cNvPr id="15" name="Freeform 15"/>
          <p:cNvSpPr/>
          <p:nvPr/>
        </p:nvSpPr>
        <p:spPr>
          <a:xfrm>
            <a:off x="4787316" y="4653843"/>
            <a:ext cx="1809750" cy="2390775"/>
          </a:xfrm>
          <a:custGeom>
            <a:avLst/>
            <a:gdLst/>
            <a:ahLst/>
            <a:cxnLst/>
            <a:rect l="l" t="t" r="r" b="b"/>
            <a:pathLst>
              <a:path w="1809750" h="2390775">
                <a:moveTo>
                  <a:pt x="0" y="0"/>
                </a:moveTo>
                <a:lnTo>
                  <a:pt x="1809750" y="0"/>
                </a:lnTo>
                <a:lnTo>
                  <a:pt x="1809750" y="2390775"/>
                </a:lnTo>
                <a:lnTo>
                  <a:pt x="0" y="2390775"/>
                </a:lnTo>
                <a:lnTo>
                  <a:pt x="0" y="0"/>
                </a:lnTo>
                <a:close/>
              </a:path>
            </a:pathLst>
          </a:custGeom>
          <a:blipFill>
            <a:blip r:embed="rId7"/>
            <a:stretch>
              <a:fillRect/>
            </a:stretch>
          </a:blipFill>
        </p:spPr>
        <p:txBody>
          <a:bodyPr/>
          <a:lstStyle/>
          <a:p>
            <a:endParaRPr lang="en-GB"/>
          </a:p>
        </p:txBody>
      </p:sp>
      <p:sp>
        <p:nvSpPr>
          <p:cNvPr id="16" name="Freeform 16"/>
          <p:cNvSpPr/>
          <p:nvPr/>
        </p:nvSpPr>
        <p:spPr>
          <a:xfrm>
            <a:off x="10749906" y="4413899"/>
            <a:ext cx="3314700" cy="2571750"/>
          </a:xfrm>
          <a:custGeom>
            <a:avLst/>
            <a:gdLst/>
            <a:ahLst/>
            <a:cxnLst/>
            <a:rect l="l" t="t" r="r" b="b"/>
            <a:pathLst>
              <a:path w="3314700" h="2571750">
                <a:moveTo>
                  <a:pt x="0" y="0"/>
                </a:moveTo>
                <a:lnTo>
                  <a:pt x="3314700" y="0"/>
                </a:lnTo>
                <a:lnTo>
                  <a:pt x="3314700" y="2571750"/>
                </a:lnTo>
                <a:lnTo>
                  <a:pt x="0" y="2571750"/>
                </a:lnTo>
                <a:lnTo>
                  <a:pt x="0" y="0"/>
                </a:lnTo>
                <a:close/>
              </a:path>
            </a:pathLst>
          </a:custGeom>
          <a:blipFill>
            <a:blip r:embed="rId8"/>
            <a:stretch>
              <a:fillRect/>
            </a:stretch>
          </a:blipFill>
        </p:spPr>
        <p:txBody>
          <a:bodyPr/>
          <a:lstStyle/>
          <a:p>
            <a:endParaRPr lang="en-GB"/>
          </a:p>
        </p:txBody>
      </p:sp>
      <p:sp>
        <p:nvSpPr>
          <p:cNvPr id="17" name="Freeform 17"/>
          <p:cNvSpPr/>
          <p:nvPr/>
        </p:nvSpPr>
        <p:spPr>
          <a:xfrm>
            <a:off x="7559150" y="4501443"/>
            <a:ext cx="2571750" cy="2543175"/>
          </a:xfrm>
          <a:custGeom>
            <a:avLst/>
            <a:gdLst/>
            <a:ahLst/>
            <a:cxnLst/>
            <a:rect l="l" t="t" r="r" b="b"/>
            <a:pathLst>
              <a:path w="2571750" h="2543175">
                <a:moveTo>
                  <a:pt x="0" y="0"/>
                </a:moveTo>
                <a:lnTo>
                  <a:pt x="2571750" y="0"/>
                </a:lnTo>
                <a:lnTo>
                  <a:pt x="2571750" y="2543175"/>
                </a:lnTo>
                <a:lnTo>
                  <a:pt x="0" y="2543175"/>
                </a:lnTo>
                <a:lnTo>
                  <a:pt x="0" y="0"/>
                </a:lnTo>
                <a:close/>
              </a:path>
            </a:pathLst>
          </a:custGeom>
          <a:blipFill>
            <a:blip r:embed="rId9"/>
            <a:stretch>
              <a:fillRect/>
            </a:stretch>
          </a:blipFill>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arn(inVertic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barn(inVertical)">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animBg="1"/>
      <p:bldP spid="8" grpId="0"/>
      <p:bldP spid="10" grpId="0"/>
      <p:bldP spid="11" grpId="0"/>
      <p:bldP spid="12" grpId="0"/>
      <p:bldP spid="13" grpId="0"/>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1FEFE"/>
        </a:solidFill>
        <a:effectLst/>
      </p:bgPr>
    </p:bg>
    <p:spTree>
      <p:nvGrpSpPr>
        <p:cNvPr id="1" name=""/>
        <p:cNvGrpSpPr/>
        <p:nvPr/>
      </p:nvGrpSpPr>
      <p:grpSpPr>
        <a:xfrm>
          <a:off x="0" y="0"/>
          <a:ext cx="0" cy="0"/>
          <a:chOff x="0" y="0"/>
          <a:chExt cx="0" cy="0"/>
        </a:xfrm>
      </p:grpSpPr>
      <p:grpSp>
        <p:nvGrpSpPr>
          <p:cNvPr id="2" name="Group 2"/>
          <p:cNvGrpSpPr/>
          <p:nvPr/>
        </p:nvGrpSpPr>
        <p:grpSpPr>
          <a:xfrm>
            <a:off x="542153" y="9131056"/>
            <a:ext cx="686038" cy="718052"/>
            <a:chOff x="0" y="0"/>
            <a:chExt cx="914718" cy="957402"/>
          </a:xfrm>
        </p:grpSpPr>
        <p:sp>
          <p:nvSpPr>
            <p:cNvPr id="3" name="Freeform 3"/>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sp>
        <p:nvSpPr>
          <p:cNvPr id="4" name="TextBox 4"/>
          <p:cNvSpPr txBox="1"/>
          <p:nvPr/>
        </p:nvSpPr>
        <p:spPr>
          <a:xfrm>
            <a:off x="1028700" y="723900"/>
            <a:ext cx="14963775" cy="784807"/>
          </a:xfrm>
          <a:prstGeom prst="rect">
            <a:avLst/>
          </a:prstGeom>
        </p:spPr>
        <p:txBody>
          <a:bodyPr lIns="0" tIns="0" rIns="0" bIns="0" rtlCol="0" anchor="t">
            <a:spAutoFit/>
          </a:bodyPr>
          <a:lstStyle/>
          <a:p>
            <a:pPr marL="0" lvl="0" indent="0" algn="l">
              <a:lnSpc>
                <a:spcPts val="4272"/>
              </a:lnSpc>
              <a:spcBef>
                <a:spcPct val="0"/>
              </a:spcBef>
            </a:pPr>
            <a:r>
              <a:rPr lang="en-US" sz="4272" u="none" strike="noStrike">
                <a:solidFill>
                  <a:srgbClr val="004994"/>
                </a:solidFill>
                <a:latin typeface="GalanoGrotesque-SemiBold"/>
                <a:ea typeface="GalanoGrotesque-SemiBold"/>
                <a:cs typeface="GalanoGrotesque-SemiBold"/>
                <a:sym typeface="GalanoGrotesque-SemiBold"/>
              </a:rPr>
              <a:t>A Solent Mystery: Who lives where?</a:t>
            </a:r>
          </a:p>
        </p:txBody>
      </p:sp>
      <p:sp>
        <p:nvSpPr>
          <p:cNvPr id="5" name="TextBox 5"/>
          <p:cNvSpPr txBox="1"/>
          <p:nvPr/>
        </p:nvSpPr>
        <p:spPr>
          <a:xfrm>
            <a:off x="1028700" y="1638300"/>
            <a:ext cx="14525625" cy="520256"/>
          </a:xfrm>
          <a:prstGeom prst="rect">
            <a:avLst/>
          </a:prstGeom>
        </p:spPr>
        <p:txBody>
          <a:bodyPr lIns="0" tIns="0" rIns="0" bIns="0" rtlCol="0" anchor="t">
            <a:spAutoFit/>
          </a:bodyPr>
          <a:lstStyle/>
          <a:p>
            <a:pPr marL="0" lvl="0" indent="0" algn="l">
              <a:lnSpc>
                <a:spcPts val="4198"/>
              </a:lnSpc>
              <a:spcBef>
                <a:spcPct val="0"/>
              </a:spcBef>
            </a:pPr>
            <a:r>
              <a:rPr lang="en-US" sz="3600" b="1" i="1" u="none" strike="noStrike">
                <a:solidFill>
                  <a:srgbClr val="004994"/>
                </a:solidFill>
                <a:latin typeface="Galano Grotesque 1"/>
                <a:ea typeface="Galano Grotesque 1"/>
                <a:cs typeface="Galano Grotesque 1"/>
                <a:sym typeface="Galano Grotesque 1"/>
              </a:rPr>
              <a:t>Match up the Animal to where they live </a:t>
            </a:r>
          </a:p>
        </p:txBody>
      </p:sp>
      <p:grpSp>
        <p:nvGrpSpPr>
          <p:cNvPr id="6" name="Group 6"/>
          <p:cNvGrpSpPr/>
          <p:nvPr/>
        </p:nvGrpSpPr>
        <p:grpSpPr>
          <a:xfrm>
            <a:off x="7128100" y="2370555"/>
            <a:ext cx="5021999" cy="3766499"/>
            <a:chOff x="0" y="0"/>
            <a:chExt cx="6695999" cy="5021999"/>
          </a:xfrm>
        </p:grpSpPr>
        <p:sp>
          <p:nvSpPr>
            <p:cNvPr id="7" name="Freeform 7"/>
            <p:cNvSpPr/>
            <p:nvPr/>
          </p:nvSpPr>
          <p:spPr>
            <a:xfrm>
              <a:off x="0" y="0"/>
              <a:ext cx="6695948" cy="5021961"/>
            </a:xfrm>
            <a:custGeom>
              <a:avLst/>
              <a:gdLst/>
              <a:ahLst/>
              <a:cxnLst/>
              <a:rect l="l" t="t" r="r" b="b"/>
              <a:pathLst>
                <a:path w="6695948" h="5021961">
                  <a:moveTo>
                    <a:pt x="0" y="0"/>
                  </a:moveTo>
                  <a:lnTo>
                    <a:pt x="6695948" y="0"/>
                  </a:lnTo>
                  <a:lnTo>
                    <a:pt x="6695948" y="5021961"/>
                  </a:lnTo>
                  <a:lnTo>
                    <a:pt x="0" y="5021961"/>
                  </a:lnTo>
                  <a:lnTo>
                    <a:pt x="0" y="0"/>
                  </a:lnTo>
                  <a:close/>
                </a:path>
              </a:pathLst>
            </a:custGeom>
            <a:blipFill>
              <a:blip r:embed="rId4"/>
              <a:stretch>
                <a:fillRect/>
              </a:stretch>
            </a:blipFill>
          </p:spPr>
          <p:txBody>
            <a:bodyPr/>
            <a:lstStyle/>
            <a:p>
              <a:endParaRPr lang="en-GB"/>
            </a:p>
          </p:txBody>
        </p:sp>
      </p:grpSp>
      <p:grpSp>
        <p:nvGrpSpPr>
          <p:cNvPr id="8" name="Group 8"/>
          <p:cNvGrpSpPr/>
          <p:nvPr/>
        </p:nvGrpSpPr>
        <p:grpSpPr>
          <a:xfrm>
            <a:off x="4144708" y="2364400"/>
            <a:ext cx="2824877" cy="3766499"/>
            <a:chOff x="0" y="0"/>
            <a:chExt cx="3766502" cy="5021999"/>
          </a:xfrm>
        </p:grpSpPr>
        <p:sp>
          <p:nvSpPr>
            <p:cNvPr id="9" name="Freeform 9"/>
            <p:cNvSpPr/>
            <p:nvPr/>
          </p:nvSpPr>
          <p:spPr>
            <a:xfrm>
              <a:off x="0" y="0"/>
              <a:ext cx="3766439" cy="5021961"/>
            </a:xfrm>
            <a:custGeom>
              <a:avLst/>
              <a:gdLst/>
              <a:ahLst/>
              <a:cxnLst/>
              <a:rect l="l" t="t" r="r" b="b"/>
              <a:pathLst>
                <a:path w="3766439" h="5021961">
                  <a:moveTo>
                    <a:pt x="0" y="0"/>
                  </a:moveTo>
                  <a:lnTo>
                    <a:pt x="3766439" y="0"/>
                  </a:lnTo>
                  <a:lnTo>
                    <a:pt x="3766439" y="5021961"/>
                  </a:lnTo>
                  <a:lnTo>
                    <a:pt x="0" y="5021961"/>
                  </a:lnTo>
                  <a:lnTo>
                    <a:pt x="0" y="0"/>
                  </a:lnTo>
                  <a:close/>
                </a:path>
              </a:pathLst>
            </a:custGeom>
            <a:blipFill>
              <a:blip r:embed="rId5"/>
              <a:stretch>
                <a:fillRect r="-1"/>
              </a:stretch>
            </a:blipFill>
          </p:spPr>
          <p:txBody>
            <a:bodyPr/>
            <a:lstStyle/>
            <a:p>
              <a:endParaRPr lang="en-GB"/>
            </a:p>
          </p:txBody>
        </p:sp>
      </p:grpSp>
      <p:grpSp>
        <p:nvGrpSpPr>
          <p:cNvPr id="10" name="Group 10"/>
          <p:cNvGrpSpPr/>
          <p:nvPr/>
        </p:nvGrpSpPr>
        <p:grpSpPr>
          <a:xfrm>
            <a:off x="248917" y="2364372"/>
            <a:ext cx="3737277" cy="3766499"/>
            <a:chOff x="0" y="0"/>
            <a:chExt cx="4983036" cy="5021999"/>
          </a:xfrm>
        </p:grpSpPr>
        <p:sp>
          <p:nvSpPr>
            <p:cNvPr id="11" name="Freeform 11"/>
            <p:cNvSpPr/>
            <p:nvPr/>
          </p:nvSpPr>
          <p:spPr>
            <a:xfrm>
              <a:off x="0" y="0"/>
              <a:ext cx="4982972" cy="5021961"/>
            </a:xfrm>
            <a:custGeom>
              <a:avLst/>
              <a:gdLst/>
              <a:ahLst/>
              <a:cxnLst/>
              <a:rect l="l" t="t" r="r" b="b"/>
              <a:pathLst>
                <a:path w="4982972" h="5021961">
                  <a:moveTo>
                    <a:pt x="0" y="0"/>
                  </a:moveTo>
                  <a:lnTo>
                    <a:pt x="4982972" y="0"/>
                  </a:lnTo>
                  <a:lnTo>
                    <a:pt x="4982972" y="5021961"/>
                  </a:lnTo>
                  <a:lnTo>
                    <a:pt x="0" y="5021961"/>
                  </a:lnTo>
                  <a:lnTo>
                    <a:pt x="0" y="0"/>
                  </a:lnTo>
                  <a:close/>
                </a:path>
              </a:pathLst>
            </a:custGeom>
            <a:blipFill>
              <a:blip r:embed="rId6"/>
              <a:stretch>
                <a:fillRect r="-1"/>
              </a:stretch>
            </a:blipFill>
          </p:spPr>
          <p:txBody>
            <a:bodyPr/>
            <a:lstStyle/>
            <a:p>
              <a:endParaRPr lang="en-GB"/>
            </a:p>
          </p:txBody>
        </p:sp>
      </p:grpSp>
      <p:grpSp>
        <p:nvGrpSpPr>
          <p:cNvPr id="12" name="Group 12"/>
          <p:cNvGrpSpPr/>
          <p:nvPr/>
        </p:nvGrpSpPr>
        <p:grpSpPr>
          <a:xfrm>
            <a:off x="12435040" y="2324043"/>
            <a:ext cx="5649744" cy="3766499"/>
            <a:chOff x="0" y="0"/>
            <a:chExt cx="7532992" cy="5021999"/>
          </a:xfrm>
        </p:grpSpPr>
        <p:sp>
          <p:nvSpPr>
            <p:cNvPr id="13" name="Freeform 13"/>
            <p:cNvSpPr/>
            <p:nvPr/>
          </p:nvSpPr>
          <p:spPr>
            <a:xfrm>
              <a:off x="0" y="0"/>
              <a:ext cx="7533005" cy="5021961"/>
            </a:xfrm>
            <a:custGeom>
              <a:avLst/>
              <a:gdLst/>
              <a:ahLst/>
              <a:cxnLst/>
              <a:rect l="l" t="t" r="r" b="b"/>
              <a:pathLst>
                <a:path w="7533005" h="5021961">
                  <a:moveTo>
                    <a:pt x="0" y="0"/>
                  </a:moveTo>
                  <a:lnTo>
                    <a:pt x="7533005" y="0"/>
                  </a:lnTo>
                  <a:lnTo>
                    <a:pt x="7533005" y="5021961"/>
                  </a:lnTo>
                  <a:lnTo>
                    <a:pt x="0" y="5021961"/>
                  </a:lnTo>
                  <a:lnTo>
                    <a:pt x="0" y="0"/>
                  </a:lnTo>
                  <a:close/>
                </a:path>
              </a:pathLst>
            </a:custGeom>
            <a:blipFill>
              <a:blip r:embed="rId7"/>
              <a:stretch>
                <a:fillRect/>
              </a:stretch>
            </a:blipFill>
          </p:spPr>
          <p:txBody>
            <a:bodyPr/>
            <a:lstStyle/>
            <a:p>
              <a:endParaRPr lang="en-GB"/>
            </a:p>
          </p:txBody>
        </p:sp>
      </p:grpSp>
      <p:sp>
        <p:nvSpPr>
          <p:cNvPr id="14" name="TextBox 14"/>
          <p:cNvSpPr txBox="1"/>
          <p:nvPr/>
        </p:nvSpPr>
        <p:spPr>
          <a:xfrm>
            <a:off x="591453" y="5269664"/>
            <a:ext cx="3921633" cy="820738"/>
          </a:xfrm>
          <a:prstGeom prst="rect">
            <a:avLst/>
          </a:prstGeom>
        </p:spPr>
        <p:txBody>
          <a:bodyPr wrap="square" lIns="0" tIns="0" rIns="0" bIns="0" rtlCol="0" anchor="t">
            <a:spAutoFit/>
          </a:bodyPr>
          <a:lstStyle/>
          <a:p>
            <a:pPr marL="0" lvl="0" indent="0" algn="l">
              <a:lnSpc>
                <a:spcPts val="3240"/>
              </a:lnSpc>
              <a:spcBef>
                <a:spcPct val="0"/>
              </a:spcBef>
            </a:pPr>
            <a:r>
              <a:rPr lang="en-US" sz="2700" u="none" strike="noStrike">
                <a:solidFill>
                  <a:srgbClr val="E1FEFE"/>
                </a:solidFill>
                <a:latin typeface="Galano Grotesque 3"/>
                <a:ea typeface="Galano Grotesque 3"/>
                <a:cs typeface="Galano Grotesque 3"/>
                <a:sym typeface="Galano Grotesque 3"/>
              </a:rPr>
              <a:t>Seabird nesting site: Credit </a:t>
            </a:r>
            <a:r>
              <a:rPr lang="en-US" sz="2700" u="none" strike="noStrike" err="1">
                <a:solidFill>
                  <a:srgbClr val="E1FEFE"/>
                </a:solidFill>
                <a:latin typeface="Galano Grotesque 3"/>
                <a:ea typeface="Galano Grotesque 3"/>
                <a:cs typeface="Galano Grotesque 3"/>
                <a:sym typeface="Galano Grotesque 3"/>
              </a:rPr>
              <a:t>Wez</a:t>
            </a:r>
            <a:r>
              <a:rPr lang="en-US" sz="2700" u="none" strike="noStrike">
                <a:solidFill>
                  <a:srgbClr val="E1FEFE"/>
                </a:solidFill>
                <a:latin typeface="Galano Grotesque 3"/>
                <a:ea typeface="Galano Grotesque 3"/>
                <a:cs typeface="Galano Grotesque 3"/>
                <a:sym typeface="Galano Grotesque 3"/>
              </a:rPr>
              <a:t> Smith  </a:t>
            </a:r>
          </a:p>
        </p:txBody>
      </p:sp>
      <p:sp>
        <p:nvSpPr>
          <p:cNvPr id="15" name="TextBox 15"/>
          <p:cNvSpPr txBox="1"/>
          <p:nvPr/>
        </p:nvSpPr>
        <p:spPr>
          <a:xfrm>
            <a:off x="12441976" y="5197806"/>
            <a:ext cx="3124200" cy="795089"/>
          </a:xfrm>
          <a:prstGeom prst="rect">
            <a:avLst/>
          </a:prstGeom>
        </p:spPr>
        <p:txBody>
          <a:bodyPr lIns="0" tIns="0" rIns="0" bIns="0" rtlCol="0" anchor="t">
            <a:spAutoFit/>
          </a:bodyPr>
          <a:lstStyle/>
          <a:p>
            <a:pPr marL="0" lvl="0" indent="0" algn="l">
              <a:lnSpc>
                <a:spcPts val="3125"/>
              </a:lnSpc>
              <a:spcBef>
                <a:spcPct val="0"/>
              </a:spcBef>
            </a:pPr>
            <a:r>
              <a:rPr lang="en-US" sz="2604" u="none" strike="noStrike">
                <a:solidFill>
                  <a:srgbClr val="E1FEFE"/>
                </a:solidFill>
                <a:latin typeface="Galano Grotesque 3"/>
                <a:ea typeface="Galano Grotesque 3"/>
                <a:cs typeface="Galano Grotesque 3"/>
                <a:sym typeface="Galano Grotesque 3"/>
              </a:rPr>
              <a:t>Seagrass Meadow:</a:t>
            </a:r>
            <a:r>
              <a:rPr lang="en-US" sz="2604">
                <a:solidFill>
                  <a:srgbClr val="E1FEFE"/>
                </a:solidFill>
                <a:latin typeface="Galano Grotesque 3"/>
                <a:ea typeface="Galano Grotesque 3"/>
                <a:cs typeface="Galano Grotesque 3"/>
                <a:sym typeface="Galano Grotesque 3"/>
              </a:rPr>
              <a:t> </a:t>
            </a:r>
            <a:r>
              <a:rPr lang="en-US" sz="2604" u="none" strike="noStrike">
                <a:solidFill>
                  <a:srgbClr val="E1FEFE"/>
                </a:solidFill>
                <a:latin typeface="Galano Grotesque 3"/>
                <a:ea typeface="Galano Grotesque 3"/>
                <a:cs typeface="Galano Grotesque 3"/>
                <a:sym typeface="Galano Grotesque 3"/>
              </a:rPr>
              <a:t>Credit Luke Helmer</a:t>
            </a:r>
          </a:p>
        </p:txBody>
      </p:sp>
      <p:sp>
        <p:nvSpPr>
          <p:cNvPr id="16" name="TextBox 16"/>
          <p:cNvSpPr txBox="1"/>
          <p:nvPr/>
        </p:nvSpPr>
        <p:spPr>
          <a:xfrm>
            <a:off x="7207394" y="5261417"/>
            <a:ext cx="4749946" cy="837232"/>
          </a:xfrm>
          <a:prstGeom prst="rect">
            <a:avLst/>
          </a:prstGeom>
        </p:spPr>
        <p:txBody>
          <a:bodyPr wrap="square" lIns="0" tIns="0" rIns="0" bIns="0" rtlCol="0" anchor="t">
            <a:spAutoFit/>
          </a:bodyPr>
          <a:lstStyle/>
          <a:p>
            <a:pPr marL="0" lvl="0" indent="0" algn="l">
              <a:lnSpc>
                <a:spcPts val="3211"/>
              </a:lnSpc>
              <a:spcBef>
                <a:spcPct val="0"/>
              </a:spcBef>
            </a:pPr>
            <a:r>
              <a:rPr lang="en-US" sz="2676" u="none" strike="noStrike">
                <a:solidFill>
                  <a:srgbClr val="E1FEFE"/>
                </a:solidFill>
                <a:latin typeface="Galano Grotesque 3"/>
                <a:ea typeface="Galano Grotesque 3"/>
                <a:cs typeface="Galano Grotesque 3"/>
                <a:sym typeface="Galano Grotesque 3"/>
              </a:rPr>
              <a:t>Oyster Reef: Credit Andrew Hunt</a:t>
            </a:r>
          </a:p>
        </p:txBody>
      </p:sp>
      <p:sp>
        <p:nvSpPr>
          <p:cNvPr id="17" name="TextBox 17"/>
          <p:cNvSpPr txBox="1"/>
          <p:nvPr/>
        </p:nvSpPr>
        <p:spPr>
          <a:xfrm>
            <a:off x="4188235" y="5321275"/>
            <a:ext cx="2647950" cy="923925"/>
          </a:xfrm>
          <a:prstGeom prst="rect">
            <a:avLst/>
          </a:prstGeom>
        </p:spPr>
        <p:txBody>
          <a:bodyPr lIns="0" tIns="0" rIns="0" bIns="0" rtlCol="0" anchor="t">
            <a:spAutoFit/>
          </a:bodyPr>
          <a:lstStyle/>
          <a:p>
            <a:pPr marL="0" lvl="0" indent="0" algn="l">
              <a:lnSpc>
                <a:spcPts val="3142"/>
              </a:lnSpc>
              <a:spcBef>
                <a:spcPct val="0"/>
              </a:spcBef>
            </a:pPr>
            <a:r>
              <a:rPr lang="en-US" sz="2618" u="none" strike="noStrike">
                <a:solidFill>
                  <a:srgbClr val="E1FEFE"/>
                </a:solidFill>
                <a:latin typeface="Galano Grotesque 3"/>
                <a:ea typeface="Galano Grotesque 3"/>
                <a:cs typeface="Galano Grotesque 3"/>
                <a:sym typeface="Galano Grotesque 3"/>
              </a:rPr>
              <a:t>Saltmarsh: credit </a:t>
            </a:r>
            <a:r>
              <a:rPr lang="en-US" sz="2618" u="none" strike="noStrike" err="1">
                <a:solidFill>
                  <a:srgbClr val="E1FEFE"/>
                </a:solidFill>
                <a:latin typeface="Galano Grotesque 3"/>
                <a:ea typeface="Galano Grotesque 3"/>
                <a:cs typeface="Galano Grotesque 3"/>
                <a:sym typeface="Galano Grotesque 3"/>
              </a:rPr>
              <a:t>CHaPRoN</a:t>
            </a:r>
            <a:endParaRPr lang="en-US" sz="2618" u="none" strike="noStrike">
              <a:solidFill>
                <a:srgbClr val="E1FEFE"/>
              </a:solidFill>
              <a:latin typeface="Galano Grotesque 3"/>
              <a:ea typeface="Galano Grotesque 3"/>
              <a:cs typeface="Galano Grotesque 3"/>
              <a:sym typeface="Galano Grotesque 3"/>
            </a:endParaRPr>
          </a:p>
        </p:txBody>
      </p:sp>
      <p:grpSp>
        <p:nvGrpSpPr>
          <p:cNvPr id="18" name="Group 18"/>
          <p:cNvGrpSpPr/>
          <p:nvPr/>
        </p:nvGrpSpPr>
        <p:grpSpPr>
          <a:xfrm>
            <a:off x="10717859" y="6245200"/>
            <a:ext cx="2990898" cy="2990898"/>
            <a:chOff x="0" y="0"/>
            <a:chExt cx="3987864" cy="3987864"/>
          </a:xfrm>
        </p:grpSpPr>
        <p:sp>
          <p:nvSpPr>
            <p:cNvPr id="19" name="Freeform 19"/>
            <p:cNvSpPr/>
            <p:nvPr/>
          </p:nvSpPr>
          <p:spPr>
            <a:xfrm>
              <a:off x="0" y="0"/>
              <a:ext cx="3987927" cy="3987927"/>
            </a:xfrm>
            <a:custGeom>
              <a:avLst/>
              <a:gdLst/>
              <a:ahLst/>
              <a:cxnLst/>
              <a:rect l="l" t="t" r="r" b="b"/>
              <a:pathLst>
                <a:path w="3987927" h="3987927">
                  <a:moveTo>
                    <a:pt x="0" y="0"/>
                  </a:moveTo>
                  <a:lnTo>
                    <a:pt x="3987927" y="0"/>
                  </a:lnTo>
                  <a:lnTo>
                    <a:pt x="3987927" y="3987927"/>
                  </a:lnTo>
                  <a:lnTo>
                    <a:pt x="0" y="3987927"/>
                  </a:lnTo>
                  <a:lnTo>
                    <a:pt x="0" y="0"/>
                  </a:lnTo>
                  <a:close/>
                </a:path>
              </a:pathLst>
            </a:custGeom>
            <a:blipFill>
              <a:blip r:embed="rId8"/>
              <a:stretch>
                <a:fillRect r="1" b="1"/>
              </a:stretch>
            </a:blipFill>
          </p:spPr>
          <p:txBody>
            <a:bodyPr/>
            <a:lstStyle/>
            <a:p>
              <a:endParaRPr lang="en-GB"/>
            </a:p>
          </p:txBody>
        </p:sp>
      </p:grpSp>
      <p:grpSp>
        <p:nvGrpSpPr>
          <p:cNvPr id="20" name="Group 20"/>
          <p:cNvGrpSpPr/>
          <p:nvPr/>
        </p:nvGrpSpPr>
        <p:grpSpPr>
          <a:xfrm>
            <a:off x="6710744" y="6364405"/>
            <a:ext cx="2991564" cy="2990898"/>
            <a:chOff x="0" y="0"/>
            <a:chExt cx="3988752" cy="3987864"/>
          </a:xfrm>
        </p:grpSpPr>
        <p:sp>
          <p:nvSpPr>
            <p:cNvPr id="21" name="Freeform 21"/>
            <p:cNvSpPr/>
            <p:nvPr/>
          </p:nvSpPr>
          <p:spPr>
            <a:xfrm>
              <a:off x="0" y="0"/>
              <a:ext cx="3988689" cy="3987927"/>
            </a:xfrm>
            <a:custGeom>
              <a:avLst/>
              <a:gdLst/>
              <a:ahLst/>
              <a:cxnLst/>
              <a:rect l="l" t="t" r="r" b="b"/>
              <a:pathLst>
                <a:path w="3988689" h="3987927">
                  <a:moveTo>
                    <a:pt x="0" y="0"/>
                  </a:moveTo>
                  <a:lnTo>
                    <a:pt x="3988689" y="0"/>
                  </a:lnTo>
                  <a:lnTo>
                    <a:pt x="3988689" y="3987927"/>
                  </a:lnTo>
                  <a:lnTo>
                    <a:pt x="0" y="3987927"/>
                  </a:lnTo>
                  <a:lnTo>
                    <a:pt x="0" y="0"/>
                  </a:lnTo>
                  <a:close/>
                </a:path>
              </a:pathLst>
            </a:custGeom>
            <a:blipFill>
              <a:blip r:embed="rId9"/>
              <a:stretch>
                <a:fillRect l="-9" r="-10" b="1"/>
              </a:stretch>
            </a:blipFill>
          </p:spPr>
          <p:txBody>
            <a:bodyPr/>
            <a:lstStyle/>
            <a:p>
              <a:endParaRPr lang="en-GB"/>
            </a:p>
          </p:txBody>
        </p:sp>
      </p:grpSp>
      <p:grpSp>
        <p:nvGrpSpPr>
          <p:cNvPr id="22" name="Group 22"/>
          <p:cNvGrpSpPr/>
          <p:nvPr/>
        </p:nvGrpSpPr>
        <p:grpSpPr>
          <a:xfrm>
            <a:off x="13826890" y="6624676"/>
            <a:ext cx="2866044" cy="2865406"/>
            <a:chOff x="0" y="0"/>
            <a:chExt cx="3821392" cy="3820541"/>
          </a:xfrm>
        </p:grpSpPr>
        <p:sp>
          <p:nvSpPr>
            <p:cNvPr id="23" name="Freeform 23"/>
            <p:cNvSpPr/>
            <p:nvPr/>
          </p:nvSpPr>
          <p:spPr>
            <a:xfrm>
              <a:off x="0" y="0"/>
              <a:ext cx="3821430" cy="3820541"/>
            </a:xfrm>
            <a:custGeom>
              <a:avLst/>
              <a:gdLst/>
              <a:ahLst/>
              <a:cxnLst/>
              <a:rect l="l" t="t" r="r" b="b"/>
              <a:pathLst>
                <a:path w="3821430" h="3820541">
                  <a:moveTo>
                    <a:pt x="0" y="0"/>
                  </a:moveTo>
                  <a:lnTo>
                    <a:pt x="3821430" y="0"/>
                  </a:lnTo>
                  <a:lnTo>
                    <a:pt x="3821430" y="3820541"/>
                  </a:lnTo>
                  <a:lnTo>
                    <a:pt x="0" y="3820541"/>
                  </a:lnTo>
                  <a:lnTo>
                    <a:pt x="0" y="0"/>
                  </a:lnTo>
                  <a:close/>
                </a:path>
              </a:pathLst>
            </a:custGeom>
            <a:blipFill>
              <a:blip r:embed="rId10"/>
              <a:stretch>
                <a:fillRect l="-8" r="-7"/>
              </a:stretch>
            </a:blipFill>
          </p:spPr>
          <p:txBody>
            <a:bodyPr/>
            <a:lstStyle/>
            <a:p>
              <a:endParaRPr lang="en-GB"/>
            </a:p>
          </p:txBody>
        </p:sp>
      </p:grpSp>
      <p:grpSp>
        <p:nvGrpSpPr>
          <p:cNvPr id="24" name="Group 24"/>
          <p:cNvGrpSpPr/>
          <p:nvPr/>
        </p:nvGrpSpPr>
        <p:grpSpPr>
          <a:xfrm>
            <a:off x="3188922" y="6490903"/>
            <a:ext cx="2959846" cy="2865406"/>
            <a:chOff x="0" y="0"/>
            <a:chExt cx="3946462" cy="3820541"/>
          </a:xfrm>
        </p:grpSpPr>
        <p:sp>
          <p:nvSpPr>
            <p:cNvPr id="25" name="Freeform 25"/>
            <p:cNvSpPr/>
            <p:nvPr/>
          </p:nvSpPr>
          <p:spPr>
            <a:xfrm>
              <a:off x="0" y="0"/>
              <a:ext cx="3946398" cy="3820541"/>
            </a:xfrm>
            <a:custGeom>
              <a:avLst/>
              <a:gdLst/>
              <a:ahLst/>
              <a:cxnLst/>
              <a:rect l="l" t="t" r="r" b="b"/>
              <a:pathLst>
                <a:path w="3946398" h="3820541">
                  <a:moveTo>
                    <a:pt x="0" y="0"/>
                  </a:moveTo>
                  <a:lnTo>
                    <a:pt x="3946398" y="0"/>
                  </a:lnTo>
                  <a:lnTo>
                    <a:pt x="3946398" y="3820541"/>
                  </a:lnTo>
                  <a:lnTo>
                    <a:pt x="0" y="3820541"/>
                  </a:lnTo>
                  <a:lnTo>
                    <a:pt x="0" y="0"/>
                  </a:lnTo>
                  <a:close/>
                </a:path>
              </a:pathLst>
            </a:custGeom>
            <a:blipFill>
              <a:blip r:embed="rId11"/>
              <a:stretch>
                <a:fillRect r="-1"/>
              </a:stretch>
            </a:blipFill>
          </p:spPr>
          <p:txBody>
            <a:bodyPr/>
            <a:lstStyle/>
            <a:p>
              <a:endParaRPr lang="en-GB"/>
            </a:p>
          </p:txBody>
        </p:sp>
      </p:grpSp>
      <p:grpSp>
        <p:nvGrpSpPr>
          <p:cNvPr id="26" name="Group 26"/>
          <p:cNvGrpSpPr/>
          <p:nvPr/>
        </p:nvGrpSpPr>
        <p:grpSpPr>
          <a:xfrm>
            <a:off x="3270969" y="9366247"/>
            <a:ext cx="3116377" cy="704850"/>
            <a:chOff x="0" y="0"/>
            <a:chExt cx="4155170" cy="939800"/>
          </a:xfrm>
        </p:grpSpPr>
        <p:sp>
          <p:nvSpPr>
            <p:cNvPr id="27" name="Freeform 27"/>
            <p:cNvSpPr/>
            <p:nvPr/>
          </p:nvSpPr>
          <p:spPr>
            <a:xfrm>
              <a:off x="0" y="0"/>
              <a:ext cx="4155196" cy="939813"/>
            </a:xfrm>
            <a:custGeom>
              <a:avLst/>
              <a:gdLst/>
              <a:ahLst/>
              <a:cxnLst/>
              <a:rect l="l" t="t" r="r" b="b"/>
              <a:pathLst>
                <a:path w="4155196" h="939813">
                  <a:moveTo>
                    <a:pt x="0" y="0"/>
                  </a:moveTo>
                  <a:lnTo>
                    <a:pt x="4155196" y="0"/>
                  </a:lnTo>
                  <a:lnTo>
                    <a:pt x="4155196" y="939813"/>
                  </a:lnTo>
                  <a:lnTo>
                    <a:pt x="0" y="939813"/>
                  </a:lnTo>
                  <a:close/>
                </a:path>
              </a:pathLst>
            </a:custGeom>
            <a:solidFill>
              <a:srgbClr val="004994"/>
            </a:solidFill>
          </p:spPr>
          <p:txBody>
            <a:bodyPr/>
            <a:lstStyle/>
            <a:p>
              <a:endParaRPr lang="en-GB"/>
            </a:p>
          </p:txBody>
        </p:sp>
        <p:sp>
          <p:nvSpPr>
            <p:cNvPr id="28" name="TextBox 28"/>
            <p:cNvSpPr txBox="1"/>
            <p:nvPr/>
          </p:nvSpPr>
          <p:spPr>
            <a:xfrm>
              <a:off x="0" y="-219075"/>
              <a:ext cx="4155170" cy="1158875"/>
            </a:xfrm>
            <a:prstGeom prst="rect">
              <a:avLst/>
            </a:prstGeom>
          </p:spPr>
          <p:txBody>
            <a:bodyPr lIns="50800" tIns="50800" rIns="50800" bIns="50800" rtlCol="0" anchor="t"/>
            <a:lstStyle/>
            <a:p>
              <a:pPr marL="0" lvl="0" indent="0" algn="ctr">
                <a:lnSpc>
                  <a:spcPts val="4200"/>
                </a:lnSpc>
                <a:spcBef>
                  <a:spcPct val="0"/>
                </a:spcBef>
              </a:pPr>
              <a:r>
                <a:rPr lang="en-US" sz="3000" u="none" strike="noStrike">
                  <a:solidFill>
                    <a:srgbClr val="E1FEFE"/>
                  </a:solidFill>
                  <a:latin typeface="Galano Grotesque 2"/>
                  <a:ea typeface="Galano Grotesque 2"/>
                  <a:cs typeface="Galano Grotesque 2"/>
                  <a:sym typeface="Galano Grotesque 2"/>
                </a:rPr>
                <a:t>Native Oyster </a:t>
              </a:r>
            </a:p>
          </p:txBody>
        </p:sp>
      </p:grpSp>
      <p:grpSp>
        <p:nvGrpSpPr>
          <p:cNvPr id="29" name="Group 29"/>
          <p:cNvGrpSpPr/>
          <p:nvPr/>
        </p:nvGrpSpPr>
        <p:grpSpPr>
          <a:xfrm>
            <a:off x="6793042" y="9279156"/>
            <a:ext cx="3116695" cy="896534"/>
            <a:chOff x="-160432" y="-50696"/>
            <a:chExt cx="3543458" cy="1019295"/>
          </a:xfrm>
        </p:grpSpPr>
        <p:sp>
          <p:nvSpPr>
            <p:cNvPr id="30" name="Freeform 30"/>
            <p:cNvSpPr/>
            <p:nvPr/>
          </p:nvSpPr>
          <p:spPr>
            <a:xfrm>
              <a:off x="-160432" y="37009"/>
              <a:ext cx="3441828" cy="800233"/>
            </a:xfrm>
            <a:custGeom>
              <a:avLst/>
              <a:gdLst/>
              <a:ahLst/>
              <a:cxnLst/>
              <a:rect l="l" t="t" r="r" b="b"/>
              <a:pathLst>
                <a:path w="3441827" h="800233">
                  <a:moveTo>
                    <a:pt x="0" y="0"/>
                  </a:moveTo>
                  <a:lnTo>
                    <a:pt x="3441827" y="0"/>
                  </a:lnTo>
                  <a:lnTo>
                    <a:pt x="3441827" y="800233"/>
                  </a:lnTo>
                  <a:lnTo>
                    <a:pt x="0" y="800233"/>
                  </a:lnTo>
                  <a:close/>
                </a:path>
              </a:pathLst>
            </a:custGeom>
            <a:solidFill>
              <a:srgbClr val="004994"/>
            </a:solidFill>
          </p:spPr>
          <p:txBody>
            <a:bodyPr/>
            <a:lstStyle/>
            <a:p>
              <a:endParaRPr lang="en-GB"/>
            </a:p>
          </p:txBody>
        </p:sp>
        <p:sp>
          <p:nvSpPr>
            <p:cNvPr id="31" name="TextBox 31"/>
            <p:cNvSpPr txBox="1"/>
            <p:nvPr/>
          </p:nvSpPr>
          <p:spPr>
            <a:xfrm>
              <a:off x="-58776" y="-50696"/>
              <a:ext cx="3441802" cy="1019295"/>
            </a:xfrm>
            <a:prstGeom prst="rect">
              <a:avLst/>
            </a:prstGeom>
          </p:spPr>
          <p:txBody>
            <a:bodyPr lIns="50800" tIns="50800" rIns="50800" bIns="50800" rtlCol="0" anchor="t"/>
            <a:lstStyle/>
            <a:p>
              <a:pPr marL="0" lvl="0" indent="0" algn="ctr">
                <a:lnSpc>
                  <a:spcPts val="4200"/>
                </a:lnSpc>
                <a:spcBef>
                  <a:spcPct val="0"/>
                </a:spcBef>
              </a:pPr>
              <a:r>
                <a:rPr lang="en-US" sz="3000" u="none" strike="noStrike">
                  <a:solidFill>
                    <a:srgbClr val="E1FEFE"/>
                  </a:solidFill>
                  <a:latin typeface="Galano Grotesque 2"/>
                  <a:ea typeface="Galano Grotesque 2"/>
                  <a:cs typeface="Galano Grotesque 2"/>
                  <a:sym typeface="Galano Grotesque 2"/>
                </a:rPr>
                <a:t>Brent Goose</a:t>
              </a:r>
            </a:p>
          </p:txBody>
        </p:sp>
      </p:grpSp>
      <p:grpSp>
        <p:nvGrpSpPr>
          <p:cNvPr id="32" name="Group 32"/>
          <p:cNvGrpSpPr/>
          <p:nvPr/>
        </p:nvGrpSpPr>
        <p:grpSpPr>
          <a:xfrm>
            <a:off x="10602651" y="9350076"/>
            <a:ext cx="3165196" cy="704850"/>
            <a:chOff x="0" y="0"/>
            <a:chExt cx="4220261" cy="939800"/>
          </a:xfrm>
        </p:grpSpPr>
        <p:sp>
          <p:nvSpPr>
            <p:cNvPr id="33" name="Freeform 33"/>
            <p:cNvSpPr/>
            <p:nvPr/>
          </p:nvSpPr>
          <p:spPr>
            <a:xfrm>
              <a:off x="0" y="0"/>
              <a:ext cx="4220286" cy="939813"/>
            </a:xfrm>
            <a:custGeom>
              <a:avLst/>
              <a:gdLst/>
              <a:ahLst/>
              <a:cxnLst/>
              <a:rect l="l" t="t" r="r" b="b"/>
              <a:pathLst>
                <a:path w="4220286" h="939813">
                  <a:moveTo>
                    <a:pt x="0" y="0"/>
                  </a:moveTo>
                  <a:lnTo>
                    <a:pt x="4220286" y="0"/>
                  </a:lnTo>
                  <a:lnTo>
                    <a:pt x="4220286" y="939813"/>
                  </a:lnTo>
                  <a:lnTo>
                    <a:pt x="0" y="939813"/>
                  </a:lnTo>
                  <a:close/>
                </a:path>
              </a:pathLst>
            </a:custGeom>
            <a:solidFill>
              <a:srgbClr val="004994"/>
            </a:solidFill>
          </p:spPr>
          <p:txBody>
            <a:bodyPr/>
            <a:lstStyle/>
            <a:p>
              <a:endParaRPr lang="en-GB"/>
            </a:p>
          </p:txBody>
        </p:sp>
        <p:sp>
          <p:nvSpPr>
            <p:cNvPr id="34" name="TextBox 34"/>
            <p:cNvSpPr txBox="1"/>
            <p:nvPr/>
          </p:nvSpPr>
          <p:spPr>
            <a:xfrm>
              <a:off x="0" y="-219075"/>
              <a:ext cx="4220261" cy="1158875"/>
            </a:xfrm>
            <a:prstGeom prst="rect">
              <a:avLst/>
            </a:prstGeom>
          </p:spPr>
          <p:txBody>
            <a:bodyPr lIns="50800" tIns="50800" rIns="50800" bIns="50800" rtlCol="0" anchor="t"/>
            <a:lstStyle/>
            <a:p>
              <a:pPr marL="0" lvl="0" indent="0" algn="ctr">
                <a:lnSpc>
                  <a:spcPts val="4200"/>
                </a:lnSpc>
                <a:spcBef>
                  <a:spcPct val="0"/>
                </a:spcBef>
              </a:pPr>
              <a:r>
                <a:rPr lang="en-US" sz="3000" u="none" strike="noStrike">
                  <a:solidFill>
                    <a:srgbClr val="E1FEFE"/>
                  </a:solidFill>
                  <a:latin typeface="Galano Grotesque 2"/>
                  <a:ea typeface="Galano Grotesque 2"/>
                  <a:cs typeface="Galano Grotesque 2"/>
                  <a:sym typeface="Galano Grotesque 2"/>
                </a:rPr>
                <a:t>Common Tern</a:t>
              </a:r>
            </a:p>
          </p:txBody>
        </p:sp>
      </p:grpSp>
      <p:grpSp>
        <p:nvGrpSpPr>
          <p:cNvPr id="35" name="Group 35"/>
          <p:cNvGrpSpPr/>
          <p:nvPr/>
        </p:nvGrpSpPr>
        <p:grpSpPr>
          <a:xfrm>
            <a:off x="14271993" y="9355303"/>
            <a:ext cx="2168157" cy="704850"/>
            <a:chOff x="0" y="0"/>
            <a:chExt cx="2514829" cy="817550"/>
          </a:xfrm>
        </p:grpSpPr>
        <p:sp>
          <p:nvSpPr>
            <p:cNvPr id="36" name="Freeform 36"/>
            <p:cNvSpPr/>
            <p:nvPr/>
          </p:nvSpPr>
          <p:spPr>
            <a:xfrm>
              <a:off x="0" y="0"/>
              <a:ext cx="2514854" cy="817563"/>
            </a:xfrm>
            <a:custGeom>
              <a:avLst/>
              <a:gdLst/>
              <a:ahLst/>
              <a:cxnLst/>
              <a:rect l="l" t="t" r="r" b="b"/>
              <a:pathLst>
                <a:path w="2514854" h="817563">
                  <a:moveTo>
                    <a:pt x="0" y="0"/>
                  </a:moveTo>
                  <a:lnTo>
                    <a:pt x="2514854" y="0"/>
                  </a:lnTo>
                  <a:lnTo>
                    <a:pt x="2514854" y="817563"/>
                  </a:lnTo>
                  <a:lnTo>
                    <a:pt x="0" y="817563"/>
                  </a:lnTo>
                  <a:close/>
                </a:path>
              </a:pathLst>
            </a:custGeom>
            <a:solidFill>
              <a:srgbClr val="004994"/>
            </a:solidFill>
          </p:spPr>
          <p:txBody>
            <a:bodyPr/>
            <a:lstStyle/>
            <a:p>
              <a:endParaRPr lang="en-GB"/>
            </a:p>
          </p:txBody>
        </p:sp>
        <p:sp>
          <p:nvSpPr>
            <p:cNvPr id="37" name="TextBox 37"/>
            <p:cNvSpPr txBox="1"/>
            <p:nvPr/>
          </p:nvSpPr>
          <p:spPr>
            <a:xfrm>
              <a:off x="0" y="-219075"/>
              <a:ext cx="2514829" cy="1036625"/>
            </a:xfrm>
            <a:prstGeom prst="rect">
              <a:avLst/>
            </a:prstGeom>
          </p:spPr>
          <p:txBody>
            <a:bodyPr lIns="50800" tIns="50800" rIns="50800" bIns="50800" rtlCol="0" anchor="t"/>
            <a:lstStyle/>
            <a:p>
              <a:pPr marL="0" lvl="0" indent="0" algn="ctr">
                <a:lnSpc>
                  <a:spcPts val="4200"/>
                </a:lnSpc>
                <a:spcBef>
                  <a:spcPct val="0"/>
                </a:spcBef>
              </a:pPr>
              <a:r>
                <a:rPr lang="en-US" sz="3000" u="none" strike="noStrike">
                  <a:solidFill>
                    <a:srgbClr val="E1FEFE"/>
                  </a:solidFill>
                  <a:latin typeface="Galano Grotesque 2"/>
                  <a:ea typeface="Galano Grotesque 2"/>
                  <a:cs typeface="Galano Grotesque 2"/>
                  <a:sym typeface="Galano Grotesque 2"/>
                </a:rPr>
                <a:t>Seahorse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barn(inVertical)">
                                      <p:cBhvr>
                                        <p:cTn id="30" dur="500"/>
                                        <p:tgtEl>
                                          <p:spTgt spid="16"/>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arn(inVertic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par>
                                <p:cTn id="39" presetID="16" presetClass="entr" presetSubtype="21"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barn(inVertical)">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barn(inVertical)">
                                      <p:cBhvr>
                                        <p:cTn id="46" dur="500"/>
                                        <p:tgtEl>
                                          <p:spTgt spid="29"/>
                                        </p:tgtEl>
                                      </p:cBhvr>
                                    </p:animEffect>
                                  </p:childTnLst>
                                </p:cTn>
                              </p:par>
                              <p:par>
                                <p:cTn id="47" presetID="16" presetClass="entr" presetSubtype="21"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barn(inVertical)">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barn(inVertical)">
                                      <p:cBhvr>
                                        <p:cTn id="54" dur="500"/>
                                        <p:tgtEl>
                                          <p:spTgt spid="18"/>
                                        </p:tgtEl>
                                      </p:cBhvr>
                                    </p:animEffect>
                                  </p:childTnLst>
                                </p:cTn>
                              </p:par>
                              <p:par>
                                <p:cTn id="55" presetID="16" presetClass="entr" presetSubtype="21"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barn(inVertical)">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barn(inVertical)">
                                      <p:cBhvr>
                                        <p:cTn id="62" dur="500"/>
                                        <p:tgtEl>
                                          <p:spTgt spid="22"/>
                                        </p:tgtEl>
                                      </p:cBhvr>
                                    </p:animEffect>
                                  </p:childTnLst>
                                </p:cTn>
                              </p:par>
                              <p:par>
                                <p:cTn id="63" presetID="16" presetClass="entr" presetSubtype="21"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barn(inVertical)">
                                      <p:cBhvr>
                                        <p:cTn id="6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1FEFE"/>
        </a:solidFill>
        <a:effectLst/>
      </p:bgPr>
    </p:bg>
    <p:spTree>
      <p:nvGrpSpPr>
        <p:cNvPr id="1" name="">
          <a:extLst>
            <a:ext uri="{FF2B5EF4-FFF2-40B4-BE49-F238E27FC236}">
              <a16:creationId xmlns:a16="http://schemas.microsoft.com/office/drawing/2014/main" id="{060074FA-4C25-424F-5564-DC8E33CC696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C8BEC80-552B-E32D-941C-C1842C43E20A}"/>
              </a:ext>
            </a:extLst>
          </p:cNvPr>
          <p:cNvGrpSpPr/>
          <p:nvPr/>
        </p:nvGrpSpPr>
        <p:grpSpPr>
          <a:xfrm>
            <a:off x="542153" y="9131056"/>
            <a:ext cx="686038" cy="718052"/>
            <a:chOff x="0" y="0"/>
            <a:chExt cx="914718" cy="957402"/>
          </a:xfrm>
        </p:grpSpPr>
        <p:sp>
          <p:nvSpPr>
            <p:cNvPr id="3" name="Freeform 3">
              <a:extLst>
                <a:ext uri="{FF2B5EF4-FFF2-40B4-BE49-F238E27FC236}">
                  <a16:creationId xmlns:a16="http://schemas.microsoft.com/office/drawing/2014/main" id="{9D0B378F-ABB3-77B4-411C-332AEB90C329}"/>
                </a:ext>
              </a:extLst>
            </p:cNvPr>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7AE77BE8-FFF8-C8BE-A04E-12348CF5D0D0}"/>
              </a:ext>
            </a:extLst>
          </p:cNvPr>
          <p:cNvGrpSpPr/>
          <p:nvPr/>
        </p:nvGrpSpPr>
        <p:grpSpPr>
          <a:xfrm rot="-10800000">
            <a:off x="7513169" y="8089282"/>
            <a:ext cx="571500" cy="381000"/>
            <a:chOff x="0" y="0"/>
            <a:chExt cx="762000" cy="508000"/>
          </a:xfrm>
        </p:grpSpPr>
        <p:sp>
          <p:nvSpPr>
            <p:cNvPr id="5" name="Freeform 5">
              <a:extLst>
                <a:ext uri="{FF2B5EF4-FFF2-40B4-BE49-F238E27FC236}">
                  <a16:creationId xmlns:a16="http://schemas.microsoft.com/office/drawing/2014/main" id="{CED4AD11-DAE2-15DB-3C5F-24C3D7140634}"/>
                </a:ext>
              </a:extLst>
            </p:cNvPr>
            <p:cNvSpPr/>
            <p:nvPr/>
          </p:nvSpPr>
          <p:spPr>
            <a:xfrm>
              <a:off x="0" y="0"/>
              <a:ext cx="762000" cy="508000"/>
            </a:xfrm>
            <a:custGeom>
              <a:avLst/>
              <a:gdLst/>
              <a:ahLst/>
              <a:cxnLst/>
              <a:rect l="l" t="t" r="r" b="b"/>
              <a:pathLst>
                <a:path w="762000" h="508000">
                  <a:moveTo>
                    <a:pt x="381000" y="0"/>
                  </a:moveTo>
                  <a:lnTo>
                    <a:pt x="762000" y="508000"/>
                  </a:lnTo>
                  <a:lnTo>
                    <a:pt x="0" y="508000"/>
                  </a:lnTo>
                  <a:lnTo>
                    <a:pt x="381000" y="0"/>
                  </a:lnTo>
                  <a:close/>
                </a:path>
              </a:pathLst>
            </a:custGeom>
            <a:solidFill>
              <a:srgbClr val="FFFFFF"/>
            </a:solidFill>
            <a:ln w="28575" cap="sq">
              <a:solidFill>
                <a:srgbClr val="192D4B"/>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a:extLst>
                <a:ext uri="{FF2B5EF4-FFF2-40B4-BE49-F238E27FC236}">
                  <a16:creationId xmlns:a16="http://schemas.microsoft.com/office/drawing/2014/main" id="{3D5CA5A3-000C-EA64-BE2E-E618129C2B17}"/>
                </a:ext>
              </a:extLst>
            </p:cNvPr>
            <p:cNvSpPr txBox="1"/>
            <p:nvPr/>
          </p:nvSpPr>
          <p:spPr>
            <a:xfrm>
              <a:off x="0" y="-38100"/>
              <a:ext cx="762000" cy="546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a:extLst>
              <a:ext uri="{FF2B5EF4-FFF2-40B4-BE49-F238E27FC236}">
                <a16:creationId xmlns:a16="http://schemas.microsoft.com/office/drawing/2014/main" id="{473B1CF7-320B-A4C6-B044-0A110CB15C55}"/>
              </a:ext>
            </a:extLst>
          </p:cNvPr>
          <p:cNvGrpSpPr/>
          <p:nvPr/>
        </p:nvGrpSpPr>
        <p:grpSpPr>
          <a:xfrm>
            <a:off x="356899" y="1658303"/>
            <a:ext cx="8572500" cy="6477000"/>
            <a:chOff x="0" y="0"/>
            <a:chExt cx="11430000" cy="8636000"/>
          </a:xfrm>
        </p:grpSpPr>
        <p:sp>
          <p:nvSpPr>
            <p:cNvPr id="8" name="Freeform 8">
              <a:extLst>
                <a:ext uri="{FF2B5EF4-FFF2-40B4-BE49-F238E27FC236}">
                  <a16:creationId xmlns:a16="http://schemas.microsoft.com/office/drawing/2014/main" id="{FB32E570-7EC2-60F9-D883-F773B69867C9}"/>
                </a:ext>
              </a:extLst>
            </p:cNvPr>
            <p:cNvSpPr/>
            <p:nvPr/>
          </p:nvSpPr>
          <p:spPr>
            <a:xfrm>
              <a:off x="0" y="0"/>
              <a:ext cx="11430000" cy="8636000"/>
            </a:xfrm>
            <a:custGeom>
              <a:avLst/>
              <a:gdLst/>
              <a:ahLst/>
              <a:cxnLst/>
              <a:rect l="l" t="t" r="r" b="b"/>
              <a:pathLst>
                <a:path w="11430000" h="8636000">
                  <a:moveTo>
                    <a:pt x="863600" y="0"/>
                  </a:moveTo>
                  <a:lnTo>
                    <a:pt x="10566400" y="0"/>
                  </a:lnTo>
                  <a:cubicBezTo>
                    <a:pt x="11043353" y="0"/>
                    <a:pt x="11430000" y="386647"/>
                    <a:pt x="11430000" y="863600"/>
                  </a:cubicBezTo>
                  <a:lnTo>
                    <a:pt x="11430000" y="7772400"/>
                  </a:lnTo>
                  <a:cubicBezTo>
                    <a:pt x="11430000" y="8249353"/>
                    <a:pt x="11043353" y="8636000"/>
                    <a:pt x="10566400" y="8636000"/>
                  </a:cubicBezTo>
                  <a:lnTo>
                    <a:pt x="863600" y="8636000"/>
                  </a:lnTo>
                  <a:cubicBezTo>
                    <a:pt x="386647" y="8636000"/>
                    <a:pt x="0" y="8249353"/>
                    <a:pt x="0" y="7772400"/>
                  </a:cubicBezTo>
                  <a:lnTo>
                    <a:pt x="0" y="863600"/>
                  </a:lnTo>
                  <a:cubicBezTo>
                    <a:pt x="0" y="386647"/>
                    <a:pt x="386647" y="0"/>
                    <a:pt x="863600" y="0"/>
                  </a:cubicBezTo>
                  <a:close/>
                </a:path>
              </a:pathLst>
            </a:custGeom>
            <a:solidFill>
              <a:srgbClr val="FFFFFF"/>
            </a:solidFill>
            <a:ln w="28575" cap="sq">
              <a:solidFill>
                <a:srgbClr val="192D4B"/>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D3EC89AD-B415-3F20-9D48-52EB2A01B1B9}"/>
                </a:ext>
              </a:extLst>
            </p:cNvPr>
            <p:cNvSpPr txBox="1"/>
            <p:nvPr/>
          </p:nvSpPr>
          <p:spPr>
            <a:xfrm>
              <a:off x="0" y="-38100"/>
              <a:ext cx="11430000" cy="8674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TextBox 10">
            <a:extLst>
              <a:ext uri="{FF2B5EF4-FFF2-40B4-BE49-F238E27FC236}">
                <a16:creationId xmlns:a16="http://schemas.microsoft.com/office/drawing/2014/main" id="{28F70CD7-8577-BB0E-1D7C-213A8D8ABA9A}"/>
              </a:ext>
            </a:extLst>
          </p:cNvPr>
          <p:cNvSpPr txBox="1"/>
          <p:nvPr/>
        </p:nvSpPr>
        <p:spPr>
          <a:xfrm>
            <a:off x="16478250" y="285750"/>
            <a:ext cx="2057400" cy="485775"/>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ct val="0"/>
              </a:spcBef>
              <a:spcAft>
                <a:spcPts val="0"/>
              </a:spcAft>
              <a:buClrTx/>
              <a:buSzTx/>
              <a:buFontTx/>
              <a:buNone/>
              <a:tabLst/>
              <a:defRPr/>
            </a:pPr>
            <a:r>
              <a:rPr kumimoji="0" lang="en-US" sz="2400" b="0" i="0" u="none" strike="noStrike" kern="1200" cap="none" spc="0" normalizeH="0" baseline="0" noProof="0">
                <a:ln>
                  <a:noFill/>
                </a:ln>
                <a:solidFill>
                  <a:srgbClr val="E1FEFE"/>
                </a:solidFill>
                <a:effectLst/>
                <a:uLnTx/>
                <a:uFillTx/>
                <a:latin typeface="Galano Grotesque 1"/>
                <a:ea typeface="Galano Grotesque 1"/>
                <a:cs typeface="Galano Grotesque 1"/>
                <a:sym typeface="Galano Grotesque 1"/>
              </a:rPr>
              <a:t>Learn </a:t>
            </a:r>
          </a:p>
        </p:txBody>
      </p:sp>
      <p:grpSp>
        <p:nvGrpSpPr>
          <p:cNvPr id="11" name="Group 11">
            <a:extLst>
              <a:ext uri="{FF2B5EF4-FFF2-40B4-BE49-F238E27FC236}">
                <a16:creationId xmlns:a16="http://schemas.microsoft.com/office/drawing/2014/main" id="{92EC23E5-94C4-C6BA-1499-B34BEEDBB5E0}"/>
              </a:ext>
            </a:extLst>
          </p:cNvPr>
          <p:cNvGrpSpPr/>
          <p:nvPr/>
        </p:nvGrpSpPr>
        <p:grpSpPr>
          <a:xfrm>
            <a:off x="9525000" y="0"/>
            <a:ext cx="4352925" cy="3390900"/>
            <a:chOff x="0" y="0"/>
            <a:chExt cx="5803900" cy="4521200"/>
          </a:xfrm>
        </p:grpSpPr>
        <p:sp>
          <p:nvSpPr>
            <p:cNvPr id="12" name="Freeform 12">
              <a:extLst>
                <a:ext uri="{FF2B5EF4-FFF2-40B4-BE49-F238E27FC236}">
                  <a16:creationId xmlns:a16="http://schemas.microsoft.com/office/drawing/2014/main" id="{F2D43F49-636E-4D06-660C-E92213257DF1}"/>
                </a:ext>
              </a:extLst>
            </p:cNvPr>
            <p:cNvSpPr/>
            <p:nvPr/>
          </p:nvSpPr>
          <p:spPr>
            <a:xfrm>
              <a:off x="0" y="0"/>
              <a:ext cx="5803878" cy="4521213"/>
            </a:xfrm>
            <a:custGeom>
              <a:avLst/>
              <a:gdLst/>
              <a:ahLst/>
              <a:cxnLst/>
              <a:rect l="l" t="t" r="r" b="b"/>
              <a:pathLst>
                <a:path w="5803878" h="4521213">
                  <a:moveTo>
                    <a:pt x="0" y="0"/>
                  </a:moveTo>
                  <a:lnTo>
                    <a:pt x="5803878" y="0"/>
                  </a:lnTo>
                  <a:lnTo>
                    <a:pt x="5803878" y="4521213"/>
                  </a:lnTo>
                  <a:lnTo>
                    <a:pt x="0" y="4521213"/>
                  </a:lnTo>
                  <a:lnTo>
                    <a:pt x="0" y="0"/>
                  </a:lnTo>
                  <a:close/>
                </a:path>
              </a:pathLst>
            </a:custGeom>
            <a:blipFill>
              <a:blip r:embed="rId4"/>
              <a:stretch>
                <a:fillRect l="-7242" t="-5100" r="-7242" b="-510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TextBox 13">
            <a:extLst>
              <a:ext uri="{FF2B5EF4-FFF2-40B4-BE49-F238E27FC236}">
                <a16:creationId xmlns:a16="http://schemas.microsoft.com/office/drawing/2014/main" id="{A86FDC6A-53F3-98F3-BF5A-361941E3B0E7}"/>
              </a:ext>
            </a:extLst>
          </p:cNvPr>
          <p:cNvSpPr txBox="1"/>
          <p:nvPr/>
        </p:nvSpPr>
        <p:spPr>
          <a:xfrm>
            <a:off x="9563100" y="10010775"/>
            <a:ext cx="3810000" cy="276225"/>
          </a:xfrm>
          <a:prstGeom prst="rect">
            <a:avLst/>
          </a:prstGeom>
        </p:spPr>
        <p:txBody>
          <a:bodyPr lIns="0" tIns="0" rIns="0" bIns="0" rtlCol="0" anchor="t">
            <a:spAutoFit/>
          </a:bodyPr>
          <a:lstStyle/>
          <a:p>
            <a:pPr marL="0" marR="0" lvl="0" indent="0" algn="l" defTabSz="914400" rtl="0" eaLnBrk="1" fontAlgn="auto" latinLnBrk="0" hangingPunct="1">
              <a:lnSpc>
                <a:spcPts val="1680"/>
              </a:lnSpc>
              <a:spcBef>
                <a:spcPct val="0"/>
              </a:spcBef>
              <a:spcAft>
                <a:spcPts val="0"/>
              </a:spcAft>
              <a:buClrTx/>
              <a:buSzTx/>
              <a:buFontTx/>
              <a:buNone/>
              <a:tabLst/>
              <a:defRPr/>
            </a:pPr>
            <a:r>
              <a:rPr kumimoji="0" lang="en-US" sz="1400" b="0" i="0" u="none" strike="noStrike" kern="1200" cap="none" spc="0" normalizeH="0" baseline="0" noProof="0">
                <a:ln>
                  <a:noFill/>
                </a:ln>
                <a:solidFill>
                  <a:srgbClr val="E1FEFE"/>
                </a:solidFill>
                <a:effectLst/>
                <a:uLnTx/>
                <a:uFillTx/>
                <a:latin typeface="Galano Grotesque 2"/>
                <a:ea typeface="Galano Grotesque 2"/>
                <a:cs typeface="Galano Grotesque 2"/>
                <a:sym typeface="Galano Grotesque 2"/>
              </a:rPr>
              <a:t>Credit Andy Hunt </a:t>
            </a:r>
          </a:p>
        </p:txBody>
      </p:sp>
      <p:grpSp>
        <p:nvGrpSpPr>
          <p:cNvPr id="14" name="Group 14">
            <a:extLst>
              <a:ext uri="{FF2B5EF4-FFF2-40B4-BE49-F238E27FC236}">
                <a16:creationId xmlns:a16="http://schemas.microsoft.com/office/drawing/2014/main" id="{2686FC63-6B08-CE33-9DD4-674EB399AA3C}"/>
              </a:ext>
            </a:extLst>
          </p:cNvPr>
          <p:cNvGrpSpPr/>
          <p:nvPr/>
        </p:nvGrpSpPr>
        <p:grpSpPr>
          <a:xfrm>
            <a:off x="9525000" y="3448050"/>
            <a:ext cx="4352925" cy="3390900"/>
            <a:chOff x="0" y="0"/>
            <a:chExt cx="5803900" cy="4521200"/>
          </a:xfrm>
        </p:grpSpPr>
        <p:sp>
          <p:nvSpPr>
            <p:cNvPr id="15" name="Freeform 15" descr="An overlooked ecosystem: seagrass meadows - Synchronicity Earth">
              <a:extLst>
                <a:ext uri="{FF2B5EF4-FFF2-40B4-BE49-F238E27FC236}">
                  <a16:creationId xmlns:a16="http://schemas.microsoft.com/office/drawing/2014/main" id="{2E93B2ED-96A7-0928-6725-5F224DDCF6ED}"/>
                </a:ext>
              </a:extLst>
            </p:cNvPr>
            <p:cNvSpPr/>
            <p:nvPr/>
          </p:nvSpPr>
          <p:spPr>
            <a:xfrm>
              <a:off x="0" y="0"/>
              <a:ext cx="5803900" cy="4521200"/>
            </a:xfrm>
            <a:custGeom>
              <a:avLst/>
              <a:gdLst/>
              <a:ahLst/>
              <a:cxnLst/>
              <a:rect l="l" t="t" r="r" b="b"/>
              <a:pathLst>
                <a:path w="5803900" h="4521200">
                  <a:moveTo>
                    <a:pt x="0" y="0"/>
                  </a:moveTo>
                  <a:lnTo>
                    <a:pt x="5803900" y="0"/>
                  </a:lnTo>
                  <a:lnTo>
                    <a:pt x="5803900" y="4521200"/>
                  </a:lnTo>
                  <a:lnTo>
                    <a:pt x="0" y="4521200"/>
                  </a:lnTo>
                  <a:lnTo>
                    <a:pt x="0" y="0"/>
                  </a:lnTo>
                  <a:close/>
                </a:path>
              </a:pathLst>
            </a:custGeom>
            <a:blipFill>
              <a:blip r:embed="rId5"/>
              <a:stretch>
                <a:fillRect l="-32429" r="-21000" b="2324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a:extLst>
              <a:ext uri="{FF2B5EF4-FFF2-40B4-BE49-F238E27FC236}">
                <a16:creationId xmlns:a16="http://schemas.microsoft.com/office/drawing/2014/main" id="{059B554A-E277-2C62-E30B-7961D73C3ADA}"/>
              </a:ext>
            </a:extLst>
          </p:cNvPr>
          <p:cNvGrpSpPr/>
          <p:nvPr/>
        </p:nvGrpSpPr>
        <p:grpSpPr>
          <a:xfrm>
            <a:off x="13935075" y="3448050"/>
            <a:ext cx="4352925" cy="3390900"/>
            <a:chOff x="0" y="0"/>
            <a:chExt cx="5803900" cy="4521200"/>
          </a:xfrm>
        </p:grpSpPr>
        <p:sp>
          <p:nvSpPr>
            <p:cNvPr id="17" name="Freeform 17">
              <a:extLst>
                <a:ext uri="{FF2B5EF4-FFF2-40B4-BE49-F238E27FC236}">
                  <a16:creationId xmlns:a16="http://schemas.microsoft.com/office/drawing/2014/main" id="{B240030A-35FF-68E2-93DB-5094DCD4B7AD}"/>
                </a:ext>
              </a:extLst>
            </p:cNvPr>
            <p:cNvSpPr/>
            <p:nvPr/>
          </p:nvSpPr>
          <p:spPr>
            <a:xfrm>
              <a:off x="0" y="0"/>
              <a:ext cx="5803951" cy="4521150"/>
            </a:xfrm>
            <a:custGeom>
              <a:avLst/>
              <a:gdLst/>
              <a:ahLst/>
              <a:cxnLst/>
              <a:rect l="l" t="t" r="r" b="b"/>
              <a:pathLst>
                <a:path w="5803951" h="4521150">
                  <a:moveTo>
                    <a:pt x="0" y="0"/>
                  </a:moveTo>
                  <a:lnTo>
                    <a:pt x="5803951" y="0"/>
                  </a:lnTo>
                  <a:lnTo>
                    <a:pt x="5803951" y="4521150"/>
                  </a:lnTo>
                  <a:lnTo>
                    <a:pt x="0" y="4521150"/>
                  </a:lnTo>
                  <a:lnTo>
                    <a:pt x="0" y="0"/>
                  </a:lnTo>
                  <a:close/>
                </a:path>
              </a:pathLst>
            </a:custGeom>
            <a:blipFill>
              <a:blip r:embed="rId5"/>
              <a:stretch>
                <a:fillRect l="-22218" r="-30247" b="2372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EB439081-1B44-4760-2D58-BEF36CCF5DFF}"/>
              </a:ext>
            </a:extLst>
          </p:cNvPr>
          <p:cNvGrpSpPr/>
          <p:nvPr/>
        </p:nvGrpSpPr>
        <p:grpSpPr>
          <a:xfrm>
            <a:off x="13935075" y="0"/>
            <a:ext cx="4352925" cy="3390900"/>
            <a:chOff x="0" y="0"/>
            <a:chExt cx="5803900" cy="4521200"/>
          </a:xfrm>
        </p:grpSpPr>
        <p:sp>
          <p:nvSpPr>
            <p:cNvPr id="19" name="Freeform 19">
              <a:extLst>
                <a:ext uri="{FF2B5EF4-FFF2-40B4-BE49-F238E27FC236}">
                  <a16:creationId xmlns:a16="http://schemas.microsoft.com/office/drawing/2014/main" id="{3B895481-D5B7-3D6E-E6FB-5807C13FD80A}"/>
                </a:ext>
              </a:extLst>
            </p:cNvPr>
            <p:cNvSpPr/>
            <p:nvPr/>
          </p:nvSpPr>
          <p:spPr>
            <a:xfrm>
              <a:off x="0" y="0"/>
              <a:ext cx="5803964" cy="4521238"/>
            </a:xfrm>
            <a:custGeom>
              <a:avLst/>
              <a:gdLst/>
              <a:ahLst/>
              <a:cxnLst/>
              <a:rect l="l" t="t" r="r" b="b"/>
              <a:pathLst>
                <a:path w="5803964" h="4521238">
                  <a:moveTo>
                    <a:pt x="0" y="0"/>
                  </a:moveTo>
                  <a:lnTo>
                    <a:pt x="5803964" y="0"/>
                  </a:lnTo>
                  <a:lnTo>
                    <a:pt x="5803964" y="4521238"/>
                  </a:lnTo>
                  <a:lnTo>
                    <a:pt x="0" y="4521238"/>
                  </a:lnTo>
                  <a:lnTo>
                    <a:pt x="0" y="0"/>
                  </a:lnTo>
                  <a:close/>
                </a:path>
              </a:pathLst>
            </a:custGeom>
            <a:blipFill>
              <a:blip r:embed="rId6"/>
              <a:stretch>
                <a:fillRect l="-8384" r="-838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a:extLst>
              <a:ext uri="{FF2B5EF4-FFF2-40B4-BE49-F238E27FC236}">
                <a16:creationId xmlns:a16="http://schemas.microsoft.com/office/drawing/2014/main" id="{9F32B103-2982-28F1-A514-339AF2D231BB}"/>
              </a:ext>
            </a:extLst>
          </p:cNvPr>
          <p:cNvGrpSpPr/>
          <p:nvPr/>
        </p:nvGrpSpPr>
        <p:grpSpPr>
          <a:xfrm>
            <a:off x="9525000" y="6896100"/>
            <a:ext cx="8763000" cy="3390900"/>
            <a:chOff x="0" y="0"/>
            <a:chExt cx="11684000" cy="4521200"/>
          </a:xfrm>
        </p:grpSpPr>
        <p:sp>
          <p:nvSpPr>
            <p:cNvPr id="21" name="Freeform 21">
              <a:extLst>
                <a:ext uri="{FF2B5EF4-FFF2-40B4-BE49-F238E27FC236}">
                  <a16:creationId xmlns:a16="http://schemas.microsoft.com/office/drawing/2014/main" id="{A1DFA123-9041-0502-52B7-E4EABFCAF284}"/>
                </a:ext>
              </a:extLst>
            </p:cNvPr>
            <p:cNvSpPr/>
            <p:nvPr/>
          </p:nvSpPr>
          <p:spPr>
            <a:xfrm>
              <a:off x="0" y="0"/>
              <a:ext cx="11684038" cy="4521159"/>
            </a:xfrm>
            <a:custGeom>
              <a:avLst/>
              <a:gdLst/>
              <a:ahLst/>
              <a:cxnLst/>
              <a:rect l="l" t="t" r="r" b="b"/>
              <a:pathLst>
                <a:path w="11684038" h="4521159">
                  <a:moveTo>
                    <a:pt x="0" y="0"/>
                  </a:moveTo>
                  <a:lnTo>
                    <a:pt x="11684038" y="0"/>
                  </a:lnTo>
                  <a:lnTo>
                    <a:pt x="11684038" y="4521159"/>
                  </a:lnTo>
                  <a:lnTo>
                    <a:pt x="0" y="4521159"/>
                  </a:lnTo>
                  <a:lnTo>
                    <a:pt x="0" y="0"/>
                  </a:lnTo>
                  <a:close/>
                </a:path>
              </a:pathLst>
            </a:custGeom>
            <a:blipFill>
              <a:blip r:embed="rId7"/>
              <a:stretch>
                <a:fillRect t="-36315" b="-3631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Freeform 22">
            <a:extLst>
              <a:ext uri="{FF2B5EF4-FFF2-40B4-BE49-F238E27FC236}">
                <a16:creationId xmlns:a16="http://schemas.microsoft.com/office/drawing/2014/main" id="{1B926E1F-2770-1BEB-CFDF-F9F0EC311B64}"/>
              </a:ext>
            </a:extLst>
          </p:cNvPr>
          <p:cNvSpPr/>
          <p:nvPr/>
        </p:nvSpPr>
        <p:spPr>
          <a:xfrm>
            <a:off x="7798919" y="8026653"/>
            <a:ext cx="2699686" cy="2208804"/>
          </a:xfrm>
          <a:custGeom>
            <a:avLst/>
            <a:gdLst/>
            <a:ahLst/>
            <a:cxnLst/>
            <a:rect l="l" t="t" r="r" b="b"/>
            <a:pathLst>
              <a:path w="2699686" h="2208804">
                <a:moveTo>
                  <a:pt x="0" y="0"/>
                </a:moveTo>
                <a:lnTo>
                  <a:pt x="2699687" y="0"/>
                </a:lnTo>
                <a:lnTo>
                  <a:pt x="2699687" y="2208805"/>
                </a:lnTo>
                <a:lnTo>
                  <a:pt x="0" y="2208805"/>
                </a:lnTo>
                <a:lnTo>
                  <a:pt x="0" y="0"/>
                </a:lnTo>
                <a:close/>
              </a:path>
            </a:pathLst>
          </a:custGeom>
          <a:blipFill>
            <a:blip r:embed="rId8"/>
            <a:stretch>
              <a:fillRect t="-768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3" name="Group 23">
            <a:extLst>
              <a:ext uri="{FF2B5EF4-FFF2-40B4-BE49-F238E27FC236}">
                <a16:creationId xmlns:a16="http://schemas.microsoft.com/office/drawing/2014/main" id="{8FF9388C-285D-52BF-DE06-395E98C5D668}"/>
              </a:ext>
            </a:extLst>
          </p:cNvPr>
          <p:cNvGrpSpPr/>
          <p:nvPr/>
        </p:nvGrpSpPr>
        <p:grpSpPr>
          <a:xfrm>
            <a:off x="13935075" y="3448050"/>
            <a:ext cx="4521200" cy="3390900"/>
            <a:chOff x="0" y="0"/>
            <a:chExt cx="6695999" cy="5021999"/>
          </a:xfrm>
        </p:grpSpPr>
        <p:sp>
          <p:nvSpPr>
            <p:cNvPr id="24" name="Freeform 24">
              <a:extLst>
                <a:ext uri="{FF2B5EF4-FFF2-40B4-BE49-F238E27FC236}">
                  <a16:creationId xmlns:a16="http://schemas.microsoft.com/office/drawing/2014/main" id="{F5784587-0FBD-33D6-09CB-2A9A9925882D}"/>
                </a:ext>
              </a:extLst>
            </p:cNvPr>
            <p:cNvSpPr/>
            <p:nvPr/>
          </p:nvSpPr>
          <p:spPr>
            <a:xfrm>
              <a:off x="0" y="0"/>
              <a:ext cx="6695948" cy="5021961"/>
            </a:xfrm>
            <a:custGeom>
              <a:avLst/>
              <a:gdLst/>
              <a:ahLst/>
              <a:cxnLst/>
              <a:rect l="l" t="t" r="r" b="b"/>
              <a:pathLst>
                <a:path w="6695948" h="5021961">
                  <a:moveTo>
                    <a:pt x="0" y="0"/>
                  </a:moveTo>
                  <a:lnTo>
                    <a:pt x="6695948" y="0"/>
                  </a:lnTo>
                  <a:lnTo>
                    <a:pt x="6695948" y="5021961"/>
                  </a:lnTo>
                  <a:lnTo>
                    <a:pt x="0" y="5021961"/>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FD7ED46B-1907-229B-FB17-1C7FE115E0A7}"/>
              </a:ext>
            </a:extLst>
          </p:cNvPr>
          <p:cNvGrpSpPr/>
          <p:nvPr/>
        </p:nvGrpSpPr>
        <p:grpSpPr>
          <a:xfrm>
            <a:off x="9525000" y="3457575"/>
            <a:ext cx="4330675" cy="3381375"/>
            <a:chOff x="0" y="0"/>
            <a:chExt cx="8734544" cy="6819900"/>
          </a:xfrm>
        </p:grpSpPr>
        <p:sp>
          <p:nvSpPr>
            <p:cNvPr id="26" name="Freeform 26">
              <a:extLst>
                <a:ext uri="{FF2B5EF4-FFF2-40B4-BE49-F238E27FC236}">
                  <a16:creationId xmlns:a16="http://schemas.microsoft.com/office/drawing/2014/main" id="{4C9E97B9-A135-89DA-B140-5204F626DA30}"/>
                </a:ext>
              </a:extLst>
            </p:cNvPr>
            <p:cNvSpPr/>
            <p:nvPr/>
          </p:nvSpPr>
          <p:spPr>
            <a:xfrm>
              <a:off x="0" y="0"/>
              <a:ext cx="8734544" cy="6819871"/>
            </a:xfrm>
            <a:custGeom>
              <a:avLst/>
              <a:gdLst/>
              <a:ahLst/>
              <a:cxnLst/>
              <a:rect l="l" t="t" r="r" b="b"/>
              <a:pathLst>
                <a:path w="8734544" h="6819871">
                  <a:moveTo>
                    <a:pt x="0" y="0"/>
                  </a:moveTo>
                  <a:lnTo>
                    <a:pt x="8734544" y="0"/>
                  </a:lnTo>
                  <a:lnTo>
                    <a:pt x="8734544" y="6819871"/>
                  </a:lnTo>
                  <a:lnTo>
                    <a:pt x="0" y="6819871"/>
                  </a:lnTo>
                  <a:lnTo>
                    <a:pt x="0" y="0"/>
                  </a:lnTo>
                  <a:close/>
                </a:path>
              </a:pathLst>
            </a:custGeom>
            <a:blipFill>
              <a:blip r:embed="rId10"/>
              <a:stretch>
                <a:fillRect l="-35670" r="-35671" b="-1861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TextBox 27">
            <a:extLst>
              <a:ext uri="{FF2B5EF4-FFF2-40B4-BE49-F238E27FC236}">
                <a16:creationId xmlns:a16="http://schemas.microsoft.com/office/drawing/2014/main" id="{92071D13-035E-2660-6CAE-28D0A834821A}"/>
              </a:ext>
            </a:extLst>
          </p:cNvPr>
          <p:cNvSpPr txBox="1"/>
          <p:nvPr/>
        </p:nvSpPr>
        <p:spPr>
          <a:xfrm>
            <a:off x="708585" y="2348860"/>
            <a:ext cx="8096250" cy="5078313"/>
          </a:xfrm>
          <a:prstGeom prst="rect">
            <a:avLst/>
          </a:prstGeom>
        </p:spPr>
        <p:txBody>
          <a:bodyPr lIns="0" tIns="0" rIns="0" bIns="0" rtlCol="0" anchor="t">
            <a:spAutoFit/>
          </a:bodyPr>
          <a:lstStyle/>
          <a:p>
            <a:pPr marL="0" marR="0" lvl="0" indent="0" algn="l" defTabSz="914400" rtl="0" eaLnBrk="1" fontAlgn="auto" latinLnBrk="0" hangingPunct="1">
              <a:lnSpc>
                <a:spcPts val="3284"/>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kumimoji="0" lang="en-US"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Give lots of different animals' places</a:t>
            </a:r>
            <a:r>
              <a:rPr kumimoji="0" lang="en-US" sz="2736" b="0" i="0" u="none" strike="noStrike" kern="1200" cap="none" spc="0" normalizeH="0" noProof="0">
                <a:ln>
                  <a:noFill/>
                </a:ln>
                <a:solidFill>
                  <a:srgbClr val="004994"/>
                </a:solidFill>
                <a:effectLst/>
                <a:uLnTx/>
                <a:uFillTx/>
                <a:latin typeface="Galano Grotesque 1"/>
                <a:ea typeface="Galano Grotesque 1"/>
                <a:cs typeface="Galano Grotesque 1"/>
                <a:sym typeface="Galano Grotesque 1"/>
              </a:rPr>
              <a:t> to live and raise young </a:t>
            </a:r>
            <a:endParaRPr lang="en-US" sz="2736" b="0" i="0" u="none" strike="noStrike" kern="1200" cap="none" spc="0" normalizeH="0" noProof="0">
              <a:ln>
                <a:noFill/>
              </a:ln>
              <a:solidFill>
                <a:srgbClr val="004994"/>
              </a:solidFill>
              <a:effectLst/>
              <a:uLnTx/>
              <a:uFillTx/>
              <a:latin typeface="Galano Grotesque 1"/>
              <a:ea typeface="Galano Grotesque 1"/>
              <a:cs typeface="Galano Grotesque 1"/>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endParaRPr lang="en-US" sz="2736" b="0" i="0" u="none" strike="noStrike" kern="1200" cap="none" spc="0" normalizeH="0" baseline="0" noProof="0">
              <a:ln>
                <a:noFill/>
              </a:ln>
              <a:solidFill>
                <a:srgbClr val="004994"/>
              </a:solidFill>
              <a:effectLst/>
              <a:uLnTx/>
              <a:uFillTx/>
              <a:latin typeface="Galano Grotesque 1"/>
              <a:ea typeface="Galano Grotesque 1"/>
              <a:cs typeface="Galano Grotesque 1"/>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lang="en-US" sz="2700">
                <a:solidFill>
                  <a:srgbClr val="004994"/>
                </a:solidFill>
                <a:latin typeface="Galano Grotesque 1"/>
                <a:ea typeface="Galano Grotesque 1"/>
                <a:cs typeface="Galano Grotesque 1"/>
                <a:sym typeface="Galano Grotesque 1"/>
              </a:rPr>
              <a:t>K</a:t>
            </a:r>
            <a:r>
              <a:rPr kumimoji="0" lang="en-US" sz="2700" b="0" i="0" u="none" strike="noStrike" kern="1200" cap="none" spc="0" normalizeH="0" baseline="0" noProof="0" err="1">
                <a:ln>
                  <a:noFill/>
                </a:ln>
                <a:solidFill>
                  <a:srgbClr val="004994"/>
                </a:solidFill>
                <a:effectLst/>
                <a:uLnTx/>
                <a:uFillTx/>
                <a:latin typeface="Galano Grotesque 1"/>
                <a:ea typeface="Galano Grotesque 1"/>
                <a:cs typeface="Galano Grotesque 1"/>
                <a:sym typeface="Galano Grotesque 1"/>
              </a:rPr>
              <a:t>eep</a:t>
            </a:r>
            <a:r>
              <a:rPr kumimoji="0" lang="en-US" sz="2700"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 water and air clean</a:t>
            </a:r>
            <a:endParaRPr lang="en-US" sz="2700" b="0" i="0" u="none" strike="noStrike" kern="1200" cap="none" spc="0" normalizeH="0" baseline="0" noProof="0">
              <a:ln>
                <a:noFill/>
              </a:ln>
              <a:solidFill>
                <a:srgbClr val="004994"/>
              </a:solidFill>
              <a:effectLst/>
              <a:uLnTx/>
              <a:uFillTx/>
              <a:latin typeface="Galano Grotesque 1"/>
              <a:ea typeface="Galano Grotesque 1"/>
              <a:cs typeface="Galano Grotesque 1"/>
            </a:endParaRPr>
          </a:p>
          <a:p>
            <a:pPr marL="0" marR="0" lvl="0" indent="0" algn="l" defTabSz="914400" rtl="0" eaLnBrk="1" fontAlgn="auto" latinLnBrk="0" hangingPunct="1">
              <a:lnSpc>
                <a:spcPts val="3284"/>
              </a:lnSpc>
              <a:spcBef>
                <a:spcPts val="0"/>
              </a:spcBef>
              <a:spcAft>
                <a:spcPts val="0"/>
              </a:spcAft>
              <a:buClrTx/>
              <a:buSzTx/>
              <a:buFontTx/>
              <a:buNone/>
              <a:tabLst/>
              <a:defRPr/>
            </a:pPr>
            <a:endParaRPr kumimoji="0" lang="en-US"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kumimoji="0" lang="en-US"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Protect coastlines from storms and erosion</a:t>
            </a:r>
            <a:endParaRPr lang="en-US" sz="2736" b="0" i="0" u="none" strike="noStrike" kern="1200" cap="none" spc="0" normalizeH="0" baseline="0" noProof="0">
              <a:ln>
                <a:noFill/>
              </a:ln>
              <a:solidFill>
                <a:srgbClr val="004994"/>
              </a:solidFill>
              <a:effectLst/>
              <a:uLnTx/>
              <a:uFillTx/>
              <a:latin typeface="Galano Grotesque 1"/>
              <a:ea typeface="Galano Grotesque 1"/>
              <a:cs typeface="Galano Grotesque 1"/>
            </a:endParaRPr>
          </a:p>
          <a:p>
            <a:pPr marL="0" marR="0" lvl="0" indent="0" algn="l" defTabSz="914400" rtl="0" eaLnBrk="1" fontAlgn="auto" latinLnBrk="0" hangingPunct="1">
              <a:lnSpc>
                <a:spcPts val="3284"/>
              </a:lnSpc>
              <a:spcBef>
                <a:spcPts val="0"/>
              </a:spcBef>
              <a:spcAft>
                <a:spcPts val="0"/>
              </a:spcAft>
              <a:buClrTx/>
              <a:buSzTx/>
              <a:buFontTx/>
              <a:buNone/>
              <a:tabLst/>
              <a:defRPr/>
            </a:pPr>
            <a:endParaRPr kumimoji="0" lang="en-US"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lang="en-US" sz="2700">
                <a:solidFill>
                  <a:srgbClr val="004994"/>
                </a:solidFill>
                <a:latin typeface="Galano Grotesque 1"/>
                <a:ea typeface="Galano Grotesque 1"/>
                <a:cs typeface="Galano Grotesque 1"/>
                <a:sym typeface="Galano Grotesque 1"/>
              </a:rPr>
              <a:t>Absorb CO</a:t>
            </a:r>
            <a:r>
              <a:rPr lang="en-US" sz="2700" baseline="-25000">
                <a:solidFill>
                  <a:srgbClr val="004994"/>
                </a:solidFill>
                <a:latin typeface="Galano Grotesque 1"/>
                <a:ea typeface="Galano Grotesque 1"/>
                <a:cs typeface="Galano Grotesque 1"/>
                <a:sym typeface="Galano Grotesque 1"/>
              </a:rPr>
              <a:t>2</a:t>
            </a:r>
            <a:r>
              <a:rPr kumimoji="0" lang="en-US" sz="2700"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 </a:t>
            </a:r>
            <a:r>
              <a:rPr lang="en-US" sz="2700">
                <a:solidFill>
                  <a:srgbClr val="004994"/>
                </a:solidFill>
                <a:latin typeface="Galano Grotesque 1"/>
                <a:ea typeface="Galano Grotesque 1"/>
                <a:cs typeface="Galano Grotesque 1"/>
                <a:sym typeface="Galano Grotesque 1"/>
              </a:rPr>
              <a:t>to</a:t>
            </a:r>
            <a:r>
              <a:rPr kumimoji="0" lang="en-US" sz="2700"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 help slow climate change</a:t>
            </a:r>
            <a:endParaRPr lang="en-US" sz="2700" b="0" i="0" u="none" strike="noStrike" kern="1200" cap="none" spc="0" normalizeH="0" baseline="0" noProof="0">
              <a:ln>
                <a:noFill/>
              </a:ln>
              <a:solidFill>
                <a:srgbClr val="004994"/>
              </a:solidFill>
              <a:effectLst/>
              <a:uLnTx/>
              <a:uFillTx/>
              <a:latin typeface="Galano Grotesque 1"/>
              <a:ea typeface="Galano Grotesque 1"/>
              <a:cs typeface="Galano Grotesque 1"/>
            </a:endParaRPr>
          </a:p>
          <a:p>
            <a:pPr marL="0" marR="0" lvl="0" indent="0" algn="l" defTabSz="914400" rtl="0" eaLnBrk="1" fontAlgn="auto" latinLnBrk="0" hangingPunct="1">
              <a:lnSpc>
                <a:spcPts val="3284"/>
              </a:lnSpc>
              <a:spcBef>
                <a:spcPts val="0"/>
              </a:spcBef>
              <a:spcAft>
                <a:spcPts val="0"/>
              </a:spcAft>
              <a:buClrTx/>
              <a:buSzTx/>
              <a:buFontTx/>
              <a:buNone/>
              <a:tabLst/>
              <a:defRPr/>
            </a:pPr>
            <a:endParaRPr kumimoji="0" lang="en-US"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endParaRPr>
          </a:p>
          <a:p>
            <a:pPr marL="590550" marR="0" lvl="1" indent="-295275" algn="l" defTabSz="914400" rtl="0" eaLnBrk="1" fontAlgn="auto" latinLnBrk="0" hangingPunct="1">
              <a:lnSpc>
                <a:spcPts val="3284"/>
              </a:lnSpc>
              <a:spcBef>
                <a:spcPts val="0"/>
              </a:spcBef>
              <a:spcAft>
                <a:spcPts val="0"/>
              </a:spcAft>
              <a:buClrTx/>
              <a:buSzTx/>
              <a:buFont typeface="Arial"/>
              <a:buChar char="•"/>
              <a:tabLst/>
              <a:defRPr/>
            </a:pPr>
            <a:r>
              <a:rPr kumimoji="0" lang="en-US" sz="2736" b="0" i="0" u="none" strike="noStrike" kern="1200" cap="none" spc="0" normalizeH="0" baseline="0" noProof="0">
                <a:ln>
                  <a:noFill/>
                </a:ln>
                <a:solidFill>
                  <a:srgbClr val="004994"/>
                </a:solidFill>
                <a:effectLst/>
                <a:uLnTx/>
                <a:uFillTx/>
                <a:latin typeface="Galano Grotesque 1"/>
                <a:ea typeface="Galano Grotesque 1"/>
                <a:cs typeface="Galano Grotesque 1"/>
                <a:sym typeface="Galano Grotesque 1"/>
              </a:rPr>
              <a:t>Support fishing, tourism, and local communities</a:t>
            </a:r>
            <a:endParaRPr lang="en-US" sz="2736" b="0" i="0" u="none" strike="noStrike" kern="1200" cap="none" spc="0" normalizeH="0" baseline="0" noProof="0">
              <a:ln>
                <a:noFill/>
              </a:ln>
              <a:solidFill>
                <a:srgbClr val="004994"/>
              </a:solidFill>
              <a:effectLst/>
              <a:uLnTx/>
              <a:uFillTx/>
              <a:latin typeface="Galano Grotesque 1"/>
              <a:ea typeface="Galano Grotesque 1"/>
              <a:cs typeface="Galano Grotesque 1"/>
            </a:endParaRPr>
          </a:p>
        </p:txBody>
      </p:sp>
      <p:sp>
        <p:nvSpPr>
          <p:cNvPr id="28" name="TextBox 28">
            <a:extLst>
              <a:ext uri="{FF2B5EF4-FFF2-40B4-BE49-F238E27FC236}">
                <a16:creationId xmlns:a16="http://schemas.microsoft.com/office/drawing/2014/main" id="{B6EEEEB8-87C5-552C-E845-5E40187E6CE0}"/>
              </a:ext>
            </a:extLst>
          </p:cNvPr>
          <p:cNvSpPr txBox="1"/>
          <p:nvPr/>
        </p:nvSpPr>
        <p:spPr>
          <a:xfrm>
            <a:off x="9563100" y="3133725"/>
            <a:ext cx="3810000" cy="276225"/>
          </a:xfrm>
          <a:prstGeom prst="rect">
            <a:avLst/>
          </a:prstGeom>
        </p:spPr>
        <p:txBody>
          <a:bodyPr lIns="0" tIns="0" rIns="0" bIns="0" rtlCol="0" anchor="t">
            <a:spAutoFit/>
          </a:bodyPr>
          <a:lstStyle/>
          <a:p>
            <a:pPr marL="0" marR="0" lvl="0" indent="0" algn="l" defTabSz="914400" rtl="0" eaLnBrk="1" fontAlgn="auto" latinLnBrk="0" hangingPunct="1">
              <a:lnSpc>
                <a:spcPts val="1680"/>
              </a:lnSpc>
              <a:spcBef>
                <a:spcPct val="0"/>
              </a:spcBef>
              <a:spcAft>
                <a:spcPts val="0"/>
              </a:spcAft>
              <a:buClrTx/>
              <a:buSzTx/>
              <a:buFontTx/>
              <a:buNone/>
              <a:tabLst/>
              <a:defRPr/>
            </a:pPr>
            <a:r>
              <a:rPr kumimoji="0" lang="en-US" sz="1400" b="0" i="0" u="none" strike="noStrike" kern="1200" cap="none" spc="0" normalizeH="0" baseline="0" noProof="0">
                <a:ln>
                  <a:noFill/>
                </a:ln>
                <a:solidFill>
                  <a:srgbClr val="E1FEFE"/>
                </a:solidFill>
                <a:effectLst/>
                <a:uLnTx/>
                <a:uFillTx/>
                <a:latin typeface="Galano Grotesque 2"/>
                <a:ea typeface="Galano Grotesque 2"/>
                <a:cs typeface="Galano Grotesque 2"/>
                <a:sym typeface="Galano Grotesque 2"/>
              </a:rPr>
              <a:t>Credit Luke Helmer </a:t>
            </a:r>
          </a:p>
        </p:txBody>
      </p:sp>
      <p:sp>
        <p:nvSpPr>
          <p:cNvPr id="29" name="TextBox 29">
            <a:extLst>
              <a:ext uri="{FF2B5EF4-FFF2-40B4-BE49-F238E27FC236}">
                <a16:creationId xmlns:a16="http://schemas.microsoft.com/office/drawing/2014/main" id="{9ED0807C-4A68-7837-1FA2-EC18564C3477}"/>
              </a:ext>
            </a:extLst>
          </p:cNvPr>
          <p:cNvSpPr txBox="1"/>
          <p:nvPr/>
        </p:nvSpPr>
        <p:spPr>
          <a:xfrm>
            <a:off x="714375" y="457200"/>
            <a:ext cx="9058275" cy="733425"/>
          </a:xfrm>
          <a:prstGeom prst="rect">
            <a:avLst/>
          </a:prstGeom>
        </p:spPr>
        <p:txBody>
          <a:bodyPr lIns="0" tIns="0" rIns="0" bIns="0" rtlCol="0" anchor="t">
            <a:spAutoFit/>
          </a:bodyPr>
          <a:lstStyle/>
          <a:p>
            <a:pPr marL="0" marR="0" lvl="0" indent="0" algn="l" defTabSz="914400" rtl="0" eaLnBrk="1" fontAlgn="auto" latinLnBrk="0" hangingPunct="1">
              <a:lnSpc>
                <a:spcPts val="4320"/>
              </a:lnSpc>
              <a:spcBef>
                <a:spcPct val="0"/>
              </a:spcBef>
              <a:spcAft>
                <a:spcPts val="0"/>
              </a:spcAft>
              <a:buClrTx/>
              <a:buSzTx/>
              <a:buFontTx/>
              <a:buNone/>
              <a:tabLst/>
              <a:defRPr/>
            </a:pPr>
            <a:r>
              <a:rPr kumimoji="0" lang="en-US" sz="3600" b="0" i="0" u="none" strike="noStrike" kern="1200" cap="none" spc="0" normalizeH="0" baseline="0" noProof="0">
                <a:ln>
                  <a:noFill/>
                </a:ln>
                <a:solidFill>
                  <a:srgbClr val="004994"/>
                </a:solidFill>
                <a:effectLst/>
                <a:uLnTx/>
                <a:uFillTx/>
                <a:latin typeface="GalanoGrotesque-SemiBold"/>
                <a:ea typeface="GalanoGrotesque-SemiBold"/>
                <a:cs typeface="GalanoGrotesque-SemiBold"/>
                <a:sym typeface="GalanoGrotesque-SemiBold"/>
              </a:rPr>
              <a:t>Why Are Healthy Habitats Important?</a:t>
            </a:r>
          </a:p>
        </p:txBody>
      </p:sp>
      <p:sp>
        <p:nvSpPr>
          <p:cNvPr id="30" name="TextBox 30">
            <a:extLst>
              <a:ext uri="{FF2B5EF4-FFF2-40B4-BE49-F238E27FC236}">
                <a16:creationId xmlns:a16="http://schemas.microsoft.com/office/drawing/2014/main" id="{38D8A9E5-07E0-4794-CF1E-1AE769637289}"/>
              </a:ext>
            </a:extLst>
          </p:cNvPr>
          <p:cNvSpPr txBox="1"/>
          <p:nvPr/>
        </p:nvSpPr>
        <p:spPr>
          <a:xfrm>
            <a:off x="9139238" y="4739640"/>
            <a:ext cx="9525" cy="721995"/>
          </a:xfrm>
          <a:prstGeom prst="rect">
            <a:avLst/>
          </a:prstGeom>
        </p:spPr>
        <p:txBody>
          <a:bodyPr lIns="0" tIns="0" rIns="0" bIns="0" rtlCol="0" anchor="t">
            <a:spAutoFit/>
          </a:bodyPr>
          <a:lstStyle/>
          <a:p>
            <a:pPr marL="0" marR="0" lvl="0" indent="0" algn="ctr" defTabSz="914400" rtl="0" eaLnBrk="1" fontAlgn="auto" latinLnBrk="0" hangingPunct="1">
              <a:lnSpc>
                <a:spcPts val="58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E5411819-509E-6063-930B-B9FB89C4034E}"/>
              </a:ext>
            </a:extLst>
          </p:cNvPr>
          <p:cNvSpPr txBox="1"/>
          <p:nvPr/>
        </p:nvSpPr>
        <p:spPr>
          <a:xfrm>
            <a:off x="14649450" y="6266217"/>
            <a:ext cx="3776083" cy="276225"/>
          </a:xfrm>
          <a:prstGeom prst="rect">
            <a:avLst/>
          </a:prstGeom>
        </p:spPr>
        <p:txBody>
          <a:bodyPr lIns="0" tIns="0" rIns="0" bIns="0" rtlCol="0" anchor="t">
            <a:spAutoFit/>
          </a:bodyPr>
          <a:lstStyle/>
          <a:p>
            <a:pPr marL="0" marR="0" lvl="0" indent="0" algn="l" defTabSz="914400" rtl="0" eaLnBrk="1" fontAlgn="auto" latinLnBrk="0" hangingPunct="1">
              <a:lnSpc>
                <a:spcPts val="1680"/>
              </a:lnSpc>
              <a:spcBef>
                <a:spcPct val="0"/>
              </a:spcBef>
              <a:spcAft>
                <a:spcPts val="0"/>
              </a:spcAft>
              <a:buClrTx/>
              <a:buSzTx/>
              <a:buFontTx/>
              <a:buNone/>
              <a:tabLst/>
              <a:defRPr/>
            </a:pPr>
            <a:r>
              <a:rPr kumimoji="0" lang="en-US" sz="1400" b="0" i="0" u="none" strike="noStrike" kern="1200" cap="none" spc="0" normalizeH="0" baseline="0" noProof="0">
                <a:ln>
                  <a:noFill/>
                </a:ln>
                <a:solidFill>
                  <a:srgbClr val="E1FEFE"/>
                </a:solidFill>
                <a:effectLst/>
                <a:uLnTx/>
                <a:uFillTx/>
                <a:latin typeface="Galano Grotesque 2"/>
                <a:ea typeface="Galano Grotesque 2"/>
                <a:cs typeface="Galano Grotesque 2"/>
                <a:sym typeface="Galano Grotesque 2"/>
              </a:rPr>
              <a:t>Credit Andrew Hunt</a:t>
            </a:r>
          </a:p>
        </p:txBody>
      </p:sp>
      <p:sp>
        <p:nvSpPr>
          <p:cNvPr id="32" name="TextBox 32">
            <a:extLst>
              <a:ext uri="{FF2B5EF4-FFF2-40B4-BE49-F238E27FC236}">
                <a16:creationId xmlns:a16="http://schemas.microsoft.com/office/drawing/2014/main" id="{7F909F77-4F57-B4FF-421D-70FC9CEFF6DF}"/>
              </a:ext>
            </a:extLst>
          </p:cNvPr>
          <p:cNvSpPr txBox="1"/>
          <p:nvPr/>
        </p:nvSpPr>
        <p:spPr>
          <a:xfrm>
            <a:off x="10659497" y="6447192"/>
            <a:ext cx="4330675" cy="307340"/>
          </a:xfrm>
          <a:prstGeom prst="rect">
            <a:avLst/>
          </a:prstGeom>
        </p:spPr>
        <p:txBody>
          <a:bodyPr lIns="0" tIns="0" rIns="0" bIns="0" rtlCol="0" anchor="t">
            <a:spAutoFit/>
          </a:bodyPr>
          <a:lstStyle/>
          <a:p>
            <a:pPr marL="0" marR="0" lvl="0" indent="0" algn="ctr" defTabSz="914400" rtl="0" eaLnBrk="1" fontAlgn="auto" latinLnBrk="0" hangingPunct="1">
              <a:lnSpc>
                <a:spcPts val="1960"/>
              </a:lnSpc>
              <a:spcBef>
                <a:spcPts val="0"/>
              </a:spcBef>
              <a:spcAft>
                <a:spcPts val="0"/>
              </a:spcAft>
              <a:buClrTx/>
              <a:buSzTx/>
              <a:buFontTx/>
              <a:buNone/>
              <a:tabLst/>
              <a:defRPr/>
            </a:pPr>
            <a:r>
              <a:rPr kumimoji="0" lang="en-US" sz="1400" b="0" i="0" u="none" strike="noStrike" kern="1200" cap="none" spc="0" normalizeH="0" baseline="0" noProof="0">
                <a:ln>
                  <a:noFill/>
                </a:ln>
                <a:solidFill>
                  <a:srgbClr val="E1FEFE"/>
                </a:solidFill>
                <a:effectLst/>
                <a:uLnTx/>
                <a:uFillTx/>
                <a:latin typeface="Galano Grotesque 1"/>
                <a:ea typeface="Galano Grotesque 1"/>
                <a:cs typeface="Galano Grotesque 1"/>
                <a:sym typeface="Galano Grotesque 1"/>
              </a:rPr>
              <a:t>Credit Theo Vickers</a:t>
            </a:r>
          </a:p>
        </p:txBody>
      </p:sp>
    </p:spTree>
    <p:extLst>
      <p:ext uri="{BB962C8B-B14F-4D97-AF65-F5344CB8AC3E}">
        <p14:creationId xmlns:p14="http://schemas.microsoft.com/office/powerpoint/2010/main" val="362890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7">
                                            <p:txEl>
                                              <p:pRg st="1" end="1"/>
                                            </p:txEl>
                                          </p:spTgt>
                                        </p:tgtEl>
                                        <p:attrNameLst>
                                          <p:attrName>style.visibility</p:attrName>
                                        </p:attrNameLst>
                                      </p:cBhvr>
                                      <p:to>
                                        <p:strVal val="visible"/>
                                      </p:to>
                                    </p:set>
                                    <p:animEffect transition="in" filter="barn(inVertical)">
                                      <p:cBhvr>
                                        <p:cTn id="20" dur="500"/>
                                        <p:tgtEl>
                                          <p:spTgt spid="2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7">
                                            <p:txEl>
                                              <p:pRg st="3" end="3"/>
                                            </p:txEl>
                                          </p:spTgt>
                                        </p:tgtEl>
                                        <p:attrNameLst>
                                          <p:attrName>style.visibility</p:attrName>
                                        </p:attrNameLst>
                                      </p:cBhvr>
                                      <p:to>
                                        <p:strVal val="visible"/>
                                      </p:to>
                                    </p:set>
                                    <p:animEffect transition="in" filter="barn(inVertical)">
                                      <p:cBhvr>
                                        <p:cTn id="25" dur="500"/>
                                        <p:tgtEl>
                                          <p:spTgt spid="27">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7">
                                            <p:txEl>
                                              <p:pRg st="5" end="5"/>
                                            </p:txEl>
                                          </p:spTgt>
                                        </p:tgtEl>
                                        <p:attrNameLst>
                                          <p:attrName>style.visibility</p:attrName>
                                        </p:attrNameLst>
                                      </p:cBhvr>
                                      <p:to>
                                        <p:strVal val="visible"/>
                                      </p:to>
                                    </p:set>
                                    <p:animEffect transition="in" filter="barn(inVertical)">
                                      <p:cBhvr>
                                        <p:cTn id="30" dur="500"/>
                                        <p:tgtEl>
                                          <p:spTgt spid="27">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7">
                                            <p:txEl>
                                              <p:pRg st="9" end="9"/>
                                            </p:txEl>
                                          </p:spTgt>
                                        </p:tgtEl>
                                        <p:attrNameLst>
                                          <p:attrName>style.visibility</p:attrName>
                                        </p:attrNameLst>
                                      </p:cBhvr>
                                      <p:to>
                                        <p:strVal val="visible"/>
                                      </p:to>
                                    </p:set>
                                    <p:animEffect transition="in" filter="barn(inVertical)">
                                      <p:cBhvr>
                                        <p:cTn id="35" dur="500"/>
                                        <p:tgtEl>
                                          <p:spTgt spid="27">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7">
                                            <p:txEl>
                                              <p:pRg st="7" end="7"/>
                                            </p:txEl>
                                          </p:spTgt>
                                        </p:tgtEl>
                                        <p:attrNameLst>
                                          <p:attrName>style.visibility</p:attrName>
                                        </p:attrNameLst>
                                      </p:cBhvr>
                                      <p:to>
                                        <p:strVal val="visible"/>
                                      </p:to>
                                    </p:set>
                                    <p:animEffect transition="in" filter="barn(inVertical)">
                                      <p:cBhvr>
                                        <p:cTn id="40" dur="500"/>
                                        <p:tgtEl>
                                          <p:spTgt spid="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1FEFE"/>
        </a:solidFill>
        <a:effectLst/>
      </p:bgPr>
    </p:bg>
    <p:spTree>
      <p:nvGrpSpPr>
        <p:cNvPr id="1" name=""/>
        <p:cNvGrpSpPr/>
        <p:nvPr/>
      </p:nvGrpSpPr>
      <p:grpSpPr>
        <a:xfrm>
          <a:off x="0" y="0"/>
          <a:ext cx="0" cy="0"/>
          <a:chOff x="0" y="0"/>
          <a:chExt cx="0" cy="0"/>
        </a:xfrm>
      </p:grpSpPr>
      <p:sp>
        <p:nvSpPr>
          <p:cNvPr id="2" name="TextBox 2"/>
          <p:cNvSpPr txBox="1"/>
          <p:nvPr/>
        </p:nvSpPr>
        <p:spPr>
          <a:xfrm>
            <a:off x="838200" y="1438275"/>
            <a:ext cx="7229033" cy="6642844"/>
          </a:xfrm>
          <a:prstGeom prst="rect">
            <a:avLst/>
          </a:prstGeom>
        </p:spPr>
        <p:txBody>
          <a:bodyPr lIns="0" tIns="0" rIns="0" bIns="0" rtlCol="0" anchor="t">
            <a:spAutoFit/>
          </a:bodyPr>
          <a:lstStyle/>
          <a:p>
            <a:pPr marL="565150" lvl="1" indent="-282575">
              <a:lnSpc>
                <a:spcPts val="3748"/>
              </a:lnSpc>
              <a:spcBef>
                <a:spcPct val="0"/>
              </a:spcBef>
              <a:buFont typeface="Arial"/>
              <a:buChar char="•"/>
              <a:defRPr/>
            </a:pPr>
            <a:r>
              <a:rPr kumimoji="0" lang="en-US" sz="3100"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Animals lose their homes </a:t>
            </a:r>
            <a:endParaRPr lang="en-US" sz="3100"/>
          </a:p>
          <a:p>
            <a:pPr marL="0" marR="0" lvl="0" indent="0" algn="l" defTabSz="914400" rtl="0" eaLnBrk="1" fontAlgn="auto" latinLnBrk="0" hangingPunct="1">
              <a:lnSpc>
                <a:spcPts val="3748"/>
              </a:lnSpc>
              <a:spcBef>
                <a:spcPct val="0"/>
              </a:spcBef>
              <a:spcAft>
                <a:spcPts val="0"/>
              </a:spcAft>
              <a:buClrTx/>
              <a:buSzTx/>
              <a:buFontTx/>
              <a:buNone/>
              <a:tabLst/>
              <a:defRPr/>
            </a:pP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565150" marR="0" lvl="1" indent="-282575" algn="l" defTabSz="914400" rtl="0" eaLnBrk="1" fontAlgn="auto" latinLnBrk="0" hangingPunct="1">
              <a:lnSpc>
                <a:spcPts val="3748"/>
              </a:lnSpc>
              <a:spcBef>
                <a:spcPct val="0"/>
              </a:spcBef>
              <a:spcAft>
                <a:spcPts val="0"/>
              </a:spcAft>
              <a:buClrTx/>
              <a:buSzTx/>
              <a:buFont typeface="Arial"/>
              <a:buChar char="•"/>
              <a:tabLst/>
              <a:defRPr/>
            </a:pPr>
            <a:r>
              <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Food </a:t>
            </a:r>
            <a:r>
              <a:rPr lang="en-US" sz="3124">
                <a:solidFill>
                  <a:srgbClr val="004994"/>
                </a:solidFill>
                <a:latin typeface="Galano Grotesque"/>
                <a:ea typeface="Galano Grotesque"/>
                <a:cs typeface="Galano Grotesque"/>
                <a:sym typeface="Galano Grotesque"/>
              </a:rPr>
              <a:t>chains are negatively changed </a:t>
            </a:r>
            <a:endParaRPr lang="en-US" sz="3124">
              <a:solidFill>
                <a:srgbClr val="004994"/>
              </a:solidFill>
              <a:latin typeface="Galano Grotesque"/>
              <a:ea typeface="Galano Grotesque"/>
              <a:cs typeface="Galano Grotesque"/>
            </a:endParaRPr>
          </a:p>
          <a:p>
            <a:pPr marL="565150" marR="0" lvl="1" indent="-282575" algn="l" defTabSz="914400" rtl="0" eaLnBrk="1" fontAlgn="auto" latinLnBrk="0" hangingPunct="1">
              <a:lnSpc>
                <a:spcPts val="3748"/>
              </a:lnSpc>
              <a:spcBef>
                <a:spcPct val="0"/>
              </a:spcBef>
              <a:spcAft>
                <a:spcPts val="0"/>
              </a:spcAft>
              <a:buClrTx/>
              <a:buSzTx/>
              <a:buFont typeface="Arial"/>
              <a:buChar char="•"/>
              <a:tabLst/>
              <a:defRPr/>
            </a:pPr>
            <a:endParaRPr lang="en-US" sz="3124" b="0" i="0" u="none" strike="noStrike" kern="1200" cap="none" spc="0" normalizeH="0" baseline="0" noProof="0">
              <a:ln>
                <a:noFill/>
              </a:ln>
              <a:solidFill>
                <a:srgbClr val="004994"/>
              </a:solidFill>
              <a:effectLst/>
              <a:uLnTx/>
              <a:uFillTx/>
              <a:latin typeface="Galano Grotesque"/>
              <a:ea typeface="Galano Grotesque"/>
              <a:cs typeface="Galano Grotesque"/>
            </a:endParaRPr>
          </a:p>
          <a:p>
            <a:pPr marL="565150" marR="0" lvl="1" indent="-282575" algn="l" defTabSz="914400" rtl="0" eaLnBrk="1" fontAlgn="auto" latinLnBrk="0" hangingPunct="1">
              <a:lnSpc>
                <a:spcPts val="3748"/>
              </a:lnSpc>
              <a:spcBef>
                <a:spcPct val="0"/>
              </a:spcBef>
              <a:spcAft>
                <a:spcPts val="0"/>
              </a:spcAft>
              <a:buClrTx/>
              <a:buSzTx/>
              <a:buFont typeface="Arial"/>
              <a:buChar char="•"/>
              <a:tabLst/>
              <a:defRPr/>
            </a:pPr>
            <a:r>
              <a:rPr lang="en-US" sz="3124">
                <a:solidFill>
                  <a:srgbClr val="004994"/>
                </a:solidFill>
                <a:latin typeface="Galano Grotesque"/>
                <a:ea typeface="Galano Grotesque"/>
                <a:cs typeface="Galano Grotesque"/>
                <a:sym typeface="Galano Grotesque"/>
              </a:rPr>
              <a:t>Species survival put at risk</a:t>
            </a: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282575" marR="0" lvl="1" algn="l" defTabSz="914400" rtl="0" eaLnBrk="1" fontAlgn="auto" latinLnBrk="0" hangingPunct="1">
              <a:lnSpc>
                <a:spcPts val="3748"/>
              </a:lnSpc>
              <a:spcBef>
                <a:spcPct val="0"/>
              </a:spcBef>
              <a:spcAft>
                <a:spcPts val="0"/>
              </a:spcAft>
              <a:buClrTx/>
              <a:buSzTx/>
              <a:tabLst/>
              <a:defRPr/>
            </a:pP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739775" marR="0" lvl="1" indent="-457200" algn="l" defTabSz="914400" rtl="0" eaLnBrk="1" fontAlgn="auto" latinLnBrk="0" hangingPunct="1">
              <a:lnSpc>
                <a:spcPts val="3748"/>
              </a:lnSpc>
              <a:spcBef>
                <a:spcPct val="0"/>
              </a:spcBef>
              <a:spcAft>
                <a:spcPts val="0"/>
              </a:spcAft>
              <a:buClrTx/>
              <a:buSzTx/>
              <a:buFont typeface="Arial" panose="020B0604020202020204" pitchFamily="34" charset="0"/>
              <a:buChar char="•"/>
              <a:tabLst/>
              <a:defRPr/>
            </a:pPr>
            <a:r>
              <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Humans can also be affected</a:t>
            </a:r>
            <a:endParaRPr lang="en-US" sz="3124" b="0" i="0" u="none" strike="noStrike" kern="1200" cap="none" spc="0" normalizeH="0" baseline="0" noProof="0">
              <a:ln>
                <a:noFill/>
              </a:ln>
              <a:solidFill>
                <a:srgbClr val="004994"/>
              </a:solidFill>
              <a:effectLst/>
              <a:uLnTx/>
              <a:uFillTx/>
              <a:latin typeface="Galano Grotesque"/>
              <a:ea typeface="Galano Grotesque"/>
              <a:cs typeface="Galano Grotesque"/>
            </a:endParaRPr>
          </a:p>
          <a:p>
            <a:pPr marL="0" marR="0" lvl="0" indent="0" algn="l" defTabSz="914400" rtl="0" eaLnBrk="1" fontAlgn="auto" latinLnBrk="0" hangingPunct="1">
              <a:lnSpc>
                <a:spcPts val="3748"/>
              </a:lnSpc>
              <a:spcBef>
                <a:spcPct val="0"/>
              </a:spcBef>
              <a:spcAft>
                <a:spcPts val="0"/>
              </a:spcAft>
              <a:buClrTx/>
              <a:buSzTx/>
              <a:buFontTx/>
              <a:buNone/>
              <a:tabLst/>
              <a:defRPr/>
            </a:pP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739775" marR="0" lvl="1" indent="-457200" algn="l" defTabSz="914400" rtl="0" eaLnBrk="1" fontAlgn="auto" latinLnBrk="0" hangingPunct="1">
              <a:lnSpc>
                <a:spcPts val="3748"/>
              </a:lnSpc>
              <a:spcBef>
                <a:spcPct val="0"/>
              </a:spcBef>
              <a:spcAft>
                <a:spcPts val="0"/>
              </a:spcAft>
              <a:buClrTx/>
              <a:buSzTx/>
              <a:buFont typeface="Courier New" panose="02070309020205020404" pitchFamily="49" charset="0"/>
              <a:buChar char="o"/>
              <a:tabLst/>
              <a:defRPr/>
            </a:pPr>
            <a:r>
              <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Increased flooding and coastal erosion</a:t>
            </a:r>
            <a:endParaRPr lang="en-US" sz="3124" b="0" i="0" u="none" strike="noStrike" kern="1200" cap="none" spc="0" normalizeH="0" baseline="0" noProof="0">
              <a:ln>
                <a:noFill/>
              </a:ln>
              <a:solidFill>
                <a:srgbClr val="004994"/>
              </a:solidFill>
              <a:effectLst/>
              <a:uLnTx/>
              <a:uFillTx/>
              <a:latin typeface="Galano Grotesque"/>
              <a:ea typeface="Galano Grotesque"/>
              <a:cs typeface="Galano Grotesque"/>
            </a:endParaRPr>
          </a:p>
          <a:p>
            <a:pPr marL="457200" marR="0" lvl="0" indent="-457200" algn="l" defTabSz="914400" rtl="0" eaLnBrk="1" fontAlgn="auto" latinLnBrk="0" hangingPunct="1">
              <a:lnSpc>
                <a:spcPts val="3748"/>
              </a:lnSpc>
              <a:spcBef>
                <a:spcPct val="0"/>
              </a:spcBef>
              <a:spcAft>
                <a:spcPts val="0"/>
              </a:spcAft>
              <a:buClrTx/>
              <a:buSzTx/>
              <a:buFont typeface="Courier New" panose="02070309020205020404" pitchFamily="49" charset="0"/>
              <a:buChar char="o"/>
              <a:tabLst/>
              <a:defRPr/>
            </a:pP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739775" marR="0" lvl="1" indent="-457200" algn="l" defTabSz="914400" rtl="0" eaLnBrk="1" fontAlgn="auto" latinLnBrk="0" hangingPunct="1">
              <a:lnSpc>
                <a:spcPts val="3748"/>
              </a:lnSpc>
              <a:spcBef>
                <a:spcPct val="0"/>
              </a:spcBef>
              <a:spcAft>
                <a:spcPts val="0"/>
              </a:spcAft>
              <a:buClrTx/>
              <a:buSzTx/>
              <a:buFont typeface="Courier New" panose="02070309020205020404" pitchFamily="49" charset="0"/>
              <a:buChar char="o"/>
              <a:tabLst/>
              <a:defRPr/>
            </a:pPr>
            <a:r>
              <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rPr>
              <a:t>Reduced water quality </a:t>
            </a:r>
          </a:p>
          <a:p>
            <a:pPr marL="739775" marR="0" lvl="1" indent="-457200" algn="l" defTabSz="914400" rtl="0" eaLnBrk="1" fontAlgn="auto" latinLnBrk="0" hangingPunct="1">
              <a:lnSpc>
                <a:spcPts val="3748"/>
              </a:lnSpc>
              <a:spcBef>
                <a:spcPct val="0"/>
              </a:spcBef>
              <a:spcAft>
                <a:spcPts val="0"/>
              </a:spcAft>
              <a:buClrTx/>
              <a:buSzTx/>
              <a:buFont typeface="Courier New" panose="02070309020205020404" pitchFamily="49" charset="0"/>
              <a:buChar char="o"/>
              <a:tabLst/>
              <a:defRPr/>
            </a:pP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a:p>
            <a:pPr marL="739775" marR="0" lvl="1" indent="-457200" algn="l" defTabSz="914400" rtl="0" eaLnBrk="1" fontAlgn="auto" latinLnBrk="0" hangingPunct="1">
              <a:lnSpc>
                <a:spcPts val="3748"/>
              </a:lnSpc>
              <a:spcBef>
                <a:spcPct val="0"/>
              </a:spcBef>
              <a:spcAft>
                <a:spcPts val="0"/>
              </a:spcAft>
              <a:buClrTx/>
              <a:buSzTx/>
              <a:buFont typeface="Arial" panose="020B0604020202020204" pitchFamily="34" charset="0"/>
              <a:buChar char="•"/>
              <a:tabLst/>
              <a:defRPr/>
            </a:pPr>
            <a:r>
              <a:rPr lang="en-US" sz="3124">
                <a:solidFill>
                  <a:srgbClr val="004994"/>
                </a:solidFill>
                <a:latin typeface="Galano Grotesque"/>
                <a:ea typeface="Galano Grotesque"/>
                <a:cs typeface="Galano Grotesque"/>
                <a:sym typeface="Galano Grotesque"/>
              </a:rPr>
              <a:t>Makes</a:t>
            </a:r>
            <a:r>
              <a:rPr kumimoji="0" lang="en-US" sz="3124" b="0" i="0" u="none" strike="noStrike" kern="1200" cap="none" spc="0" normalizeH="0" noProof="0">
                <a:ln>
                  <a:noFill/>
                </a:ln>
                <a:solidFill>
                  <a:srgbClr val="004994"/>
                </a:solidFill>
                <a:effectLst/>
                <a:uLnTx/>
                <a:uFillTx/>
                <a:latin typeface="Galano Grotesque"/>
                <a:ea typeface="Galano Grotesque"/>
                <a:cs typeface="Galano Grotesque"/>
                <a:sym typeface="Galano Grotesque"/>
              </a:rPr>
              <a:t> climate change worse</a:t>
            </a:r>
            <a:endParaRPr kumimoji="0" lang="en-US" sz="3124" b="0" i="0" u="none" strike="noStrike" kern="1200" cap="none" spc="0" normalizeH="0" baseline="0" noProof="0">
              <a:ln>
                <a:noFill/>
              </a:ln>
              <a:solidFill>
                <a:srgbClr val="004994"/>
              </a:solidFill>
              <a:effectLst/>
              <a:uLnTx/>
              <a:uFillTx/>
              <a:latin typeface="Galano Grotesque"/>
              <a:ea typeface="Galano Grotesque"/>
              <a:cs typeface="Galano Grotesque"/>
              <a:sym typeface="Galano Grotesque"/>
            </a:endParaRPr>
          </a:p>
        </p:txBody>
      </p:sp>
      <p:grpSp>
        <p:nvGrpSpPr>
          <p:cNvPr id="3" name="Group 3"/>
          <p:cNvGrpSpPr/>
          <p:nvPr/>
        </p:nvGrpSpPr>
        <p:grpSpPr>
          <a:xfrm>
            <a:off x="9525000" y="5238750"/>
            <a:ext cx="4286250" cy="5048250"/>
            <a:chOff x="0" y="0"/>
            <a:chExt cx="6218464" cy="7323969"/>
          </a:xfrm>
        </p:grpSpPr>
        <p:sp>
          <p:nvSpPr>
            <p:cNvPr id="4" name="Freeform 4"/>
            <p:cNvSpPr/>
            <p:nvPr/>
          </p:nvSpPr>
          <p:spPr>
            <a:xfrm>
              <a:off x="0" y="0"/>
              <a:ext cx="6218515" cy="7324020"/>
            </a:xfrm>
            <a:custGeom>
              <a:avLst/>
              <a:gdLst/>
              <a:ahLst/>
              <a:cxnLst/>
              <a:rect l="l" t="t" r="r" b="b"/>
              <a:pathLst>
                <a:path w="6218515" h="7324020">
                  <a:moveTo>
                    <a:pt x="0" y="0"/>
                  </a:moveTo>
                  <a:lnTo>
                    <a:pt x="6218515" y="0"/>
                  </a:lnTo>
                  <a:lnTo>
                    <a:pt x="6218515" y="7324020"/>
                  </a:lnTo>
                  <a:lnTo>
                    <a:pt x="0" y="7324020"/>
                  </a:lnTo>
                  <a:lnTo>
                    <a:pt x="0" y="0"/>
                  </a:lnTo>
                  <a:close/>
                </a:path>
              </a:pathLst>
            </a:custGeom>
            <a:blipFill>
              <a:blip r:embed="rId3"/>
              <a:stretch>
                <a:fillRect l="-38272" r="-382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9525000" y="0"/>
            <a:ext cx="4286250" cy="5048250"/>
            <a:chOff x="0" y="0"/>
            <a:chExt cx="6218464" cy="7323969"/>
          </a:xfrm>
        </p:grpSpPr>
        <p:sp>
          <p:nvSpPr>
            <p:cNvPr id="6" name="Freeform 6"/>
            <p:cNvSpPr/>
            <p:nvPr/>
          </p:nvSpPr>
          <p:spPr>
            <a:xfrm>
              <a:off x="0" y="0"/>
              <a:ext cx="6218477" cy="7323969"/>
            </a:xfrm>
            <a:custGeom>
              <a:avLst/>
              <a:gdLst/>
              <a:ahLst/>
              <a:cxnLst/>
              <a:rect l="l" t="t" r="r" b="b"/>
              <a:pathLst>
                <a:path w="6218477" h="7323969">
                  <a:moveTo>
                    <a:pt x="0" y="0"/>
                  </a:moveTo>
                  <a:lnTo>
                    <a:pt x="6218477" y="0"/>
                  </a:lnTo>
                  <a:lnTo>
                    <a:pt x="6218477" y="7323969"/>
                  </a:lnTo>
                  <a:lnTo>
                    <a:pt x="0" y="7323969"/>
                  </a:lnTo>
                  <a:lnTo>
                    <a:pt x="0" y="0"/>
                  </a:lnTo>
                  <a:close/>
                </a:path>
              </a:pathLst>
            </a:custGeom>
            <a:blipFill>
              <a:blip r:embed="rId4"/>
              <a:stretch>
                <a:fillRect l="-54750" r="-5475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4001750" y="0"/>
            <a:ext cx="4286250" cy="5048250"/>
            <a:chOff x="0" y="0"/>
            <a:chExt cx="6218464" cy="7323969"/>
          </a:xfrm>
        </p:grpSpPr>
        <p:sp>
          <p:nvSpPr>
            <p:cNvPr id="8" name="Freeform 8"/>
            <p:cNvSpPr/>
            <p:nvPr/>
          </p:nvSpPr>
          <p:spPr>
            <a:xfrm>
              <a:off x="0" y="0"/>
              <a:ext cx="6218464" cy="7323968"/>
            </a:xfrm>
            <a:custGeom>
              <a:avLst/>
              <a:gdLst/>
              <a:ahLst/>
              <a:cxnLst/>
              <a:rect l="l" t="t" r="r" b="b"/>
              <a:pathLst>
                <a:path w="6218464" h="7323968">
                  <a:moveTo>
                    <a:pt x="0" y="0"/>
                  </a:moveTo>
                  <a:lnTo>
                    <a:pt x="6218464" y="0"/>
                  </a:lnTo>
                  <a:lnTo>
                    <a:pt x="6218464" y="7323968"/>
                  </a:lnTo>
                  <a:lnTo>
                    <a:pt x="0" y="7323968"/>
                  </a:lnTo>
                  <a:lnTo>
                    <a:pt x="0" y="0"/>
                  </a:lnTo>
                  <a:close/>
                </a:path>
              </a:pathLst>
            </a:custGeom>
            <a:blipFill>
              <a:blip r:embed="rId5"/>
              <a:stretch>
                <a:fillRect l="-38650" r="-3865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14001750" y="5238750"/>
            <a:ext cx="4286250" cy="5048250"/>
            <a:chOff x="0" y="0"/>
            <a:chExt cx="6218464" cy="7323969"/>
          </a:xfrm>
        </p:grpSpPr>
        <p:sp>
          <p:nvSpPr>
            <p:cNvPr id="10" name="Freeform 10"/>
            <p:cNvSpPr/>
            <p:nvPr/>
          </p:nvSpPr>
          <p:spPr>
            <a:xfrm>
              <a:off x="0" y="0"/>
              <a:ext cx="6218477" cy="7323929"/>
            </a:xfrm>
            <a:custGeom>
              <a:avLst/>
              <a:gdLst/>
              <a:ahLst/>
              <a:cxnLst/>
              <a:rect l="l" t="t" r="r" b="b"/>
              <a:pathLst>
                <a:path w="6218477" h="7323929">
                  <a:moveTo>
                    <a:pt x="0" y="0"/>
                  </a:moveTo>
                  <a:lnTo>
                    <a:pt x="6218477" y="0"/>
                  </a:lnTo>
                  <a:lnTo>
                    <a:pt x="6218477" y="7323929"/>
                  </a:lnTo>
                  <a:lnTo>
                    <a:pt x="0" y="7323929"/>
                  </a:lnTo>
                  <a:lnTo>
                    <a:pt x="0" y="0"/>
                  </a:lnTo>
                  <a:close/>
                </a:path>
              </a:pathLst>
            </a:custGeom>
            <a:blipFill>
              <a:blip r:embed="rId6"/>
              <a:stretch>
                <a:fillRect l="-38332" r="-3833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542153" y="9131056"/>
            <a:ext cx="686038" cy="718052"/>
            <a:chOff x="0" y="0"/>
            <a:chExt cx="914718" cy="957402"/>
          </a:xfrm>
        </p:grpSpPr>
        <p:sp>
          <p:nvSpPr>
            <p:cNvPr id="12" name="Freeform 12"/>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7"/>
              <a:stretch>
                <a:fillRect t="-159" r="-6" b="-15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TextBox 14"/>
          <p:cNvSpPr txBox="1"/>
          <p:nvPr/>
        </p:nvSpPr>
        <p:spPr>
          <a:xfrm>
            <a:off x="447675" y="219075"/>
            <a:ext cx="8963025" cy="638175"/>
          </a:xfrm>
          <a:prstGeom prst="rect">
            <a:avLst/>
          </a:prstGeom>
        </p:spPr>
        <p:txBody>
          <a:bodyPr lIns="0" tIns="0" rIns="0" bIns="0" rtlCol="0" anchor="t">
            <a:spAutoFit/>
          </a:bodyPr>
          <a:lstStyle/>
          <a:p>
            <a:pPr marL="0" marR="0" lvl="0" indent="0" algn="l" defTabSz="914400" rtl="0" eaLnBrk="1" fontAlgn="auto" latinLnBrk="0" hangingPunct="1">
              <a:lnSpc>
                <a:spcPts val="3789"/>
              </a:lnSpc>
              <a:spcBef>
                <a:spcPct val="0"/>
              </a:spcBef>
              <a:spcAft>
                <a:spcPts val="0"/>
              </a:spcAft>
              <a:buClrTx/>
              <a:buSzTx/>
              <a:buFontTx/>
              <a:buNone/>
              <a:tabLst/>
              <a:defRPr/>
            </a:pPr>
            <a:r>
              <a:rPr kumimoji="0" lang="en-US" sz="3157" b="0" i="0" u="none" strike="noStrike" kern="1200" cap="none" spc="0" normalizeH="0" baseline="0" noProof="0">
                <a:ln>
                  <a:noFill/>
                </a:ln>
                <a:solidFill>
                  <a:srgbClr val="004994"/>
                </a:solidFill>
                <a:effectLst/>
                <a:uLnTx/>
                <a:uFillTx/>
                <a:latin typeface="GalanoGrotesque-SemiBold"/>
                <a:ea typeface="GalanoGrotesque-SemiBold"/>
                <a:cs typeface="GalanoGrotesque-SemiBold"/>
                <a:sym typeface="GalanoGrotesque-SemiBold"/>
              </a:rPr>
              <a:t>What Happens When Habitats Are Damaged?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barn(inVertical)">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barn(inVertical)">
                                      <p:cBhvr>
                                        <p:cTn id="27" dur="500"/>
                                        <p:tgtEl>
                                          <p:spTgt spid="2">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10" end="10"/>
                                            </p:txEl>
                                          </p:spTgt>
                                        </p:tgtEl>
                                        <p:attrNameLst>
                                          <p:attrName>style.visibility</p:attrName>
                                        </p:attrNameLst>
                                      </p:cBhvr>
                                      <p:to>
                                        <p:strVal val="visible"/>
                                      </p:to>
                                    </p:set>
                                    <p:animEffect transition="in" filter="barn(inVertical)">
                                      <p:cBhvr>
                                        <p:cTn id="32" dur="500"/>
                                        <p:tgtEl>
                                          <p:spTgt spid="2">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animEffect transition="in" filter="barn(inVertical)">
                                      <p:cBhvr>
                                        <p:cTn id="37"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994"/>
        </a:solidFill>
        <a:effectLst/>
      </p:bgPr>
    </p:bg>
    <p:spTree>
      <p:nvGrpSpPr>
        <p:cNvPr id="1" name=""/>
        <p:cNvGrpSpPr/>
        <p:nvPr/>
      </p:nvGrpSpPr>
      <p:grpSpPr>
        <a:xfrm>
          <a:off x="0" y="0"/>
          <a:ext cx="0" cy="0"/>
          <a:chOff x="0" y="0"/>
          <a:chExt cx="0" cy="0"/>
        </a:xfrm>
      </p:grpSpPr>
      <p:sp>
        <p:nvSpPr>
          <p:cNvPr id="2" name="Freeform 2"/>
          <p:cNvSpPr/>
          <p:nvPr/>
        </p:nvSpPr>
        <p:spPr>
          <a:xfrm>
            <a:off x="-185630" y="-594631"/>
            <a:ext cx="9329630" cy="10975571"/>
          </a:xfrm>
          <a:custGeom>
            <a:avLst/>
            <a:gdLst/>
            <a:ahLst/>
            <a:cxnLst/>
            <a:rect l="l" t="t" r="r" b="b"/>
            <a:pathLst>
              <a:path w="9329630" h="10975571">
                <a:moveTo>
                  <a:pt x="0" y="0"/>
                </a:moveTo>
                <a:lnTo>
                  <a:pt x="9329630" y="0"/>
                </a:lnTo>
                <a:lnTo>
                  <a:pt x="9329630" y="10975571"/>
                </a:lnTo>
                <a:lnTo>
                  <a:pt x="0" y="109755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3" name="Group 3"/>
          <p:cNvGrpSpPr/>
          <p:nvPr/>
        </p:nvGrpSpPr>
        <p:grpSpPr>
          <a:xfrm>
            <a:off x="8826479" y="754142"/>
            <a:ext cx="5695907" cy="4271936"/>
            <a:chOff x="0" y="0"/>
            <a:chExt cx="6464021" cy="4848022"/>
          </a:xfrm>
        </p:grpSpPr>
        <p:sp>
          <p:nvSpPr>
            <p:cNvPr id="4" name="Freeform 4"/>
            <p:cNvSpPr/>
            <p:nvPr/>
          </p:nvSpPr>
          <p:spPr>
            <a:xfrm>
              <a:off x="0" y="0"/>
              <a:ext cx="6464046" cy="4847971"/>
            </a:xfrm>
            <a:custGeom>
              <a:avLst/>
              <a:gdLst/>
              <a:ahLst/>
              <a:cxnLst/>
              <a:rect l="l" t="t" r="r" b="b"/>
              <a:pathLst>
                <a:path w="6464046" h="4847971">
                  <a:moveTo>
                    <a:pt x="0" y="0"/>
                  </a:moveTo>
                  <a:lnTo>
                    <a:pt x="6464046" y="0"/>
                  </a:lnTo>
                  <a:lnTo>
                    <a:pt x="6464046" y="4847971"/>
                  </a:lnTo>
                  <a:lnTo>
                    <a:pt x="0" y="4847971"/>
                  </a:lnTo>
                  <a:lnTo>
                    <a:pt x="0" y="0"/>
                  </a:lnTo>
                  <a:close/>
                </a:path>
              </a:pathLst>
            </a:custGeom>
            <a:blipFill>
              <a:blip r:embed="rId4"/>
              <a:stretch>
                <a:fillRect t="-10" b="-10"/>
              </a:stretch>
            </a:blipFill>
          </p:spPr>
          <p:txBody>
            <a:bodyPr/>
            <a:lstStyle/>
            <a:p>
              <a:endParaRPr lang="en-GB"/>
            </a:p>
          </p:txBody>
        </p:sp>
      </p:grpSp>
      <p:grpSp>
        <p:nvGrpSpPr>
          <p:cNvPr id="5" name="Group 5"/>
          <p:cNvGrpSpPr/>
          <p:nvPr/>
        </p:nvGrpSpPr>
        <p:grpSpPr>
          <a:xfrm>
            <a:off x="542153" y="9131056"/>
            <a:ext cx="686038" cy="718052"/>
            <a:chOff x="0" y="0"/>
            <a:chExt cx="914718" cy="957402"/>
          </a:xfrm>
        </p:grpSpPr>
        <p:sp>
          <p:nvSpPr>
            <p:cNvPr id="6" name="Freeform 6"/>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5"/>
              <a:stretch>
                <a:fillRect t="-159" r="-6" b="-153"/>
              </a:stretch>
            </a:blipFill>
          </p:spPr>
          <p:txBody>
            <a:bodyPr/>
            <a:lstStyle/>
            <a:p>
              <a:endParaRPr lang="en-GB"/>
            </a:p>
          </p:txBody>
        </p:sp>
      </p:grpSp>
      <p:sp>
        <p:nvSpPr>
          <p:cNvPr id="7" name="TextBox 7"/>
          <p:cNvSpPr txBox="1"/>
          <p:nvPr/>
        </p:nvSpPr>
        <p:spPr>
          <a:xfrm>
            <a:off x="620906" y="295018"/>
            <a:ext cx="7344928" cy="1179810"/>
          </a:xfrm>
          <a:prstGeom prst="rect">
            <a:avLst/>
          </a:prstGeom>
        </p:spPr>
        <p:txBody>
          <a:bodyPr lIns="0" tIns="0" rIns="0" bIns="0" rtlCol="0" anchor="t">
            <a:spAutoFit/>
          </a:bodyPr>
          <a:lstStyle/>
          <a:p>
            <a:pPr algn="ctr">
              <a:lnSpc>
                <a:spcPts val="4562"/>
              </a:lnSpc>
            </a:pPr>
            <a:r>
              <a:rPr lang="en-US" sz="4400" b="1">
                <a:solidFill>
                  <a:srgbClr val="004994"/>
                </a:solidFill>
                <a:latin typeface="GalanoGrotesque-Medium"/>
                <a:ea typeface="GalanoGrotesque-Medium"/>
                <a:cs typeface="GalanoGrotesque-Medium"/>
                <a:sym typeface="GalanoGrotesque-Medium"/>
              </a:rPr>
              <a:t>Welcome to Habitat Detectives !</a:t>
            </a:r>
            <a:endParaRPr lang="en-US" sz="4400" b="1">
              <a:solidFill>
                <a:srgbClr val="004994"/>
              </a:solidFill>
              <a:latin typeface="GalanoGrotesque-Medium"/>
              <a:ea typeface="GalanoGrotesque-Medium"/>
              <a:cs typeface="GalanoGrotesque-Medium"/>
            </a:endParaRPr>
          </a:p>
        </p:txBody>
      </p:sp>
      <p:grpSp>
        <p:nvGrpSpPr>
          <p:cNvPr id="8" name="Group 8"/>
          <p:cNvGrpSpPr/>
          <p:nvPr/>
        </p:nvGrpSpPr>
        <p:grpSpPr>
          <a:xfrm>
            <a:off x="4572000" y="8156834"/>
            <a:ext cx="9950386" cy="2202932"/>
            <a:chOff x="0" y="0"/>
            <a:chExt cx="13267182" cy="2937243"/>
          </a:xfrm>
        </p:grpSpPr>
        <p:sp>
          <p:nvSpPr>
            <p:cNvPr id="9" name="Freeform 9"/>
            <p:cNvSpPr/>
            <p:nvPr/>
          </p:nvSpPr>
          <p:spPr>
            <a:xfrm>
              <a:off x="0" y="0"/>
              <a:ext cx="13267096" cy="2937256"/>
            </a:xfrm>
            <a:custGeom>
              <a:avLst/>
              <a:gdLst/>
              <a:ahLst/>
              <a:cxnLst/>
              <a:rect l="l" t="t" r="r" b="b"/>
              <a:pathLst>
                <a:path w="13267096" h="2937256">
                  <a:moveTo>
                    <a:pt x="0" y="0"/>
                  </a:moveTo>
                  <a:lnTo>
                    <a:pt x="13267096" y="0"/>
                  </a:lnTo>
                  <a:lnTo>
                    <a:pt x="13267096" y="2937256"/>
                  </a:lnTo>
                  <a:lnTo>
                    <a:pt x="0" y="2937256"/>
                  </a:lnTo>
                  <a:lnTo>
                    <a:pt x="0" y="0"/>
                  </a:lnTo>
                  <a:close/>
                </a:path>
              </a:pathLst>
            </a:custGeom>
            <a:blipFill>
              <a:blip r:embed="rId6"/>
              <a:stretch>
                <a:fillRect t="-119349" b="-119347"/>
              </a:stretch>
            </a:blipFill>
          </p:spPr>
          <p:txBody>
            <a:bodyPr/>
            <a:lstStyle/>
            <a:p>
              <a:endParaRPr lang="en-GB"/>
            </a:p>
          </p:txBody>
        </p:sp>
      </p:grpSp>
      <p:grpSp>
        <p:nvGrpSpPr>
          <p:cNvPr id="10" name="Group 10"/>
          <p:cNvGrpSpPr/>
          <p:nvPr/>
        </p:nvGrpSpPr>
        <p:grpSpPr>
          <a:xfrm>
            <a:off x="8826479" y="5211095"/>
            <a:ext cx="5695907" cy="2760722"/>
            <a:chOff x="0" y="0"/>
            <a:chExt cx="8871352" cy="4299814"/>
          </a:xfrm>
        </p:grpSpPr>
        <p:sp>
          <p:nvSpPr>
            <p:cNvPr id="11" name="Freeform 11"/>
            <p:cNvSpPr/>
            <p:nvPr/>
          </p:nvSpPr>
          <p:spPr>
            <a:xfrm>
              <a:off x="0" y="0"/>
              <a:ext cx="8871390" cy="4299839"/>
            </a:xfrm>
            <a:custGeom>
              <a:avLst/>
              <a:gdLst/>
              <a:ahLst/>
              <a:cxnLst/>
              <a:rect l="l" t="t" r="r" b="b"/>
              <a:pathLst>
                <a:path w="8871390" h="4299839">
                  <a:moveTo>
                    <a:pt x="0" y="0"/>
                  </a:moveTo>
                  <a:lnTo>
                    <a:pt x="8871390" y="0"/>
                  </a:lnTo>
                  <a:lnTo>
                    <a:pt x="8871390" y="4299839"/>
                  </a:lnTo>
                  <a:lnTo>
                    <a:pt x="0" y="4299839"/>
                  </a:lnTo>
                  <a:lnTo>
                    <a:pt x="0" y="0"/>
                  </a:lnTo>
                  <a:close/>
                </a:path>
              </a:pathLst>
            </a:custGeom>
            <a:blipFill>
              <a:blip r:embed="rId7"/>
              <a:stretch>
                <a:fillRect t="-18944" b="-18943"/>
              </a:stretch>
            </a:blipFill>
          </p:spPr>
          <p:txBody>
            <a:bodyPr/>
            <a:lstStyle/>
            <a:p>
              <a:endParaRPr lang="en-GB"/>
            </a:p>
          </p:txBody>
        </p:sp>
      </p:grpSp>
      <p:grpSp>
        <p:nvGrpSpPr>
          <p:cNvPr id="12" name="Group 12"/>
          <p:cNvGrpSpPr/>
          <p:nvPr/>
        </p:nvGrpSpPr>
        <p:grpSpPr>
          <a:xfrm>
            <a:off x="4572000" y="1663808"/>
            <a:ext cx="4005350" cy="6340603"/>
            <a:chOff x="0" y="0"/>
            <a:chExt cx="5139588" cy="8136141"/>
          </a:xfrm>
        </p:grpSpPr>
        <p:sp>
          <p:nvSpPr>
            <p:cNvPr id="13" name="Freeform 13"/>
            <p:cNvSpPr/>
            <p:nvPr/>
          </p:nvSpPr>
          <p:spPr>
            <a:xfrm>
              <a:off x="0" y="0"/>
              <a:ext cx="5139563" cy="8136128"/>
            </a:xfrm>
            <a:custGeom>
              <a:avLst/>
              <a:gdLst/>
              <a:ahLst/>
              <a:cxnLst/>
              <a:rect l="l" t="t" r="r" b="b"/>
              <a:pathLst>
                <a:path w="5139563" h="8136128">
                  <a:moveTo>
                    <a:pt x="0" y="0"/>
                  </a:moveTo>
                  <a:lnTo>
                    <a:pt x="5139563" y="0"/>
                  </a:lnTo>
                  <a:lnTo>
                    <a:pt x="5139563" y="8136128"/>
                  </a:lnTo>
                  <a:lnTo>
                    <a:pt x="0" y="8136128"/>
                  </a:lnTo>
                  <a:lnTo>
                    <a:pt x="0" y="0"/>
                  </a:lnTo>
                  <a:close/>
                </a:path>
              </a:pathLst>
            </a:custGeom>
            <a:blipFill>
              <a:blip r:embed="rId8"/>
              <a:stretch>
                <a:fillRect r="-18728"/>
              </a:stretch>
            </a:blipFill>
          </p:spPr>
          <p:txBody>
            <a:bodyPr/>
            <a:lstStyle/>
            <a:p>
              <a:endParaRPr lang="en-GB"/>
            </a:p>
          </p:txBody>
        </p:sp>
      </p:grpSp>
      <p:sp>
        <p:nvSpPr>
          <p:cNvPr id="14" name="TextBox 14"/>
          <p:cNvSpPr txBox="1"/>
          <p:nvPr/>
        </p:nvSpPr>
        <p:spPr>
          <a:xfrm>
            <a:off x="6394257" y="7557409"/>
            <a:ext cx="6792286" cy="414409"/>
          </a:xfrm>
          <a:prstGeom prst="rect">
            <a:avLst/>
          </a:prstGeom>
        </p:spPr>
        <p:txBody>
          <a:bodyPr lIns="0" tIns="0" rIns="0" bIns="0" rtlCol="0" anchor="t">
            <a:spAutoFit/>
          </a:bodyPr>
          <a:lstStyle/>
          <a:p>
            <a:pPr algn="l">
              <a:lnSpc>
                <a:spcPts val="2449"/>
              </a:lnSpc>
            </a:pPr>
            <a:r>
              <a:rPr lang="en-US" sz="2041">
                <a:solidFill>
                  <a:srgbClr val="E1FEFE"/>
                </a:solidFill>
                <a:latin typeface="Galano Grotesque 2"/>
                <a:ea typeface="Galano Grotesque 2"/>
                <a:cs typeface="Galano Grotesque 2"/>
                <a:sym typeface="Galano Grotesque 2"/>
              </a:rPr>
              <a:t>Credit CHaPRoN</a:t>
            </a:r>
          </a:p>
        </p:txBody>
      </p:sp>
      <p:sp>
        <p:nvSpPr>
          <p:cNvPr id="15" name="TextBox 15"/>
          <p:cNvSpPr txBox="1"/>
          <p:nvPr/>
        </p:nvSpPr>
        <p:spPr>
          <a:xfrm>
            <a:off x="11227839" y="9734550"/>
            <a:ext cx="4879934" cy="552450"/>
          </a:xfrm>
          <a:prstGeom prst="rect">
            <a:avLst/>
          </a:prstGeom>
        </p:spPr>
        <p:txBody>
          <a:bodyPr lIns="0" tIns="0" rIns="0" bIns="0" rtlCol="0" anchor="t">
            <a:spAutoFit/>
          </a:bodyPr>
          <a:lstStyle/>
          <a:p>
            <a:pPr algn="l">
              <a:lnSpc>
                <a:spcPts val="3240"/>
              </a:lnSpc>
            </a:pPr>
            <a:r>
              <a:rPr lang="en-US" sz="2700">
                <a:solidFill>
                  <a:srgbClr val="E1FEFE"/>
                </a:solidFill>
                <a:latin typeface="Galano Grotesque 2"/>
                <a:ea typeface="Galano Grotesque 2"/>
                <a:cs typeface="Galano Grotesque 2"/>
                <a:sym typeface="Galano Grotesque 2"/>
              </a:rPr>
              <a:t>Credit Luke Helmer </a:t>
            </a:r>
          </a:p>
        </p:txBody>
      </p:sp>
      <p:sp>
        <p:nvSpPr>
          <p:cNvPr id="16" name="TextBox 16"/>
          <p:cNvSpPr txBox="1"/>
          <p:nvPr/>
        </p:nvSpPr>
        <p:spPr>
          <a:xfrm>
            <a:off x="11227839" y="7365263"/>
            <a:ext cx="4879934" cy="552450"/>
          </a:xfrm>
          <a:prstGeom prst="rect">
            <a:avLst/>
          </a:prstGeom>
        </p:spPr>
        <p:txBody>
          <a:bodyPr lIns="0" tIns="0" rIns="0" bIns="0" rtlCol="0" anchor="t">
            <a:spAutoFit/>
          </a:bodyPr>
          <a:lstStyle/>
          <a:p>
            <a:pPr algn="l">
              <a:lnSpc>
                <a:spcPts val="3240"/>
              </a:lnSpc>
            </a:pPr>
            <a:r>
              <a:rPr lang="en-US" sz="2700">
                <a:solidFill>
                  <a:srgbClr val="E1FEFE"/>
                </a:solidFill>
                <a:latin typeface="Galano Grotesque 2"/>
                <a:ea typeface="Galano Grotesque 2"/>
                <a:cs typeface="Galano Grotesque 2"/>
                <a:sym typeface="Galano Grotesque 2"/>
              </a:rPr>
              <a:t>Credit Luke Helmer </a:t>
            </a:r>
          </a:p>
        </p:txBody>
      </p:sp>
      <p:sp>
        <p:nvSpPr>
          <p:cNvPr id="17" name="TextBox 17"/>
          <p:cNvSpPr txBox="1"/>
          <p:nvPr/>
        </p:nvSpPr>
        <p:spPr>
          <a:xfrm>
            <a:off x="10114589" y="4340704"/>
            <a:ext cx="4879934" cy="552450"/>
          </a:xfrm>
          <a:prstGeom prst="rect">
            <a:avLst/>
          </a:prstGeom>
        </p:spPr>
        <p:txBody>
          <a:bodyPr lIns="0" tIns="0" rIns="0" bIns="0" rtlCol="0" anchor="t">
            <a:spAutoFit/>
          </a:bodyPr>
          <a:lstStyle/>
          <a:p>
            <a:pPr algn="l">
              <a:lnSpc>
                <a:spcPts val="3240"/>
              </a:lnSpc>
            </a:pPr>
            <a:r>
              <a:rPr lang="en-US" sz="2700">
                <a:solidFill>
                  <a:srgbClr val="E1FEFE"/>
                </a:solidFill>
                <a:latin typeface="Galano Grotesque 2"/>
                <a:ea typeface="Galano Grotesque 2"/>
                <a:cs typeface="Galano Grotesque 2"/>
                <a:sym typeface="Galano Grotesque 2"/>
              </a:rPr>
              <a:t>Credit Louise MacCallum</a:t>
            </a:r>
          </a:p>
        </p:txBody>
      </p:sp>
      <p:grpSp>
        <p:nvGrpSpPr>
          <p:cNvPr id="18" name="Group 18"/>
          <p:cNvGrpSpPr/>
          <p:nvPr/>
        </p:nvGrpSpPr>
        <p:grpSpPr>
          <a:xfrm>
            <a:off x="1819876" y="4688367"/>
            <a:ext cx="3124107" cy="4359525"/>
            <a:chOff x="0" y="0"/>
            <a:chExt cx="4285501" cy="5980189"/>
          </a:xfrm>
        </p:grpSpPr>
        <p:sp>
          <p:nvSpPr>
            <p:cNvPr id="19" name="Freeform 19"/>
            <p:cNvSpPr/>
            <p:nvPr/>
          </p:nvSpPr>
          <p:spPr>
            <a:xfrm>
              <a:off x="0" y="0"/>
              <a:ext cx="4285488" cy="5980176"/>
            </a:xfrm>
            <a:custGeom>
              <a:avLst/>
              <a:gdLst/>
              <a:ahLst/>
              <a:cxnLst/>
              <a:rect l="l" t="t" r="r" b="b"/>
              <a:pathLst>
                <a:path w="4285488" h="5980176">
                  <a:moveTo>
                    <a:pt x="0" y="0"/>
                  </a:moveTo>
                  <a:lnTo>
                    <a:pt x="4285488" y="0"/>
                  </a:lnTo>
                  <a:lnTo>
                    <a:pt x="4285488" y="5980176"/>
                  </a:lnTo>
                  <a:lnTo>
                    <a:pt x="0" y="5980176"/>
                  </a:lnTo>
                  <a:lnTo>
                    <a:pt x="0" y="0"/>
                  </a:lnTo>
                  <a:close/>
                </a:path>
              </a:pathLst>
            </a:custGeom>
            <a:blipFill>
              <a:blip r:embed="rId9"/>
              <a:stretch>
                <a:fillRect/>
              </a:stretch>
            </a:blipFill>
          </p:spPr>
          <p:txBody>
            <a:bodyPr/>
            <a:lstStyle/>
            <a:p>
              <a:endParaRPr lang="en-GB"/>
            </a:p>
          </p:txBody>
        </p:sp>
      </p:grpSp>
      <p:grpSp>
        <p:nvGrpSpPr>
          <p:cNvPr id="20" name="Group 20"/>
          <p:cNvGrpSpPr/>
          <p:nvPr/>
        </p:nvGrpSpPr>
        <p:grpSpPr>
          <a:xfrm>
            <a:off x="7901281" y="3939220"/>
            <a:ext cx="3182024" cy="4444884"/>
            <a:chOff x="0" y="0"/>
            <a:chExt cx="4532820" cy="6331776"/>
          </a:xfrm>
        </p:grpSpPr>
        <p:sp>
          <p:nvSpPr>
            <p:cNvPr id="21" name="Freeform 21"/>
            <p:cNvSpPr/>
            <p:nvPr/>
          </p:nvSpPr>
          <p:spPr>
            <a:xfrm>
              <a:off x="0" y="0"/>
              <a:ext cx="4532884" cy="6331712"/>
            </a:xfrm>
            <a:custGeom>
              <a:avLst/>
              <a:gdLst/>
              <a:ahLst/>
              <a:cxnLst/>
              <a:rect l="l" t="t" r="r" b="b"/>
              <a:pathLst>
                <a:path w="4532884" h="6331712">
                  <a:moveTo>
                    <a:pt x="0" y="0"/>
                  </a:moveTo>
                  <a:lnTo>
                    <a:pt x="4532884" y="0"/>
                  </a:lnTo>
                  <a:lnTo>
                    <a:pt x="4532884" y="6331712"/>
                  </a:lnTo>
                  <a:lnTo>
                    <a:pt x="0" y="6331712"/>
                  </a:lnTo>
                  <a:lnTo>
                    <a:pt x="0" y="0"/>
                  </a:lnTo>
                  <a:close/>
                </a:path>
              </a:pathLst>
            </a:custGeom>
            <a:blipFill>
              <a:blip r:embed="rId10"/>
              <a:stretch>
                <a:fillRect r="1" b="-1"/>
              </a:stretch>
            </a:blipFill>
          </p:spPr>
          <p:txBody>
            <a:bodyPr/>
            <a:lstStyle/>
            <a:p>
              <a:endParaRPr lang="en-GB"/>
            </a:p>
          </p:txBody>
        </p:sp>
      </p:grpSp>
      <p:grpSp>
        <p:nvGrpSpPr>
          <p:cNvPr id="22" name="Group 22"/>
          <p:cNvGrpSpPr/>
          <p:nvPr/>
        </p:nvGrpSpPr>
        <p:grpSpPr>
          <a:xfrm>
            <a:off x="12822174" y="5537050"/>
            <a:ext cx="3400425" cy="4749950"/>
            <a:chOff x="0" y="0"/>
            <a:chExt cx="4285501" cy="5986285"/>
          </a:xfrm>
        </p:grpSpPr>
        <p:sp>
          <p:nvSpPr>
            <p:cNvPr id="23" name="Freeform 23"/>
            <p:cNvSpPr/>
            <p:nvPr/>
          </p:nvSpPr>
          <p:spPr>
            <a:xfrm>
              <a:off x="0" y="0"/>
              <a:ext cx="4285488" cy="5986272"/>
            </a:xfrm>
            <a:custGeom>
              <a:avLst/>
              <a:gdLst/>
              <a:ahLst/>
              <a:cxnLst/>
              <a:rect l="l" t="t" r="r" b="b"/>
              <a:pathLst>
                <a:path w="4285488" h="5986272">
                  <a:moveTo>
                    <a:pt x="0" y="0"/>
                  </a:moveTo>
                  <a:lnTo>
                    <a:pt x="4285488" y="0"/>
                  </a:lnTo>
                  <a:lnTo>
                    <a:pt x="4285488" y="5986272"/>
                  </a:lnTo>
                  <a:lnTo>
                    <a:pt x="0" y="5986272"/>
                  </a:lnTo>
                  <a:lnTo>
                    <a:pt x="0" y="0"/>
                  </a:lnTo>
                  <a:close/>
                </a:path>
              </a:pathLst>
            </a:custGeom>
            <a:blipFill>
              <a:blip r:embed="rId11"/>
              <a:stretch>
                <a:fillRect/>
              </a:stretch>
            </a:blipFill>
          </p:spPr>
          <p:txBody>
            <a:bodyPr/>
            <a:lstStyle/>
            <a:p>
              <a:endParaRPr lang="en-GB"/>
            </a:p>
          </p:txBody>
        </p:sp>
      </p:grpSp>
      <p:grpSp>
        <p:nvGrpSpPr>
          <p:cNvPr id="24" name="Group 24"/>
          <p:cNvGrpSpPr/>
          <p:nvPr/>
        </p:nvGrpSpPr>
        <p:grpSpPr>
          <a:xfrm>
            <a:off x="14040602" y="1111701"/>
            <a:ext cx="3218698" cy="4485142"/>
            <a:chOff x="0" y="0"/>
            <a:chExt cx="4291597" cy="5980189"/>
          </a:xfrm>
        </p:grpSpPr>
        <p:sp>
          <p:nvSpPr>
            <p:cNvPr id="25" name="Freeform 25"/>
            <p:cNvSpPr/>
            <p:nvPr/>
          </p:nvSpPr>
          <p:spPr>
            <a:xfrm>
              <a:off x="0" y="0"/>
              <a:ext cx="4291584" cy="5980176"/>
            </a:xfrm>
            <a:custGeom>
              <a:avLst/>
              <a:gdLst/>
              <a:ahLst/>
              <a:cxnLst/>
              <a:rect l="l" t="t" r="r" b="b"/>
              <a:pathLst>
                <a:path w="4291584" h="5980176">
                  <a:moveTo>
                    <a:pt x="0" y="0"/>
                  </a:moveTo>
                  <a:lnTo>
                    <a:pt x="4291584" y="0"/>
                  </a:lnTo>
                  <a:lnTo>
                    <a:pt x="4291584" y="5980176"/>
                  </a:lnTo>
                  <a:lnTo>
                    <a:pt x="0" y="5980176"/>
                  </a:lnTo>
                  <a:lnTo>
                    <a:pt x="0" y="0"/>
                  </a:lnTo>
                  <a:close/>
                </a:path>
              </a:pathLst>
            </a:custGeom>
            <a:blipFill>
              <a:blip r:embed="rId12"/>
              <a:stretch>
                <a:fillRect/>
              </a:stretch>
            </a:blipFill>
          </p:spPr>
          <p:txBody>
            <a:bodyPr/>
            <a:lstStyle/>
            <a:p>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par>
                                <p:cTn id="14" presetID="16" presetClass="entr" presetSubtype="21"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arn(inVertical)">
                                      <p:cBhvr>
                                        <p:cTn id="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3C69"/>
        </a:solidFill>
        <a:effectLst/>
      </p:bgPr>
    </p:bg>
    <p:spTree>
      <p:nvGrpSpPr>
        <p:cNvPr id="1" name=""/>
        <p:cNvGrpSpPr/>
        <p:nvPr/>
      </p:nvGrpSpPr>
      <p:grpSpPr>
        <a:xfrm>
          <a:off x="0" y="0"/>
          <a:ext cx="0" cy="0"/>
          <a:chOff x="0" y="0"/>
          <a:chExt cx="0" cy="0"/>
        </a:xfrm>
      </p:grpSpPr>
      <p:sp>
        <p:nvSpPr>
          <p:cNvPr id="2" name="Freeform 2"/>
          <p:cNvSpPr/>
          <p:nvPr/>
        </p:nvSpPr>
        <p:spPr>
          <a:xfrm>
            <a:off x="-190500" y="-419100"/>
            <a:ext cx="9144000" cy="10757192"/>
          </a:xfrm>
          <a:custGeom>
            <a:avLst/>
            <a:gdLst/>
            <a:ahLst/>
            <a:cxnLst/>
            <a:rect l="l" t="t" r="r" b="b"/>
            <a:pathLst>
              <a:path w="9144000" h="10757192">
                <a:moveTo>
                  <a:pt x="0" y="0"/>
                </a:moveTo>
                <a:lnTo>
                  <a:pt x="9144000" y="0"/>
                </a:lnTo>
                <a:lnTo>
                  <a:pt x="9144000" y="10757192"/>
                </a:lnTo>
                <a:lnTo>
                  <a:pt x="0" y="1075719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3" name="Group 3"/>
          <p:cNvGrpSpPr/>
          <p:nvPr/>
        </p:nvGrpSpPr>
        <p:grpSpPr>
          <a:xfrm>
            <a:off x="542925" y="9239250"/>
            <a:ext cx="686038" cy="718052"/>
            <a:chOff x="0" y="0"/>
            <a:chExt cx="914718" cy="957402"/>
          </a:xfrm>
        </p:grpSpPr>
        <p:sp>
          <p:nvSpPr>
            <p:cNvPr id="4" name="Freeform 4"/>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4"/>
              <a:stretch>
                <a:fillRect t="-159" r="-6" b="-153"/>
              </a:stretch>
            </a:blipFill>
          </p:spPr>
          <p:txBody>
            <a:bodyPr/>
            <a:lstStyle/>
            <a:p>
              <a:endParaRPr lang="en-GB"/>
            </a:p>
          </p:txBody>
        </p:sp>
      </p:grpSp>
      <p:grpSp>
        <p:nvGrpSpPr>
          <p:cNvPr id="5" name="Group 5"/>
          <p:cNvGrpSpPr/>
          <p:nvPr/>
        </p:nvGrpSpPr>
        <p:grpSpPr>
          <a:xfrm>
            <a:off x="9144000" y="0"/>
            <a:ext cx="9144000" cy="5114925"/>
            <a:chOff x="0" y="0"/>
            <a:chExt cx="12192000" cy="6819900"/>
          </a:xfrm>
        </p:grpSpPr>
        <p:sp>
          <p:nvSpPr>
            <p:cNvPr id="6" name="Freeform 6"/>
            <p:cNvSpPr/>
            <p:nvPr/>
          </p:nvSpPr>
          <p:spPr>
            <a:xfrm>
              <a:off x="0" y="0"/>
              <a:ext cx="12192000" cy="6819890"/>
            </a:xfrm>
            <a:custGeom>
              <a:avLst/>
              <a:gdLst/>
              <a:ahLst/>
              <a:cxnLst/>
              <a:rect l="l" t="t" r="r" b="b"/>
              <a:pathLst>
                <a:path w="12192000" h="6819890">
                  <a:moveTo>
                    <a:pt x="0" y="0"/>
                  </a:moveTo>
                  <a:lnTo>
                    <a:pt x="12192000" y="0"/>
                  </a:lnTo>
                  <a:lnTo>
                    <a:pt x="12192000" y="6819890"/>
                  </a:lnTo>
                  <a:lnTo>
                    <a:pt x="0" y="6819890"/>
                  </a:lnTo>
                  <a:lnTo>
                    <a:pt x="0" y="0"/>
                  </a:lnTo>
                  <a:close/>
                </a:path>
              </a:pathLst>
            </a:custGeom>
            <a:blipFill>
              <a:blip r:embed="rId5"/>
              <a:stretch>
                <a:fillRect t="-79776" r="-3" b="-64612"/>
              </a:stretch>
            </a:blipFill>
          </p:spPr>
          <p:txBody>
            <a:bodyPr/>
            <a:lstStyle/>
            <a:p>
              <a:endParaRPr lang="en-GB"/>
            </a:p>
          </p:txBody>
        </p:sp>
      </p:grpSp>
      <p:grpSp>
        <p:nvGrpSpPr>
          <p:cNvPr id="7" name="Group 7"/>
          <p:cNvGrpSpPr/>
          <p:nvPr/>
        </p:nvGrpSpPr>
        <p:grpSpPr>
          <a:xfrm>
            <a:off x="9144000" y="5172075"/>
            <a:ext cx="9144000" cy="5114925"/>
            <a:chOff x="0" y="0"/>
            <a:chExt cx="12192000" cy="6819900"/>
          </a:xfrm>
        </p:grpSpPr>
        <p:sp>
          <p:nvSpPr>
            <p:cNvPr id="8" name="Freeform 8"/>
            <p:cNvSpPr/>
            <p:nvPr/>
          </p:nvSpPr>
          <p:spPr>
            <a:xfrm>
              <a:off x="0" y="0"/>
              <a:ext cx="12192000" cy="6819871"/>
            </a:xfrm>
            <a:custGeom>
              <a:avLst/>
              <a:gdLst/>
              <a:ahLst/>
              <a:cxnLst/>
              <a:rect l="l" t="t" r="r" b="b"/>
              <a:pathLst>
                <a:path w="12192000" h="6819871">
                  <a:moveTo>
                    <a:pt x="0" y="0"/>
                  </a:moveTo>
                  <a:lnTo>
                    <a:pt x="12192000" y="0"/>
                  </a:lnTo>
                  <a:lnTo>
                    <a:pt x="12192000" y="6819871"/>
                  </a:lnTo>
                  <a:lnTo>
                    <a:pt x="0" y="6819871"/>
                  </a:lnTo>
                  <a:lnTo>
                    <a:pt x="0" y="0"/>
                  </a:lnTo>
                  <a:close/>
                </a:path>
              </a:pathLst>
            </a:custGeom>
            <a:blipFill>
              <a:blip r:embed="rId6"/>
              <a:stretch>
                <a:fillRect l="-11375" r="-11376" b="-18610"/>
              </a:stretch>
            </a:blipFill>
          </p:spPr>
          <p:txBody>
            <a:bodyPr/>
            <a:lstStyle/>
            <a:p>
              <a:endParaRPr lang="en-GB"/>
            </a:p>
          </p:txBody>
        </p:sp>
      </p:grpSp>
      <p:sp>
        <p:nvSpPr>
          <p:cNvPr id="9" name="TextBox 9"/>
          <p:cNvSpPr txBox="1"/>
          <p:nvPr/>
        </p:nvSpPr>
        <p:spPr>
          <a:xfrm>
            <a:off x="762000" y="609600"/>
            <a:ext cx="8191500" cy="1128514"/>
          </a:xfrm>
          <a:prstGeom prst="rect">
            <a:avLst/>
          </a:prstGeom>
        </p:spPr>
        <p:txBody>
          <a:bodyPr lIns="0" tIns="0" rIns="0" bIns="0" rtlCol="0" anchor="t">
            <a:spAutoFit/>
          </a:bodyPr>
          <a:lstStyle/>
          <a:p>
            <a:pPr marL="0" lvl="0" indent="0" algn="l">
              <a:lnSpc>
                <a:spcPts val="4400"/>
              </a:lnSpc>
              <a:spcBef>
                <a:spcPct val="0"/>
              </a:spcBef>
            </a:pPr>
            <a:r>
              <a:rPr lang="en-US" sz="4400" u="none" strike="noStrike">
                <a:solidFill>
                  <a:srgbClr val="FFFFFF"/>
                </a:solidFill>
                <a:latin typeface="GalanoGrotesque-SemiBold"/>
                <a:ea typeface="GalanoGrotesque-SemiBold"/>
                <a:cs typeface="GalanoGrotesque-SemiBold"/>
                <a:sym typeface="GalanoGrotesque-SemiBold"/>
              </a:rPr>
              <a:t>Step 1 – Who are the </a:t>
            </a:r>
            <a:r>
              <a:rPr lang="en-US" sz="4400">
                <a:solidFill>
                  <a:srgbClr val="FFFFFF"/>
                </a:solidFill>
                <a:latin typeface="GalanoGrotesque-SemiBold"/>
                <a:ea typeface="GalanoGrotesque-SemiBold"/>
                <a:cs typeface="GalanoGrotesque-SemiBold"/>
                <a:sym typeface="GalanoGrotesque-SemiBold"/>
              </a:rPr>
              <a:t>Animals in danger </a:t>
            </a:r>
            <a:r>
              <a:rPr lang="en-US" sz="4400" u="none" strike="noStrike">
                <a:solidFill>
                  <a:srgbClr val="FFFFFF"/>
                </a:solidFill>
                <a:latin typeface="GalanoGrotesque-SemiBold"/>
                <a:ea typeface="GalanoGrotesque-SemiBold"/>
                <a:cs typeface="GalanoGrotesque-SemiBold"/>
                <a:sym typeface="GalanoGrotesque-SemiBold"/>
              </a:rPr>
              <a:t>?</a:t>
            </a:r>
          </a:p>
        </p:txBody>
      </p:sp>
      <p:sp>
        <p:nvSpPr>
          <p:cNvPr id="10" name="TextBox 10"/>
          <p:cNvSpPr txBox="1"/>
          <p:nvPr/>
        </p:nvSpPr>
        <p:spPr>
          <a:xfrm>
            <a:off x="885944" y="2302021"/>
            <a:ext cx="7620000" cy="5211491"/>
          </a:xfrm>
          <a:prstGeom prst="rect">
            <a:avLst/>
          </a:prstGeom>
        </p:spPr>
        <p:txBody>
          <a:bodyPr lIns="0" tIns="0" rIns="0" bIns="0" rtlCol="0" anchor="t">
            <a:spAutoFit/>
          </a:bodyPr>
          <a:lstStyle/>
          <a:p>
            <a:pPr marL="0" lvl="0" indent="0" algn="l">
              <a:lnSpc>
                <a:spcPts val="3359"/>
              </a:lnSpc>
              <a:spcBef>
                <a:spcPct val="0"/>
              </a:spcBef>
            </a:pPr>
            <a:endParaRPr/>
          </a:p>
          <a:p>
            <a:pPr marL="0" lvl="0" indent="0" algn="l">
              <a:lnSpc>
                <a:spcPts val="3359"/>
              </a:lnSpc>
              <a:spcBef>
                <a:spcPct val="0"/>
              </a:spcBef>
            </a:pPr>
            <a:r>
              <a:rPr lang="en-US" sz="2799" u="none" strike="noStrike">
                <a:solidFill>
                  <a:srgbClr val="FFFFFF"/>
                </a:solidFill>
                <a:latin typeface="Galano Grotesque 2"/>
                <a:ea typeface="Galano Grotesque 2"/>
                <a:cs typeface="Galano Grotesque 2"/>
                <a:sym typeface="Galano Grotesque 2"/>
              </a:rPr>
              <a:t>In your group:</a:t>
            </a:r>
          </a:p>
          <a:p>
            <a:pPr marL="0" lvl="0" indent="0" algn="l">
              <a:lnSpc>
                <a:spcPts val="335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marL="0" lvl="0" indent="0" algn="l">
              <a:lnSpc>
                <a:spcPts val="335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marL="603885" lvl="1" indent="-302260" algn="l">
              <a:lnSpc>
                <a:spcPts val="3359"/>
              </a:lnSpc>
              <a:buAutoNum type="arabicPeriod"/>
            </a:pPr>
            <a:r>
              <a:rPr lang="en-US" sz="2799" u="none" strike="noStrike">
                <a:solidFill>
                  <a:srgbClr val="FFFFFF"/>
                </a:solidFill>
                <a:latin typeface="Galano Grotesque 2"/>
                <a:ea typeface="Galano Grotesque 2"/>
                <a:cs typeface="Galano Grotesque 2"/>
                <a:sym typeface="Galano Grotesque 2"/>
              </a:rPr>
              <a:t>Read</a:t>
            </a:r>
            <a:r>
              <a:rPr lang="en-US" sz="2799">
                <a:solidFill>
                  <a:srgbClr val="FFFFFF"/>
                </a:solidFill>
                <a:latin typeface="Galano Grotesque 2"/>
                <a:ea typeface="Galano Grotesque 2"/>
                <a:cs typeface="Galano Grotesque 2"/>
                <a:sym typeface="Galano Grotesque 2"/>
              </a:rPr>
              <a:t> through</a:t>
            </a:r>
            <a:r>
              <a:rPr lang="en-US" sz="2799" u="none" strike="noStrike">
                <a:solidFill>
                  <a:srgbClr val="FFFFFF"/>
                </a:solidFill>
                <a:latin typeface="Galano Grotesque 2"/>
                <a:ea typeface="Galano Grotesque 2"/>
                <a:cs typeface="Galano Grotesque 2"/>
                <a:sym typeface="Galano Grotesque 2"/>
              </a:rPr>
              <a:t> your Habitat Case File.</a:t>
            </a:r>
            <a:endParaRPr lang="en-US" sz="2799" u="none" strike="noStrike">
              <a:solidFill>
                <a:srgbClr val="FFFFFF"/>
              </a:solidFill>
              <a:latin typeface="Galano Grotesque 2"/>
              <a:ea typeface="Galano Grotesque 2"/>
              <a:cs typeface="Galano Grotesque 2"/>
            </a:endParaRPr>
          </a:p>
          <a:p>
            <a:pPr marL="0" lvl="0" indent="0" algn="l">
              <a:lnSpc>
                <a:spcPts val="3359"/>
              </a:lnSpc>
              <a:spcBef>
                <a:spcPct val="0"/>
              </a:spcBef>
            </a:pPr>
            <a:r>
              <a:rPr lang="en-US" sz="2750" u="none" strike="noStrike" dirty="0">
                <a:solidFill>
                  <a:srgbClr val="FFFFFF"/>
                </a:solidFill>
                <a:latin typeface="Galano Grotesque 2"/>
                <a:ea typeface="Galano Grotesque 2"/>
                <a:cs typeface="Galano Grotesque 2"/>
                <a:sym typeface="Galano Grotesque 2"/>
              </a:rPr>
              <a:t> </a:t>
            </a:r>
            <a:endParaRPr lang="en-US" sz="2750" u="none" strike="noStrike" dirty="0">
              <a:solidFill>
                <a:srgbClr val="FFFFFF"/>
              </a:solidFill>
              <a:latin typeface="Galano Grotesque 2"/>
              <a:ea typeface="Galano Grotesque 2"/>
              <a:cs typeface="Galano Grotesque 2"/>
            </a:endParaRPr>
          </a:p>
          <a:p>
            <a:pPr marL="301625" lvl="1" algn="l">
              <a:lnSpc>
                <a:spcPts val="3359"/>
              </a:lnSpc>
            </a:pPr>
            <a:r>
              <a:rPr lang="en-US" sz="2799" u="none" strike="noStrike">
                <a:solidFill>
                  <a:srgbClr val="FFFFFF"/>
                </a:solidFill>
                <a:latin typeface="Galano Grotesque 2"/>
                <a:ea typeface="Galano Grotesque 2"/>
                <a:cs typeface="Galano Grotesque 2"/>
                <a:sym typeface="Galano Grotesque 2"/>
              </a:rPr>
              <a:t>2. Use the </a:t>
            </a:r>
            <a:r>
              <a:rPr lang="en-US" sz="2799">
                <a:solidFill>
                  <a:srgbClr val="FF9AD1"/>
                </a:solidFill>
                <a:latin typeface="Galano Grotesque 2"/>
                <a:ea typeface="Galano Grotesque 2"/>
                <a:cs typeface="Galano Grotesque 2"/>
                <a:sym typeface="Galano Grotesque 2"/>
              </a:rPr>
              <a:t>Animals In Danger Cards</a:t>
            </a:r>
            <a:r>
              <a:rPr lang="en-US" sz="2799" u="none" strike="noStrike">
                <a:solidFill>
                  <a:srgbClr val="FFFFFF"/>
                </a:solidFill>
                <a:latin typeface="Galano Grotesque 2"/>
                <a:ea typeface="Galano Grotesque 2"/>
                <a:cs typeface="Galano Grotesque 2"/>
                <a:sym typeface="Galano Grotesque 2"/>
              </a:rPr>
              <a:t> to decide which plants and animals will be affected if the habitat is destroyed.</a:t>
            </a:r>
            <a:endParaRPr lang="en-US" sz="2799" u="none" strike="noStrike">
              <a:solidFill>
                <a:srgbClr val="FFFFFF"/>
              </a:solidFill>
              <a:latin typeface="Galano Grotesque 2"/>
              <a:ea typeface="Galano Grotesque 2"/>
              <a:cs typeface="Galano Grotesque 2"/>
            </a:endParaRPr>
          </a:p>
          <a:p>
            <a:pPr marL="0" lvl="0" indent="0" algn="l">
              <a:lnSpc>
                <a:spcPts val="335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marL="301625" lvl="1">
              <a:lnSpc>
                <a:spcPts val="3359"/>
              </a:lnSpc>
              <a:spcBef>
                <a:spcPct val="0"/>
              </a:spcBef>
            </a:pPr>
            <a:r>
              <a:rPr lang="en-US" sz="2750" u="none" strike="noStrike" dirty="0">
                <a:solidFill>
                  <a:srgbClr val="FFFFFF"/>
                </a:solidFill>
                <a:latin typeface="Galano Grotesque 2"/>
                <a:ea typeface="Galano Grotesque 2"/>
                <a:cs typeface="Galano Grotesque 2"/>
                <a:sym typeface="Galano Grotesque 2"/>
              </a:rPr>
              <a:t>3. Write down the </a:t>
            </a:r>
            <a:r>
              <a:rPr lang="en-US" sz="2750" dirty="0">
                <a:solidFill>
                  <a:srgbClr val="FFFFFF"/>
                </a:solidFill>
                <a:latin typeface="Galano Grotesque 2"/>
                <a:ea typeface="Galano Grotesque 2"/>
                <a:cs typeface="Galano Grotesque 2"/>
                <a:sym typeface="Galano Grotesque 2"/>
              </a:rPr>
              <a:t>animals that would be in </a:t>
            </a:r>
            <a:r>
              <a:rPr lang="en-US" sz="2750">
                <a:solidFill>
                  <a:srgbClr val="FFFFFF"/>
                </a:solidFill>
                <a:latin typeface="Galano Grotesque 2"/>
                <a:ea typeface="Galano Grotesque 2"/>
                <a:cs typeface="Galano Grotesque 2"/>
                <a:sym typeface="Galano Grotesque 2"/>
              </a:rPr>
              <a:t>danger</a:t>
            </a:r>
            <a:r>
              <a:rPr lang="en-US" sz="2750" dirty="0">
                <a:solidFill>
                  <a:srgbClr val="FFFFFF"/>
                </a:solidFill>
                <a:latin typeface="Galano Grotesque 2"/>
                <a:ea typeface="Galano Grotesque 2"/>
                <a:cs typeface="Galano Grotesque 2"/>
                <a:sym typeface="Galano Grotesque 2"/>
              </a:rPr>
              <a:t> </a:t>
            </a:r>
            <a:r>
              <a:rPr lang="en-US" sz="2750" u="none" strike="noStrike" dirty="0">
                <a:solidFill>
                  <a:srgbClr val="FFFFFF"/>
                </a:solidFill>
                <a:latin typeface="Galano Grotesque 2"/>
                <a:ea typeface="Galano Grotesque 2"/>
                <a:cs typeface="Galano Grotesque 2"/>
                <a:sym typeface="Galano Grotesque 2"/>
              </a:rPr>
              <a:t>on your case file.</a:t>
            </a:r>
            <a:endParaRPr lang="en-US" sz="2750" u="none" strike="noStrike" dirty="0">
              <a:solidFill>
                <a:srgbClr val="FFFFFF"/>
              </a:solidFill>
              <a:latin typeface="Galano Grotesque 2"/>
              <a:ea typeface="Galano Grotesque 2"/>
              <a:cs typeface="Galano Grotesque 2"/>
            </a:endParaRPr>
          </a:p>
        </p:txBody>
      </p:sp>
      <p:sp>
        <p:nvSpPr>
          <p:cNvPr id="11" name="TextBox 11"/>
          <p:cNvSpPr txBox="1"/>
          <p:nvPr/>
        </p:nvSpPr>
        <p:spPr>
          <a:xfrm>
            <a:off x="16002000" y="4762500"/>
            <a:ext cx="2190750" cy="276225"/>
          </a:xfrm>
          <a:prstGeom prst="rect">
            <a:avLst/>
          </a:prstGeom>
        </p:spPr>
        <p:txBody>
          <a:bodyPr lIns="0" tIns="0" rIns="0" bIns="0" rtlCol="0" anchor="t">
            <a:spAutoFit/>
          </a:bodyPr>
          <a:lstStyle/>
          <a:p>
            <a:pPr marL="0" lvl="0" indent="0" algn="r">
              <a:lnSpc>
                <a:spcPts val="1680"/>
              </a:lnSpc>
              <a:spcBef>
                <a:spcPct val="0"/>
              </a:spcBef>
            </a:pPr>
            <a:r>
              <a:rPr lang="en-US" sz="1400" u="none" strike="noStrike">
                <a:solidFill>
                  <a:srgbClr val="FFFFFF"/>
                </a:solidFill>
                <a:latin typeface="Galano Grotesque 3"/>
                <a:ea typeface="Galano Grotesque 3"/>
                <a:cs typeface="Galano Grotesque 3"/>
                <a:sym typeface="Galano Grotesque 3"/>
              </a:rPr>
              <a:t>Credit: Theo Vickers</a:t>
            </a:r>
          </a:p>
        </p:txBody>
      </p:sp>
      <p:sp>
        <p:nvSpPr>
          <p:cNvPr id="12" name="TextBox 12"/>
          <p:cNvSpPr txBox="1"/>
          <p:nvPr/>
        </p:nvSpPr>
        <p:spPr>
          <a:xfrm>
            <a:off x="16002000" y="9934575"/>
            <a:ext cx="2190750" cy="276225"/>
          </a:xfrm>
          <a:prstGeom prst="rect">
            <a:avLst/>
          </a:prstGeom>
        </p:spPr>
        <p:txBody>
          <a:bodyPr lIns="0" tIns="0" rIns="0" bIns="0" rtlCol="0" anchor="t">
            <a:spAutoFit/>
          </a:bodyPr>
          <a:lstStyle/>
          <a:p>
            <a:pPr marL="0" lvl="0" indent="0" algn="r">
              <a:lnSpc>
                <a:spcPts val="1680"/>
              </a:lnSpc>
              <a:spcBef>
                <a:spcPct val="0"/>
              </a:spcBef>
            </a:pPr>
            <a:r>
              <a:rPr lang="en-US" sz="1400" u="none" strike="noStrike">
                <a:solidFill>
                  <a:srgbClr val="FFFFFF"/>
                </a:solidFill>
                <a:latin typeface="Galano Grotesque 3"/>
                <a:ea typeface="Galano Grotesque 3"/>
                <a:cs typeface="Galano Grotesque 3"/>
                <a:sym typeface="Galano Grotesque 3"/>
              </a:rPr>
              <a:t>Credit: Theo Vickers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barn(inVertical)">
                                      <p:cBhvr>
                                        <p:cTn id="7" dur="5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4" end="4"/>
                                            </p:txEl>
                                          </p:spTgt>
                                        </p:tgtEl>
                                        <p:attrNameLst>
                                          <p:attrName>style.visibility</p:attrName>
                                        </p:attrNameLst>
                                      </p:cBhvr>
                                      <p:to>
                                        <p:strVal val="visible"/>
                                      </p:to>
                                    </p:set>
                                    <p:animEffect transition="in" filter="barn(inVertical)">
                                      <p:cBhvr>
                                        <p:cTn id="12" dur="500"/>
                                        <p:tgtEl>
                                          <p:spTgt spid="10">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6" end="6"/>
                                            </p:txEl>
                                          </p:spTgt>
                                        </p:tgtEl>
                                        <p:attrNameLst>
                                          <p:attrName>style.visibility</p:attrName>
                                        </p:attrNameLst>
                                      </p:cBhvr>
                                      <p:to>
                                        <p:strVal val="visible"/>
                                      </p:to>
                                    </p:set>
                                    <p:animEffect transition="in" filter="barn(inVertical)">
                                      <p:cBhvr>
                                        <p:cTn id="17" dur="500"/>
                                        <p:tgtEl>
                                          <p:spTgt spid="10">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8" end="8"/>
                                            </p:txEl>
                                          </p:spTgt>
                                        </p:tgtEl>
                                        <p:attrNameLst>
                                          <p:attrName>style.visibility</p:attrName>
                                        </p:attrNameLst>
                                      </p:cBhvr>
                                      <p:to>
                                        <p:strVal val="visible"/>
                                      </p:to>
                                    </p:set>
                                    <p:animEffect transition="in" filter="barn(inVertical)">
                                      <p:cBhvr>
                                        <p:cTn id="22" dur="5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3C69"/>
        </a:solidFill>
        <a:effectLst/>
      </p:bgPr>
    </p:bg>
    <p:spTree>
      <p:nvGrpSpPr>
        <p:cNvPr id="1" name=""/>
        <p:cNvGrpSpPr/>
        <p:nvPr/>
      </p:nvGrpSpPr>
      <p:grpSpPr>
        <a:xfrm>
          <a:off x="0" y="0"/>
          <a:ext cx="0" cy="0"/>
          <a:chOff x="0" y="0"/>
          <a:chExt cx="0" cy="0"/>
        </a:xfrm>
      </p:grpSpPr>
      <p:grpSp>
        <p:nvGrpSpPr>
          <p:cNvPr id="2" name="Group 2"/>
          <p:cNvGrpSpPr/>
          <p:nvPr/>
        </p:nvGrpSpPr>
        <p:grpSpPr>
          <a:xfrm>
            <a:off x="9144000" y="0"/>
            <a:ext cx="9144000" cy="10317023"/>
            <a:chOff x="0" y="0"/>
            <a:chExt cx="12192000" cy="13756030"/>
          </a:xfrm>
        </p:grpSpPr>
        <p:sp>
          <p:nvSpPr>
            <p:cNvPr id="3" name="Freeform 3"/>
            <p:cNvSpPr/>
            <p:nvPr/>
          </p:nvSpPr>
          <p:spPr>
            <a:xfrm>
              <a:off x="0" y="0"/>
              <a:ext cx="12192000" cy="13756005"/>
            </a:xfrm>
            <a:custGeom>
              <a:avLst/>
              <a:gdLst/>
              <a:ahLst/>
              <a:cxnLst/>
              <a:rect l="l" t="t" r="r" b="b"/>
              <a:pathLst>
                <a:path w="12192000" h="13756005">
                  <a:moveTo>
                    <a:pt x="0" y="0"/>
                  </a:moveTo>
                  <a:lnTo>
                    <a:pt x="12192000" y="0"/>
                  </a:lnTo>
                  <a:lnTo>
                    <a:pt x="12192000" y="13756005"/>
                  </a:lnTo>
                  <a:lnTo>
                    <a:pt x="0" y="13756005"/>
                  </a:lnTo>
                  <a:lnTo>
                    <a:pt x="0" y="0"/>
                  </a:lnTo>
                  <a:close/>
                </a:path>
              </a:pathLst>
            </a:custGeom>
            <a:blipFill>
              <a:blip r:embed="rId3"/>
              <a:stretch>
                <a:fillRect l="-42202" r="-8235"/>
              </a:stretch>
            </a:blipFill>
          </p:spPr>
          <p:txBody>
            <a:bodyPr/>
            <a:lstStyle/>
            <a:p>
              <a:endParaRPr lang="en-GB"/>
            </a:p>
          </p:txBody>
        </p:sp>
      </p:grpSp>
      <p:sp>
        <p:nvSpPr>
          <p:cNvPr id="4" name="Freeform 4"/>
          <p:cNvSpPr/>
          <p:nvPr/>
        </p:nvSpPr>
        <p:spPr>
          <a:xfrm>
            <a:off x="-190500" y="-419100"/>
            <a:ext cx="9144000" cy="10757192"/>
          </a:xfrm>
          <a:custGeom>
            <a:avLst/>
            <a:gdLst/>
            <a:ahLst/>
            <a:cxnLst/>
            <a:rect l="l" t="t" r="r" b="b"/>
            <a:pathLst>
              <a:path w="9144000" h="10757192">
                <a:moveTo>
                  <a:pt x="0" y="0"/>
                </a:moveTo>
                <a:lnTo>
                  <a:pt x="9144000" y="0"/>
                </a:lnTo>
                <a:lnTo>
                  <a:pt x="9144000" y="10757192"/>
                </a:lnTo>
                <a:lnTo>
                  <a:pt x="0" y="107571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5" name="Group 5"/>
          <p:cNvGrpSpPr/>
          <p:nvPr/>
        </p:nvGrpSpPr>
        <p:grpSpPr>
          <a:xfrm>
            <a:off x="542925" y="9239250"/>
            <a:ext cx="686038" cy="718052"/>
            <a:chOff x="0" y="0"/>
            <a:chExt cx="914718" cy="957402"/>
          </a:xfrm>
        </p:grpSpPr>
        <p:sp>
          <p:nvSpPr>
            <p:cNvPr id="6" name="Freeform 6"/>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5"/>
              <a:stretch>
                <a:fillRect t="-159" r="-6" b="-153"/>
              </a:stretch>
            </a:blipFill>
          </p:spPr>
          <p:txBody>
            <a:bodyPr/>
            <a:lstStyle/>
            <a:p>
              <a:endParaRPr lang="en-GB"/>
            </a:p>
          </p:txBody>
        </p:sp>
      </p:grpSp>
      <p:sp>
        <p:nvSpPr>
          <p:cNvPr id="7" name="TextBox 7"/>
          <p:cNvSpPr txBox="1"/>
          <p:nvPr/>
        </p:nvSpPr>
        <p:spPr>
          <a:xfrm>
            <a:off x="733425" y="546002"/>
            <a:ext cx="8410575" cy="564257"/>
          </a:xfrm>
          <a:prstGeom prst="rect">
            <a:avLst/>
          </a:prstGeom>
        </p:spPr>
        <p:txBody>
          <a:bodyPr lIns="0" tIns="0" rIns="0" bIns="0" rtlCol="0" anchor="t">
            <a:spAutoFit/>
          </a:bodyPr>
          <a:lstStyle/>
          <a:p>
            <a:pPr>
              <a:lnSpc>
                <a:spcPts val="4443"/>
              </a:lnSpc>
              <a:spcBef>
                <a:spcPct val="0"/>
              </a:spcBef>
            </a:pPr>
            <a:r>
              <a:rPr lang="en-US" sz="4350" u="none" strike="noStrike">
                <a:solidFill>
                  <a:srgbClr val="FFFFFF"/>
                </a:solidFill>
                <a:latin typeface="GalanoGrotesque-SemiBold"/>
                <a:ea typeface="GalanoGrotesque-SemiBold"/>
                <a:cs typeface="GalanoGrotesque-SemiBold"/>
                <a:sym typeface="GalanoGrotesque-SemiBold"/>
              </a:rPr>
              <a:t>Step 2 – </a:t>
            </a:r>
            <a:r>
              <a:rPr lang="en-US" sz="4350">
                <a:solidFill>
                  <a:srgbClr val="FFFFFF"/>
                </a:solidFill>
                <a:latin typeface="GalanoGrotesque-SemiBold"/>
                <a:ea typeface="GalanoGrotesque-SemiBold"/>
                <a:cs typeface="GalanoGrotesque-SemiBold"/>
                <a:sym typeface="GalanoGrotesque-SemiBold"/>
              </a:rPr>
              <a:t>What's The Problem</a:t>
            </a:r>
            <a:r>
              <a:rPr lang="en-US" sz="4350" u="none" strike="noStrike" dirty="0">
                <a:solidFill>
                  <a:srgbClr val="FFFFFF"/>
                </a:solidFill>
                <a:latin typeface="GalanoGrotesque-SemiBold"/>
                <a:ea typeface="GalanoGrotesque-SemiBold"/>
                <a:cs typeface="GalanoGrotesque-SemiBold"/>
                <a:sym typeface="GalanoGrotesque-SemiBold"/>
              </a:rPr>
              <a:t>?</a:t>
            </a:r>
          </a:p>
        </p:txBody>
      </p:sp>
      <p:sp>
        <p:nvSpPr>
          <p:cNvPr id="8" name="TextBox 8"/>
          <p:cNvSpPr txBox="1"/>
          <p:nvPr/>
        </p:nvSpPr>
        <p:spPr>
          <a:xfrm>
            <a:off x="733425" y="1857375"/>
            <a:ext cx="7839075" cy="6501139"/>
          </a:xfrm>
          <a:prstGeom prst="rect">
            <a:avLst/>
          </a:prstGeom>
        </p:spPr>
        <p:txBody>
          <a:bodyPr lIns="0" tIns="0" rIns="0" bIns="0" rtlCol="0" anchor="t">
            <a:spAutoFit/>
          </a:bodyPr>
          <a:lstStyle/>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r>
              <a:rPr lang="en-US" sz="2799" u="none" strike="noStrike">
                <a:solidFill>
                  <a:srgbClr val="FFFFFF"/>
                </a:solidFill>
                <a:latin typeface="Galano Grotesque 2"/>
                <a:ea typeface="Galano Grotesque 2"/>
                <a:cs typeface="Galano Grotesque 2"/>
                <a:sym typeface="Galano Grotesque 2"/>
              </a:rPr>
              <a:t>In your group:</a:t>
            </a:r>
          </a:p>
          <a:p>
            <a:pPr marL="0" lvl="0" indent="0" algn="l">
              <a:lnSpc>
                <a:spcPts val="335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marL="0" lvl="0" indent="0" algn="l">
              <a:lnSpc>
                <a:spcPts val="335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marL="603885" lvl="1" indent="-302260">
              <a:lnSpc>
                <a:spcPts val="3359"/>
              </a:lnSpc>
              <a:spcBef>
                <a:spcPct val="0"/>
              </a:spcBef>
              <a:buAutoNum type="arabicPeriod"/>
            </a:pPr>
            <a:r>
              <a:rPr lang="en-US" sz="2750" u="none" strike="noStrike" dirty="0">
                <a:solidFill>
                  <a:srgbClr val="FFFFFF"/>
                </a:solidFill>
                <a:latin typeface="Galano Grotesque 2"/>
                <a:ea typeface="Galano Grotesque 2"/>
                <a:cs typeface="Galano Grotesque 2"/>
                <a:sym typeface="Galano Grotesque 2"/>
              </a:rPr>
              <a:t>Read through the witness statements</a:t>
            </a:r>
            <a:r>
              <a:rPr lang="en-US" sz="2750" dirty="0">
                <a:solidFill>
                  <a:srgbClr val="FFFFFF"/>
                </a:solidFill>
                <a:latin typeface="Galano Grotesque 2"/>
                <a:ea typeface="Galano Grotesque 2"/>
                <a:cs typeface="Galano Grotesque 2"/>
                <a:sym typeface="Galano Grotesque 2"/>
              </a:rPr>
              <a:t> – what people see and say.</a:t>
            </a:r>
            <a:endParaRPr lang="en-US" sz="2750" u="none" strike="noStrike" dirty="0">
              <a:solidFill>
                <a:srgbClr val="FFFFFF"/>
              </a:solidFill>
              <a:latin typeface="Galano Grotesque 2"/>
              <a:ea typeface="Galano Grotesque 2"/>
              <a:cs typeface="Galano Grotesque 2"/>
            </a:endParaRPr>
          </a:p>
          <a:p>
            <a:pPr marL="0" lvl="0" indent="0" algn="l">
              <a:lnSpc>
                <a:spcPts val="335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marL="301625" lvl="1" algn="l">
              <a:lnSpc>
                <a:spcPts val="3359"/>
              </a:lnSpc>
              <a:spcBef>
                <a:spcPct val="0"/>
              </a:spcBef>
            </a:pPr>
            <a:r>
              <a:rPr lang="en-US" sz="2799" u="none" strike="noStrike">
                <a:solidFill>
                  <a:srgbClr val="FFFFFF"/>
                </a:solidFill>
                <a:latin typeface="Galano Grotesque 2"/>
                <a:ea typeface="Galano Grotesque 2"/>
                <a:cs typeface="Galano Grotesque 2"/>
                <a:sym typeface="Galano Grotesque 2"/>
              </a:rPr>
              <a:t>2. Look through the </a:t>
            </a:r>
            <a:r>
              <a:rPr lang="en-US" sz="2799" u="none" strike="noStrike">
                <a:solidFill>
                  <a:srgbClr val="78F9FF"/>
                </a:solidFill>
                <a:latin typeface="Galano Grotesque 2"/>
                <a:ea typeface="Galano Grotesque 2"/>
                <a:cs typeface="Galano Grotesque 2"/>
                <a:sym typeface="Galano Grotesque 2"/>
              </a:rPr>
              <a:t>Cause and Consequence</a:t>
            </a:r>
            <a:r>
              <a:rPr lang="en-US" sz="2799" u="none" strike="noStrike">
                <a:solidFill>
                  <a:srgbClr val="FFFFFF"/>
                </a:solidFill>
                <a:latin typeface="Galano Grotesque 2"/>
                <a:ea typeface="Galano Grotesque 2"/>
                <a:cs typeface="Galano Grotesque 2"/>
                <a:sym typeface="Galano Grotesque 2"/>
              </a:rPr>
              <a:t> cards and decide which threats could be affecting your habitat.</a:t>
            </a:r>
            <a:endParaRPr lang="en-US" sz="2799" u="none" strike="noStrike">
              <a:solidFill>
                <a:srgbClr val="FFFFFF"/>
              </a:solidFill>
              <a:latin typeface="Galano Grotesque 2"/>
              <a:ea typeface="Galano Grotesque 2"/>
              <a:cs typeface="Galano Grotesque 2"/>
            </a:endParaRPr>
          </a:p>
          <a:p>
            <a:pPr marL="0" lvl="0" indent="0" algn="l">
              <a:lnSpc>
                <a:spcPts val="335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marL="301625" lvl="1">
              <a:lnSpc>
                <a:spcPts val="3359"/>
              </a:lnSpc>
              <a:spcBef>
                <a:spcPct val="0"/>
              </a:spcBef>
            </a:pPr>
            <a:r>
              <a:rPr lang="en-US" sz="2750" u="none" strike="noStrike" dirty="0">
                <a:solidFill>
                  <a:srgbClr val="FFFFFF"/>
                </a:solidFill>
                <a:latin typeface="Galano Grotesque 2"/>
                <a:ea typeface="Galano Grotesque 2"/>
                <a:cs typeface="Galano Grotesque 2"/>
                <a:sym typeface="Galano Grotesque 2"/>
              </a:rPr>
              <a:t>3. Write down the </a:t>
            </a:r>
            <a:r>
              <a:rPr lang="en-US" sz="2750" u="none" strike="noStrike" dirty="0">
                <a:solidFill>
                  <a:srgbClr val="78F9FF"/>
                </a:solidFill>
                <a:latin typeface="Galano Grotesque 2"/>
                <a:ea typeface="Galano Grotesque 2"/>
                <a:cs typeface="Galano Grotesque 2"/>
                <a:sym typeface="Galano Grotesque 2"/>
              </a:rPr>
              <a:t>Cause and Consequence</a:t>
            </a:r>
            <a:r>
              <a:rPr lang="en-US" sz="2750" u="none" strike="noStrike" dirty="0">
                <a:solidFill>
                  <a:srgbClr val="FFFFFF"/>
                </a:solidFill>
                <a:latin typeface="Galano Grotesque 2"/>
                <a:ea typeface="Galano Grotesque 2"/>
                <a:cs typeface="Galano Grotesque 2"/>
                <a:sym typeface="Galano Grotesque 2"/>
              </a:rPr>
              <a:t> into the </a:t>
            </a:r>
            <a:r>
              <a:rPr lang="en-US" sz="2750" dirty="0">
                <a:solidFill>
                  <a:srgbClr val="FFFFFF"/>
                </a:solidFill>
                <a:latin typeface="Galano Grotesque 2"/>
                <a:ea typeface="Galano Grotesque 2"/>
                <a:cs typeface="Galano Grotesque 2"/>
                <a:sym typeface="Galano Grotesque 2"/>
              </a:rPr>
              <a:t>'What's the Pr</a:t>
            </a:r>
            <a:r>
              <a:rPr lang="en-US" sz="2750">
                <a:solidFill>
                  <a:srgbClr val="FFFFFF"/>
                </a:solidFill>
                <a:latin typeface="Galano Grotesque 2"/>
                <a:ea typeface="Galano Grotesque 2"/>
                <a:cs typeface="Galano Grotesque 2"/>
                <a:sym typeface="Galano Grotesque 2"/>
              </a:rPr>
              <a:t>oblem' box </a:t>
            </a:r>
            <a:r>
              <a:rPr lang="en-US" sz="2750" u="none" strike="noStrike">
                <a:solidFill>
                  <a:srgbClr val="FFFFFF"/>
                </a:solidFill>
                <a:latin typeface="Galano Grotesque 2"/>
                <a:ea typeface="Galano Grotesque 2"/>
                <a:cs typeface="Galano Grotesque 2"/>
                <a:sym typeface="Galano Grotesque 2"/>
              </a:rPr>
              <a:t>on your Habitat </a:t>
            </a:r>
            <a:r>
              <a:rPr lang="en-US" sz="2750" u="none" strike="noStrike" dirty="0">
                <a:solidFill>
                  <a:srgbClr val="FFFFFF"/>
                </a:solidFill>
                <a:latin typeface="Galano Grotesque 2"/>
                <a:ea typeface="Galano Grotesque 2"/>
                <a:cs typeface="Galano Grotesque 2"/>
                <a:sym typeface="Galano Grotesque 2"/>
              </a:rPr>
              <a:t>Casefile.</a:t>
            </a:r>
            <a:endParaRPr lang="en-US" sz="2750" u="none" strike="noStrike" dirty="0">
              <a:solidFill>
                <a:srgbClr val="FFFFFF"/>
              </a:solidFill>
              <a:latin typeface="Galano Grotesque 2"/>
              <a:ea typeface="Galano Grotesque 2"/>
              <a:cs typeface="Galano Grotesque 2"/>
            </a:endParaRPr>
          </a:p>
        </p:txBody>
      </p:sp>
      <p:sp>
        <p:nvSpPr>
          <p:cNvPr id="9" name="TextBox 9"/>
          <p:cNvSpPr txBox="1"/>
          <p:nvPr/>
        </p:nvSpPr>
        <p:spPr>
          <a:xfrm>
            <a:off x="16002000" y="9934575"/>
            <a:ext cx="2190750" cy="276225"/>
          </a:xfrm>
          <a:prstGeom prst="rect">
            <a:avLst/>
          </a:prstGeom>
        </p:spPr>
        <p:txBody>
          <a:bodyPr lIns="0" tIns="0" rIns="0" bIns="0" rtlCol="0" anchor="t">
            <a:spAutoFit/>
          </a:bodyPr>
          <a:lstStyle/>
          <a:p>
            <a:pPr marL="0" lvl="0" indent="0" algn="r">
              <a:lnSpc>
                <a:spcPts val="1680"/>
              </a:lnSpc>
              <a:spcBef>
                <a:spcPct val="0"/>
              </a:spcBef>
            </a:pPr>
            <a:r>
              <a:rPr lang="en-US" sz="1400" u="none" strike="noStrike">
                <a:solidFill>
                  <a:srgbClr val="FFFFFF"/>
                </a:solidFill>
                <a:latin typeface="Galano Grotesque 3"/>
                <a:ea typeface="Galano Grotesque 3"/>
                <a:cs typeface="Galano Grotesque 3"/>
                <a:sym typeface="Galano Grotesque 3"/>
              </a:rPr>
              <a:t>Credit: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barn(inVertical)">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5" end="5"/>
                                            </p:txEl>
                                          </p:spTgt>
                                        </p:tgtEl>
                                        <p:attrNameLst>
                                          <p:attrName>style.visibility</p:attrName>
                                        </p:attrNameLst>
                                      </p:cBhvr>
                                      <p:to>
                                        <p:strVal val="visible"/>
                                      </p:to>
                                    </p:set>
                                    <p:animEffect transition="in" filter="barn(inVertical)">
                                      <p:cBhvr>
                                        <p:cTn id="12" dur="500"/>
                                        <p:tgtEl>
                                          <p:spTgt spid="8">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7" end="7"/>
                                            </p:txEl>
                                          </p:spTgt>
                                        </p:tgtEl>
                                        <p:attrNameLst>
                                          <p:attrName>style.visibility</p:attrName>
                                        </p:attrNameLst>
                                      </p:cBhvr>
                                      <p:to>
                                        <p:strVal val="visible"/>
                                      </p:to>
                                    </p:set>
                                    <p:animEffect transition="in" filter="barn(inVertical)">
                                      <p:cBhvr>
                                        <p:cTn id="17" dur="500"/>
                                        <p:tgtEl>
                                          <p:spTgt spid="8">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9" end="9"/>
                                            </p:txEl>
                                          </p:spTgt>
                                        </p:tgtEl>
                                        <p:attrNameLst>
                                          <p:attrName>style.visibility</p:attrName>
                                        </p:attrNameLst>
                                      </p:cBhvr>
                                      <p:to>
                                        <p:strVal val="visible"/>
                                      </p:to>
                                    </p:set>
                                    <p:animEffect transition="in" filter="barn(inVertical)">
                                      <p:cBhvr>
                                        <p:cTn id="22"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3C69"/>
        </a:solidFill>
        <a:effectLst/>
      </p:bgPr>
    </p:bg>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12192000" cy="13716000"/>
          </a:xfrm>
        </p:grpSpPr>
        <p:sp>
          <p:nvSpPr>
            <p:cNvPr id="3" name="Freeform 3"/>
            <p:cNvSpPr/>
            <p:nvPr/>
          </p:nvSpPr>
          <p:spPr>
            <a:xfrm>
              <a:off x="0" y="0"/>
              <a:ext cx="12192039" cy="13716025"/>
            </a:xfrm>
            <a:custGeom>
              <a:avLst/>
              <a:gdLst/>
              <a:ahLst/>
              <a:cxnLst/>
              <a:rect l="l" t="t" r="r" b="b"/>
              <a:pathLst>
                <a:path w="12192039" h="13716025">
                  <a:moveTo>
                    <a:pt x="0" y="0"/>
                  </a:moveTo>
                  <a:lnTo>
                    <a:pt x="12192039" y="0"/>
                  </a:lnTo>
                  <a:lnTo>
                    <a:pt x="12192039" y="13716025"/>
                  </a:lnTo>
                  <a:lnTo>
                    <a:pt x="0" y="13716025"/>
                  </a:lnTo>
                  <a:lnTo>
                    <a:pt x="0" y="0"/>
                  </a:lnTo>
                  <a:close/>
                </a:path>
              </a:pathLst>
            </a:custGeom>
            <a:blipFill>
              <a:blip r:embed="rId3"/>
              <a:stretch>
                <a:fillRect l="-19669" t="-333" r="-49930" b="-333"/>
              </a:stretch>
            </a:blipFill>
          </p:spPr>
          <p:txBody>
            <a:bodyPr/>
            <a:lstStyle/>
            <a:p>
              <a:endParaRPr lang="en-GB"/>
            </a:p>
          </p:txBody>
        </p:sp>
      </p:grpSp>
      <p:sp>
        <p:nvSpPr>
          <p:cNvPr id="4" name="Freeform 4"/>
          <p:cNvSpPr/>
          <p:nvPr/>
        </p:nvSpPr>
        <p:spPr>
          <a:xfrm>
            <a:off x="-190500" y="-419100"/>
            <a:ext cx="9144000" cy="10757192"/>
          </a:xfrm>
          <a:custGeom>
            <a:avLst/>
            <a:gdLst/>
            <a:ahLst/>
            <a:cxnLst/>
            <a:rect l="l" t="t" r="r" b="b"/>
            <a:pathLst>
              <a:path w="9144000" h="10757192">
                <a:moveTo>
                  <a:pt x="0" y="0"/>
                </a:moveTo>
                <a:lnTo>
                  <a:pt x="9144000" y="0"/>
                </a:lnTo>
                <a:lnTo>
                  <a:pt x="9144000" y="10757192"/>
                </a:lnTo>
                <a:lnTo>
                  <a:pt x="0" y="107571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5" name="Group 5"/>
          <p:cNvGrpSpPr/>
          <p:nvPr/>
        </p:nvGrpSpPr>
        <p:grpSpPr>
          <a:xfrm>
            <a:off x="542925" y="9239250"/>
            <a:ext cx="686038" cy="718052"/>
            <a:chOff x="0" y="0"/>
            <a:chExt cx="914718" cy="957402"/>
          </a:xfrm>
        </p:grpSpPr>
        <p:sp>
          <p:nvSpPr>
            <p:cNvPr id="6" name="Freeform 6"/>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5"/>
              <a:stretch>
                <a:fillRect t="-159" r="-6" b="-153"/>
              </a:stretch>
            </a:blipFill>
          </p:spPr>
          <p:txBody>
            <a:bodyPr/>
            <a:lstStyle/>
            <a:p>
              <a:endParaRPr lang="en-GB"/>
            </a:p>
          </p:txBody>
        </p:sp>
      </p:grpSp>
      <p:sp>
        <p:nvSpPr>
          <p:cNvPr id="7" name="TextBox 7"/>
          <p:cNvSpPr txBox="1"/>
          <p:nvPr/>
        </p:nvSpPr>
        <p:spPr>
          <a:xfrm>
            <a:off x="762000" y="628650"/>
            <a:ext cx="7810500" cy="710819"/>
          </a:xfrm>
          <a:prstGeom prst="rect">
            <a:avLst/>
          </a:prstGeom>
        </p:spPr>
        <p:txBody>
          <a:bodyPr lIns="0" tIns="0" rIns="0" bIns="0" rtlCol="0" anchor="t">
            <a:spAutoFit/>
          </a:bodyPr>
          <a:lstStyle/>
          <a:p>
            <a:pPr marL="0" lvl="0" indent="0" algn="l">
              <a:lnSpc>
                <a:spcPts val="3838"/>
              </a:lnSpc>
              <a:spcBef>
                <a:spcPct val="0"/>
              </a:spcBef>
            </a:pPr>
            <a:r>
              <a:rPr lang="en-US" sz="3800" u="none" strike="noStrike">
                <a:solidFill>
                  <a:srgbClr val="FFFFFF"/>
                </a:solidFill>
                <a:latin typeface="GalanoGrotesque-SemiBold"/>
                <a:ea typeface="GalanoGrotesque-SemiBold"/>
                <a:cs typeface="GalanoGrotesque-SemiBold"/>
                <a:sym typeface="GalanoGrotesque-SemiBold"/>
              </a:rPr>
              <a:t>Step 3 – Recommend an Action</a:t>
            </a:r>
          </a:p>
        </p:txBody>
      </p:sp>
      <p:sp>
        <p:nvSpPr>
          <p:cNvPr id="8" name="TextBox 8"/>
          <p:cNvSpPr txBox="1"/>
          <p:nvPr/>
        </p:nvSpPr>
        <p:spPr>
          <a:xfrm>
            <a:off x="762000" y="1666875"/>
            <a:ext cx="7620000" cy="1946623"/>
          </a:xfrm>
          <a:prstGeom prst="rect">
            <a:avLst/>
          </a:prstGeom>
        </p:spPr>
        <p:txBody>
          <a:bodyPr lIns="0" tIns="0" rIns="0" bIns="0" rtlCol="0" anchor="t">
            <a:spAutoFit/>
          </a:bodyPr>
          <a:lstStyle/>
          <a:p>
            <a:pPr marL="0" lvl="0" indent="0" algn="l">
              <a:lnSpc>
                <a:spcPts val="3920"/>
              </a:lnSpc>
              <a:spcBef>
                <a:spcPct val="0"/>
              </a:spcBef>
            </a:pPr>
            <a:r>
              <a:rPr lang="en-US" sz="2799" u="none" strike="noStrike">
                <a:solidFill>
                  <a:srgbClr val="00AAFF"/>
                </a:solidFill>
                <a:latin typeface="GalanoGrotesque-Medium"/>
                <a:ea typeface="GalanoGrotesque-Medium"/>
                <a:cs typeface="GalanoGrotesque-Medium"/>
                <a:sym typeface="GalanoGrotesque-Medium"/>
              </a:rPr>
              <a:t>You have identified:</a:t>
            </a:r>
          </a:p>
          <a:p>
            <a:pPr marL="0" lvl="0" indent="0" algn="l">
              <a:lnSpc>
                <a:spcPts val="3920"/>
              </a:lnSpc>
              <a:spcBef>
                <a:spcPct val="0"/>
              </a:spcBef>
            </a:pPr>
            <a:r>
              <a:rPr lang="en-US" sz="2799" u="none" strike="noStrike">
                <a:solidFill>
                  <a:srgbClr val="00AAFF"/>
                </a:solidFill>
                <a:latin typeface="GalanoGrotesque-Medium"/>
                <a:ea typeface="GalanoGrotesque-Medium"/>
                <a:cs typeface="GalanoGrotesque-Medium"/>
                <a:sym typeface="GalanoGrotesque-Medium"/>
              </a:rPr>
              <a:t>✔ The </a:t>
            </a:r>
            <a:r>
              <a:rPr lang="en-US" sz="2799">
                <a:solidFill>
                  <a:srgbClr val="00AAFF"/>
                </a:solidFill>
                <a:latin typeface="GalanoGrotesque-Medium"/>
                <a:ea typeface="GalanoGrotesque-Medium"/>
                <a:cs typeface="GalanoGrotesque-Medium"/>
                <a:sym typeface="GalanoGrotesque-Medium"/>
              </a:rPr>
              <a:t>Animals In Danger</a:t>
            </a:r>
            <a:r>
              <a:rPr lang="en-US" sz="2799" u="none" strike="noStrike">
                <a:solidFill>
                  <a:srgbClr val="00AAFF"/>
                </a:solidFill>
                <a:latin typeface="GalanoGrotesque-Medium"/>
                <a:ea typeface="GalanoGrotesque-Medium"/>
                <a:cs typeface="GalanoGrotesque-Medium"/>
                <a:sym typeface="GalanoGrotesque-Medium"/>
              </a:rPr>
              <a:t> (species affected) </a:t>
            </a:r>
          </a:p>
          <a:p>
            <a:pPr>
              <a:lnSpc>
                <a:spcPts val="3920"/>
              </a:lnSpc>
              <a:spcBef>
                <a:spcPct val="0"/>
              </a:spcBef>
            </a:pPr>
            <a:r>
              <a:rPr lang="en-US" sz="2750" u="none" strike="noStrike">
                <a:solidFill>
                  <a:srgbClr val="00AAFF"/>
                </a:solidFill>
                <a:latin typeface="GalanoGrotesque-Medium"/>
                <a:ea typeface="GalanoGrotesque-Medium"/>
                <a:cs typeface="GalanoGrotesque-Medium"/>
                <a:sym typeface="GalanoGrotesque-Medium"/>
              </a:rPr>
              <a:t>✔ The c</a:t>
            </a:r>
            <a:r>
              <a:rPr lang="en-US" sz="2750">
                <a:solidFill>
                  <a:srgbClr val="00AAFF"/>
                </a:solidFill>
                <a:latin typeface="GalanoGrotesque-Medium"/>
                <a:ea typeface="GalanoGrotesque-Medium"/>
                <a:cs typeface="GalanoGrotesque-Medium"/>
                <a:sym typeface="GalanoGrotesque-Medium"/>
              </a:rPr>
              <a:t>auses </a:t>
            </a:r>
            <a:r>
              <a:rPr lang="en-US" sz="2750" u="none" strike="noStrike">
                <a:solidFill>
                  <a:srgbClr val="00AAFF"/>
                </a:solidFill>
                <a:latin typeface="GalanoGrotesque-Medium"/>
                <a:ea typeface="GalanoGrotesque-Medium"/>
                <a:cs typeface="GalanoGrotesque-Medium"/>
                <a:sym typeface="GalanoGrotesque-Medium"/>
              </a:rPr>
              <a:t>and the consequences (</a:t>
            </a:r>
            <a:r>
              <a:rPr lang="en-US" sz="2750">
                <a:solidFill>
                  <a:srgbClr val="00AAFF"/>
                </a:solidFill>
                <a:latin typeface="GalanoGrotesque-Medium"/>
                <a:ea typeface="GalanoGrotesque-Medium"/>
                <a:cs typeface="GalanoGrotesque-Medium"/>
                <a:sym typeface="GalanoGrotesque-Medium"/>
              </a:rPr>
              <a:t>the problem and impact</a:t>
            </a:r>
            <a:r>
              <a:rPr lang="en-US" sz="2750" u="none" strike="noStrike">
                <a:solidFill>
                  <a:srgbClr val="00AAFF"/>
                </a:solidFill>
                <a:latin typeface="GalanoGrotesque-Medium"/>
                <a:ea typeface="GalanoGrotesque-Medium"/>
                <a:cs typeface="GalanoGrotesque-Medium"/>
                <a:sym typeface="GalanoGrotesque-Medium"/>
              </a:rPr>
              <a:t>)</a:t>
            </a:r>
            <a:endParaRPr lang="en-US" sz="2750" u="none" strike="noStrike">
              <a:solidFill>
                <a:srgbClr val="00AAFF"/>
              </a:solidFill>
              <a:latin typeface="GalanoGrotesque-Medium"/>
              <a:ea typeface="GalanoGrotesque-Medium"/>
              <a:cs typeface="GalanoGrotesque-Medium"/>
            </a:endParaRPr>
          </a:p>
        </p:txBody>
      </p:sp>
      <p:sp>
        <p:nvSpPr>
          <p:cNvPr id="9" name="TextBox 9"/>
          <p:cNvSpPr txBox="1"/>
          <p:nvPr/>
        </p:nvSpPr>
        <p:spPr>
          <a:xfrm>
            <a:off x="762000" y="3876675"/>
            <a:ext cx="7620000" cy="4210050"/>
          </a:xfrm>
          <a:prstGeom prst="rect">
            <a:avLst/>
          </a:prstGeom>
        </p:spPr>
        <p:txBody>
          <a:bodyPr lIns="0" tIns="0" rIns="0" bIns="0" rtlCol="0" anchor="t">
            <a:spAutoFit/>
          </a:bodyPr>
          <a:lstStyle/>
          <a:p>
            <a:pPr marL="0" lvl="0" indent="0" algn="l">
              <a:lnSpc>
                <a:spcPts val="2951"/>
              </a:lnSpc>
              <a:spcBef>
                <a:spcPct val="0"/>
              </a:spcBef>
            </a:pPr>
            <a:endParaRPr/>
          </a:p>
          <a:p>
            <a:pPr marL="0" lvl="0" indent="0" algn="l">
              <a:lnSpc>
                <a:spcPts val="2951"/>
              </a:lnSpc>
              <a:spcBef>
                <a:spcPct val="0"/>
              </a:spcBef>
            </a:pPr>
            <a:r>
              <a:rPr lang="en-US" sz="2459" u="none" strike="noStrike">
                <a:solidFill>
                  <a:srgbClr val="FFFFFF"/>
                </a:solidFill>
                <a:latin typeface="Galano Grotesque 2"/>
                <a:ea typeface="Galano Grotesque 2"/>
                <a:cs typeface="Galano Grotesque 2"/>
                <a:sym typeface="Galano Grotesque 2"/>
              </a:rPr>
              <a:t>Now your team must decide: How could we help?</a:t>
            </a:r>
          </a:p>
          <a:p>
            <a:pPr marL="0" lvl="0" indent="0" algn="l">
              <a:lnSpc>
                <a:spcPts val="2951"/>
              </a:lnSpc>
              <a:spcBef>
                <a:spcPct val="0"/>
              </a:spcBef>
            </a:pPr>
            <a:endParaRPr lang="en-US" sz="2459" u="none" strike="noStrike">
              <a:solidFill>
                <a:srgbClr val="FFFFFF"/>
              </a:solidFill>
              <a:latin typeface="Galano Grotesque 2"/>
              <a:ea typeface="Galano Grotesque 2"/>
              <a:cs typeface="Galano Grotesque 2"/>
              <a:sym typeface="Galano Grotesque 2"/>
            </a:endParaRPr>
          </a:p>
          <a:p>
            <a:pPr marL="0" lvl="0" indent="0" algn="l">
              <a:lnSpc>
                <a:spcPts val="2951"/>
              </a:lnSpc>
              <a:spcBef>
                <a:spcPct val="0"/>
              </a:spcBef>
            </a:pPr>
            <a:r>
              <a:rPr lang="en-US" sz="2459" strike="noStrike">
                <a:solidFill>
                  <a:srgbClr val="FFFFFF"/>
                </a:solidFill>
                <a:latin typeface="Galano Grotesque 2"/>
                <a:ea typeface="Galano Grotesque 2"/>
                <a:cs typeface="Galano Grotesque 2"/>
                <a:sym typeface="Galano Grotesque 2"/>
              </a:rPr>
              <a:t>Think About Your Threat</a:t>
            </a:r>
          </a:p>
          <a:p>
            <a:pPr marL="0" lvl="0" indent="0" algn="l">
              <a:lnSpc>
                <a:spcPts val="2951"/>
              </a:lnSpc>
              <a:spcBef>
                <a:spcPct val="0"/>
              </a:spcBef>
            </a:pPr>
            <a:endParaRPr lang="en-US" sz="2459" strike="noStrike">
              <a:solidFill>
                <a:srgbClr val="FFFFFF"/>
              </a:solidFill>
              <a:latin typeface="Galano Grotesque 2"/>
              <a:ea typeface="Galano Grotesque 2"/>
              <a:cs typeface="Galano Grotesque 2"/>
              <a:sym typeface="Galano Grotesque 2"/>
            </a:endParaRPr>
          </a:p>
          <a:p>
            <a:pPr marL="0" lvl="0" indent="0" algn="l">
              <a:lnSpc>
                <a:spcPts val="2951"/>
              </a:lnSpc>
              <a:spcBef>
                <a:spcPct val="0"/>
              </a:spcBef>
            </a:pPr>
            <a:r>
              <a:rPr lang="en-US" sz="2459" u="none" strike="noStrike">
                <a:solidFill>
                  <a:srgbClr val="FFFFFF"/>
                </a:solidFill>
                <a:latin typeface="Galano Grotesque 2"/>
                <a:ea typeface="Galano Grotesque 2"/>
                <a:cs typeface="Galano Grotesque 2"/>
                <a:sym typeface="Galano Grotesque 2"/>
              </a:rPr>
              <a:t>Ask yourselves:</a:t>
            </a:r>
          </a:p>
          <a:p>
            <a:pPr marL="0" lvl="0" indent="0" algn="l">
              <a:lnSpc>
                <a:spcPts val="2951"/>
              </a:lnSpc>
              <a:spcBef>
                <a:spcPct val="0"/>
              </a:spcBef>
            </a:pPr>
            <a:endParaRPr lang="en-US" sz="2459" u="none" strike="noStrike">
              <a:solidFill>
                <a:srgbClr val="FFFFFF"/>
              </a:solidFill>
              <a:latin typeface="Galano Grotesque 2"/>
              <a:ea typeface="Galano Grotesque 2"/>
              <a:cs typeface="Galano Grotesque 2"/>
              <a:sym typeface="Galano Grotesque 2"/>
            </a:endParaRPr>
          </a:p>
          <a:p>
            <a:pPr marL="0" lvl="0" indent="0" algn="l">
              <a:lnSpc>
                <a:spcPts val="2951"/>
              </a:lnSpc>
              <a:spcBef>
                <a:spcPct val="0"/>
              </a:spcBef>
            </a:pPr>
            <a:r>
              <a:rPr lang="en-US" sz="2459" u="none" strike="noStrike">
                <a:solidFill>
                  <a:srgbClr val="FFFFFF"/>
                </a:solidFill>
                <a:latin typeface="Galano Grotesque 2"/>
                <a:ea typeface="Galano Grotesque 2"/>
                <a:cs typeface="Galano Grotesque 2"/>
                <a:sym typeface="Galano Grotesque 2"/>
              </a:rPr>
              <a:t>How could we reduce the damage? </a:t>
            </a:r>
          </a:p>
          <a:p>
            <a:pPr marL="0" lvl="0" indent="0" algn="l">
              <a:lnSpc>
                <a:spcPts val="2951"/>
              </a:lnSpc>
              <a:spcBef>
                <a:spcPct val="0"/>
              </a:spcBef>
            </a:pPr>
            <a:r>
              <a:rPr lang="en-US" sz="2459" u="none" strike="noStrike">
                <a:solidFill>
                  <a:srgbClr val="FFFFFF"/>
                </a:solidFill>
                <a:latin typeface="Galano Grotesque 2"/>
                <a:ea typeface="Galano Grotesque 2"/>
                <a:cs typeface="Galano Grotesque 2"/>
                <a:sym typeface="Galano Grotesque 2"/>
              </a:rPr>
              <a:t>How could we protect the habitat? </a:t>
            </a:r>
          </a:p>
          <a:p>
            <a:pPr marL="0" lvl="0" indent="0" algn="l">
              <a:lnSpc>
                <a:spcPts val="2951"/>
              </a:lnSpc>
              <a:spcBef>
                <a:spcPct val="0"/>
              </a:spcBef>
            </a:pPr>
            <a:r>
              <a:rPr lang="en-US" sz="2459" u="none" strike="noStrike">
                <a:solidFill>
                  <a:srgbClr val="FFFFFF"/>
                </a:solidFill>
                <a:latin typeface="Galano Grotesque 2"/>
                <a:ea typeface="Galano Grotesque 2"/>
                <a:cs typeface="Galano Grotesque 2"/>
                <a:sym typeface="Galano Grotesque 2"/>
              </a:rPr>
              <a:t>What actions we can take to help it recover? </a:t>
            </a:r>
          </a:p>
          <a:p>
            <a:pPr marL="445197" lvl="1" indent="-222599" algn="l">
              <a:lnSpc>
                <a:spcPts val="2951"/>
              </a:lnSpc>
            </a:pPr>
            <a:endParaRPr lang="en-US" sz="2459" u="none" strike="noStrike">
              <a:solidFill>
                <a:srgbClr val="FFFFFF"/>
              </a:solidFill>
              <a:latin typeface="Galano Grotesque 2"/>
              <a:ea typeface="Galano Grotesque 2"/>
              <a:cs typeface="Galano Grotesque 2"/>
              <a:sym typeface="Galano Grotesque 2"/>
            </a:endParaRPr>
          </a:p>
        </p:txBody>
      </p:sp>
      <p:grpSp>
        <p:nvGrpSpPr>
          <p:cNvPr id="10" name="Group 10"/>
          <p:cNvGrpSpPr/>
          <p:nvPr/>
        </p:nvGrpSpPr>
        <p:grpSpPr>
          <a:xfrm>
            <a:off x="10233841" y="2259111"/>
            <a:ext cx="6230683" cy="3958095"/>
            <a:chOff x="0" y="0"/>
            <a:chExt cx="8307578" cy="5277460"/>
          </a:xfrm>
        </p:grpSpPr>
        <p:sp>
          <p:nvSpPr>
            <p:cNvPr id="11" name="Freeform 11"/>
            <p:cNvSpPr/>
            <p:nvPr/>
          </p:nvSpPr>
          <p:spPr>
            <a:xfrm>
              <a:off x="0" y="0"/>
              <a:ext cx="8307538" cy="5277511"/>
            </a:xfrm>
            <a:custGeom>
              <a:avLst/>
              <a:gdLst/>
              <a:ahLst/>
              <a:cxnLst/>
              <a:rect l="l" t="t" r="r" b="b"/>
              <a:pathLst>
                <a:path w="8307538" h="5277511">
                  <a:moveTo>
                    <a:pt x="0" y="0"/>
                  </a:moveTo>
                  <a:lnTo>
                    <a:pt x="8307538" y="0"/>
                  </a:lnTo>
                  <a:lnTo>
                    <a:pt x="8307538" y="5277511"/>
                  </a:lnTo>
                  <a:lnTo>
                    <a:pt x="0" y="5277511"/>
                  </a:lnTo>
                  <a:close/>
                </a:path>
              </a:pathLst>
            </a:custGeom>
            <a:solidFill>
              <a:srgbClr val="FFFFFF"/>
            </a:solidFill>
          </p:spPr>
          <p:txBody>
            <a:bodyPr/>
            <a:lstStyle/>
            <a:p>
              <a:endParaRPr lang="en-GB"/>
            </a:p>
          </p:txBody>
        </p:sp>
        <p:sp>
          <p:nvSpPr>
            <p:cNvPr id="12" name="TextBox 12"/>
            <p:cNvSpPr txBox="1"/>
            <p:nvPr/>
          </p:nvSpPr>
          <p:spPr>
            <a:xfrm>
              <a:off x="0" y="-66675"/>
              <a:ext cx="8307578" cy="5344135"/>
            </a:xfrm>
            <a:prstGeom prst="rect">
              <a:avLst/>
            </a:prstGeom>
          </p:spPr>
          <p:txBody>
            <a:bodyPr lIns="50800" tIns="50800" rIns="50800" bIns="50800" rtlCol="0" anchor="t"/>
            <a:lstStyle/>
            <a:p>
              <a:pPr marL="0" lvl="0" indent="0" algn="ctr">
                <a:lnSpc>
                  <a:spcPts val="3779"/>
                </a:lnSpc>
                <a:spcBef>
                  <a:spcPct val="0"/>
                </a:spcBef>
              </a:pPr>
              <a:r>
                <a:rPr lang="en-US" sz="2700" b="1" u="none" strike="noStrike">
                  <a:solidFill>
                    <a:srgbClr val="003C69"/>
                  </a:solidFill>
                  <a:latin typeface="Arimo Bold"/>
                  <a:ea typeface="Arimo Bold"/>
                  <a:cs typeface="Arimo Bold"/>
                  <a:sym typeface="Arimo Bold"/>
                </a:rPr>
                <a:t>Example</a:t>
              </a:r>
            </a:p>
            <a:p>
              <a:pPr marL="0" lvl="0" indent="0" algn="ctr">
                <a:lnSpc>
                  <a:spcPts val="3779"/>
                </a:lnSpc>
                <a:spcBef>
                  <a:spcPct val="0"/>
                </a:spcBef>
              </a:pPr>
              <a:endParaRPr lang="en-US" sz="2700" b="1" u="none" strike="noStrike">
                <a:solidFill>
                  <a:srgbClr val="003C69"/>
                </a:solidFill>
                <a:latin typeface="Arimo Bold"/>
                <a:ea typeface="Arimo Bold"/>
                <a:cs typeface="Arimo Bold"/>
                <a:sym typeface="Arimo Bold"/>
              </a:endParaRPr>
            </a:p>
            <a:p>
              <a:pPr marL="0" lvl="0" indent="0" algn="ctr">
                <a:lnSpc>
                  <a:spcPts val="3779"/>
                </a:lnSpc>
                <a:spcBef>
                  <a:spcPct val="0"/>
                </a:spcBef>
              </a:pPr>
              <a:r>
                <a:rPr lang="en-US" sz="2700" b="1" u="none" strike="noStrike">
                  <a:solidFill>
                    <a:srgbClr val="003C69"/>
                  </a:solidFill>
                  <a:latin typeface="Arimo Bold"/>
                  <a:ea typeface="Arimo Bold"/>
                  <a:cs typeface="Arimo Bold"/>
                  <a:sym typeface="Arimo Bold"/>
                </a:rPr>
                <a:t>Threat</a:t>
              </a:r>
              <a:r>
                <a:rPr lang="en-US" sz="2700" b="1">
                  <a:solidFill>
                    <a:srgbClr val="003C69"/>
                  </a:solidFill>
                  <a:latin typeface="Arimo Bold"/>
                  <a:ea typeface="Arimo Bold"/>
                  <a:cs typeface="Arimo Bold"/>
                  <a:sym typeface="Arimo Bold"/>
                </a:rPr>
                <a:t>/cause:</a:t>
              </a:r>
              <a:endParaRPr lang="en-US" sz="2700" b="1" u="none" strike="noStrike">
                <a:solidFill>
                  <a:srgbClr val="003C69"/>
                </a:solidFill>
                <a:latin typeface="Arimo Bold"/>
                <a:ea typeface="Arimo Bold"/>
                <a:cs typeface="Arimo Bold"/>
                <a:sym typeface="Arimo Bold"/>
              </a:endParaRPr>
            </a:p>
            <a:p>
              <a:pPr marL="0" lvl="0" indent="0" algn="ctr">
                <a:lnSpc>
                  <a:spcPts val="3779"/>
                </a:lnSpc>
                <a:spcBef>
                  <a:spcPct val="0"/>
                </a:spcBef>
              </a:pPr>
              <a:r>
                <a:rPr lang="en-US" sz="2700" i="1" u="none" strike="noStrike">
                  <a:solidFill>
                    <a:srgbClr val="003C69"/>
                  </a:solidFill>
                  <a:latin typeface="Arimo Italics"/>
                  <a:ea typeface="Arimo Italics"/>
                  <a:cs typeface="Arimo Italics"/>
                  <a:sym typeface="Arimo Italics"/>
                </a:rPr>
                <a:t>Boat anchors damaging seagrass.</a:t>
              </a:r>
            </a:p>
            <a:p>
              <a:pPr marL="0" lvl="0" indent="0" algn="ctr">
                <a:lnSpc>
                  <a:spcPts val="3779"/>
                </a:lnSpc>
                <a:spcBef>
                  <a:spcPct val="0"/>
                </a:spcBef>
              </a:pPr>
              <a:endParaRPr lang="en-US" sz="2700" i="1" u="none" strike="noStrike">
                <a:solidFill>
                  <a:srgbClr val="003C69"/>
                </a:solidFill>
                <a:latin typeface="Arimo Italics"/>
                <a:ea typeface="Arimo Italics"/>
                <a:cs typeface="Arimo Italics"/>
                <a:sym typeface="Arimo Italics"/>
              </a:endParaRPr>
            </a:p>
            <a:p>
              <a:pPr marL="0" lvl="0" indent="0" algn="ctr">
                <a:lnSpc>
                  <a:spcPts val="3779"/>
                </a:lnSpc>
                <a:spcBef>
                  <a:spcPct val="0"/>
                </a:spcBef>
              </a:pPr>
              <a:r>
                <a:rPr lang="en-US" sz="2700" b="1" u="none" strike="noStrike">
                  <a:solidFill>
                    <a:srgbClr val="003C69"/>
                  </a:solidFill>
                  <a:latin typeface="Arimo Bold"/>
                  <a:ea typeface="Arimo Bold"/>
                  <a:cs typeface="Arimo Bold"/>
                  <a:sym typeface="Arimo Bold"/>
                </a:rPr>
                <a:t>Consequence:</a:t>
              </a:r>
            </a:p>
            <a:p>
              <a:pPr marL="0" lvl="0" indent="0" algn="ctr">
                <a:lnSpc>
                  <a:spcPts val="3779"/>
                </a:lnSpc>
                <a:spcBef>
                  <a:spcPct val="0"/>
                </a:spcBef>
              </a:pPr>
              <a:r>
                <a:rPr lang="en-US" sz="2700" i="1" u="none" strike="noStrike">
                  <a:solidFill>
                    <a:srgbClr val="003C69"/>
                  </a:solidFill>
                  <a:latin typeface="Arimo Italics"/>
                  <a:ea typeface="Arimo Italics"/>
                  <a:cs typeface="Arimo Italics"/>
                  <a:sym typeface="Arimo Italics"/>
                </a:rPr>
                <a:t>Seagrass is destroyed and young fish lose shelter.</a:t>
              </a:r>
            </a:p>
          </p:txBody>
        </p:sp>
      </p:grpSp>
      <p:grpSp>
        <p:nvGrpSpPr>
          <p:cNvPr id="13" name="Group 13"/>
          <p:cNvGrpSpPr/>
          <p:nvPr/>
        </p:nvGrpSpPr>
        <p:grpSpPr>
          <a:xfrm>
            <a:off x="10233841" y="6252705"/>
            <a:ext cx="6230683" cy="3005595"/>
            <a:chOff x="0" y="0"/>
            <a:chExt cx="8307578" cy="4007460"/>
          </a:xfrm>
        </p:grpSpPr>
        <p:sp>
          <p:nvSpPr>
            <p:cNvPr id="14" name="Freeform 14"/>
            <p:cNvSpPr/>
            <p:nvPr/>
          </p:nvSpPr>
          <p:spPr>
            <a:xfrm>
              <a:off x="0" y="0"/>
              <a:ext cx="8307539" cy="4007431"/>
            </a:xfrm>
            <a:custGeom>
              <a:avLst/>
              <a:gdLst/>
              <a:ahLst/>
              <a:cxnLst/>
              <a:rect l="l" t="t" r="r" b="b"/>
              <a:pathLst>
                <a:path w="8307539" h="4007431">
                  <a:moveTo>
                    <a:pt x="0" y="0"/>
                  </a:moveTo>
                  <a:lnTo>
                    <a:pt x="8307539" y="0"/>
                  </a:lnTo>
                  <a:lnTo>
                    <a:pt x="8307539" y="4007431"/>
                  </a:lnTo>
                  <a:lnTo>
                    <a:pt x="0" y="4007431"/>
                  </a:lnTo>
                  <a:close/>
                </a:path>
              </a:pathLst>
            </a:custGeom>
            <a:solidFill>
              <a:srgbClr val="FFFFFF"/>
            </a:solidFill>
          </p:spPr>
          <p:txBody>
            <a:bodyPr/>
            <a:lstStyle/>
            <a:p>
              <a:endParaRPr lang="en-GB"/>
            </a:p>
          </p:txBody>
        </p:sp>
        <p:sp>
          <p:nvSpPr>
            <p:cNvPr id="15" name="TextBox 15"/>
            <p:cNvSpPr txBox="1"/>
            <p:nvPr/>
          </p:nvSpPr>
          <p:spPr>
            <a:xfrm>
              <a:off x="0" y="-66675"/>
              <a:ext cx="8307578" cy="4074135"/>
            </a:xfrm>
            <a:prstGeom prst="rect">
              <a:avLst/>
            </a:prstGeom>
          </p:spPr>
          <p:txBody>
            <a:bodyPr lIns="50800" tIns="50800" rIns="50800" bIns="50800" rtlCol="0" anchor="t"/>
            <a:lstStyle/>
            <a:p>
              <a:pPr marL="0" lvl="0" indent="0" algn="ctr">
                <a:lnSpc>
                  <a:spcPts val="3779"/>
                </a:lnSpc>
                <a:spcBef>
                  <a:spcPct val="0"/>
                </a:spcBef>
              </a:pPr>
              <a:r>
                <a:rPr lang="en-US" sz="2700" b="1" u="none" strike="noStrike">
                  <a:solidFill>
                    <a:srgbClr val="003C69"/>
                  </a:solidFill>
                  <a:latin typeface="Arimo Bold"/>
                  <a:ea typeface="Arimo Bold"/>
                  <a:cs typeface="Arimo Bold"/>
                  <a:sym typeface="Arimo Bold"/>
                </a:rPr>
                <a:t>Recommended Action:</a:t>
              </a:r>
            </a:p>
            <a:p>
              <a:pPr marL="0" lvl="0" indent="0" algn="ctr">
                <a:lnSpc>
                  <a:spcPts val="3779"/>
                </a:lnSpc>
                <a:spcBef>
                  <a:spcPct val="0"/>
                </a:spcBef>
              </a:pPr>
              <a:r>
                <a:rPr lang="en-US" sz="2700" u="none" strike="noStrike">
                  <a:solidFill>
                    <a:srgbClr val="003C69"/>
                  </a:solidFill>
                  <a:latin typeface="Arimo"/>
                  <a:ea typeface="Arimo"/>
                  <a:cs typeface="Arimo"/>
                  <a:sym typeface="Arimo"/>
                </a:rPr>
                <a:t>Ban anchoring over seagrass meadows.</a:t>
              </a:r>
            </a:p>
            <a:p>
              <a:pPr marL="0" lvl="0" indent="0" algn="ctr">
                <a:lnSpc>
                  <a:spcPts val="3779"/>
                </a:lnSpc>
                <a:spcBef>
                  <a:spcPct val="0"/>
                </a:spcBef>
              </a:pPr>
              <a:r>
                <a:rPr lang="en-US" sz="2700" u="none" strike="noStrike">
                  <a:solidFill>
                    <a:srgbClr val="003C69"/>
                  </a:solidFill>
                  <a:latin typeface="Arimo"/>
                  <a:ea typeface="Arimo"/>
                  <a:cs typeface="Arimo"/>
                  <a:sym typeface="Arimo"/>
                </a:rPr>
                <a:t> </a:t>
              </a:r>
            </a:p>
            <a:p>
              <a:pPr marL="0" lvl="0" indent="0" algn="ctr">
                <a:lnSpc>
                  <a:spcPts val="3779"/>
                </a:lnSpc>
                <a:spcBef>
                  <a:spcPct val="0"/>
                </a:spcBef>
              </a:pPr>
              <a:r>
                <a:rPr lang="en-US" sz="2700" b="1" u="none" strike="noStrike">
                  <a:solidFill>
                    <a:srgbClr val="003C69"/>
                  </a:solidFill>
                  <a:latin typeface="Arimo Bold"/>
                  <a:ea typeface="Arimo Bold"/>
                  <a:cs typeface="Arimo Bold"/>
                  <a:sym typeface="Arimo Bold"/>
                </a:rPr>
                <a:t>Why?</a:t>
              </a:r>
            </a:p>
            <a:p>
              <a:pPr marL="0" lvl="0" indent="0" algn="ctr">
                <a:lnSpc>
                  <a:spcPts val="3779"/>
                </a:lnSpc>
                <a:spcBef>
                  <a:spcPct val="0"/>
                </a:spcBef>
              </a:pPr>
              <a:r>
                <a:rPr lang="en-US" sz="2700" u="none" strike="noStrike">
                  <a:solidFill>
                    <a:srgbClr val="003C69"/>
                  </a:solidFill>
                  <a:latin typeface="Arimo"/>
                  <a:ea typeface="Arimo"/>
                  <a:cs typeface="Arimo"/>
                  <a:sym typeface="Arimo"/>
                </a:rPr>
                <a:t>This would reduce damage and allow seagrass to recover.</a:t>
              </a:r>
            </a:p>
          </p:txBody>
        </p:sp>
      </p:grpSp>
      <p:sp>
        <p:nvSpPr>
          <p:cNvPr id="16" name="TextBox 16"/>
          <p:cNvSpPr txBox="1"/>
          <p:nvPr/>
        </p:nvSpPr>
        <p:spPr>
          <a:xfrm>
            <a:off x="16002000" y="9934575"/>
            <a:ext cx="2190750" cy="276225"/>
          </a:xfrm>
          <a:prstGeom prst="rect">
            <a:avLst/>
          </a:prstGeom>
        </p:spPr>
        <p:txBody>
          <a:bodyPr lIns="0" tIns="0" rIns="0" bIns="0" rtlCol="0" anchor="t">
            <a:spAutoFit/>
          </a:bodyPr>
          <a:lstStyle/>
          <a:p>
            <a:pPr marL="0" lvl="0" indent="0" algn="r">
              <a:lnSpc>
                <a:spcPts val="1680"/>
              </a:lnSpc>
              <a:spcBef>
                <a:spcPct val="0"/>
              </a:spcBef>
            </a:pPr>
            <a:r>
              <a:rPr lang="en-US" sz="1400" u="none" strike="noStrike">
                <a:solidFill>
                  <a:srgbClr val="FFFFFF"/>
                </a:solidFill>
                <a:latin typeface="Galano Grotesque 3"/>
                <a:ea typeface="Galano Grotesque 3"/>
                <a:cs typeface="Galano Grotesque 3"/>
                <a:sym typeface="Galano Grotesque 3"/>
              </a:rPr>
              <a:t>Credit: Matt Jarvis </a:t>
            </a:r>
          </a:p>
        </p:txBody>
      </p:sp>
      <p:sp>
        <p:nvSpPr>
          <p:cNvPr id="17" name="TextBox 17"/>
          <p:cNvSpPr txBox="1"/>
          <p:nvPr/>
        </p:nvSpPr>
        <p:spPr>
          <a:xfrm>
            <a:off x="762000" y="8065072"/>
            <a:ext cx="8191500" cy="866775"/>
          </a:xfrm>
          <a:prstGeom prst="rect">
            <a:avLst/>
          </a:prstGeom>
        </p:spPr>
        <p:txBody>
          <a:bodyPr lIns="0" tIns="0" rIns="0" bIns="0" rtlCol="0" anchor="t">
            <a:spAutoFit/>
          </a:bodyPr>
          <a:lstStyle/>
          <a:p>
            <a:pPr marL="0" lvl="0" indent="0" algn="l">
              <a:lnSpc>
                <a:spcPts val="2951"/>
              </a:lnSpc>
              <a:spcBef>
                <a:spcPct val="0"/>
              </a:spcBef>
            </a:pPr>
            <a:r>
              <a:rPr lang="en-US" sz="2460" u="none" strike="noStrike">
                <a:solidFill>
                  <a:srgbClr val="FFFFFF"/>
                </a:solidFill>
                <a:latin typeface="Galano Grotesque 2"/>
                <a:ea typeface="Galano Grotesque 2"/>
                <a:cs typeface="Galano Grotesque 2"/>
                <a:sym typeface="Galano Grotesque 2"/>
              </a:rPr>
              <a:t>Write your ideas in the Action box on your Habitat Case File.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barn(inVertical)">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barn(inVertical)">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barn(inVertical)">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xEl>
                                              <p:pRg st="3" end="3"/>
                                            </p:txEl>
                                          </p:spTgt>
                                        </p:tgtEl>
                                        <p:attrNameLst>
                                          <p:attrName>style.visibility</p:attrName>
                                        </p:attrNameLst>
                                      </p:cBhvr>
                                      <p:to>
                                        <p:strVal val="visible"/>
                                      </p:to>
                                    </p:set>
                                    <p:animEffect transition="in" filter="barn(inVertical)">
                                      <p:cBhvr>
                                        <p:cTn id="32" dur="500"/>
                                        <p:tgtEl>
                                          <p:spTgt spid="9">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Effect transition="in" filter="barn(inVertical)">
                                      <p:cBhvr>
                                        <p:cTn id="37" dur="500"/>
                                        <p:tgtEl>
                                          <p:spTgt spid="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9">
                                            <p:txEl>
                                              <p:pRg st="7" end="7"/>
                                            </p:txEl>
                                          </p:spTgt>
                                        </p:tgtEl>
                                        <p:attrNameLst>
                                          <p:attrName>style.visibility</p:attrName>
                                        </p:attrNameLst>
                                      </p:cBhvr>
                                      <p:to>
                                        <p:strVal val="visible"/>
                                      </p:to>
                                    </p:set>
                                    <p:animEffect transition="in" filter="barn(inVertical)">
                                      <p:cBhvr>
                                        <p:cTn id="42" dur="500"/>
                                        <p:tgtEl>
                                          <p:spTgt spid="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9">
                                            <p:txEl>
                                              <p:pRg st="8" end="8"/>
                                            </p:txEl>
                                          </p:spTgt>
                                        </p:tgtEl>
                                        <p:attrNameLst>
                                          <p:attrName>style.visibility</p:attrName>
                                        </p:attrNameLst>
                                      </p:cBhvr>
                                      <p:to>
                                        <p:strVal val="visible"/>
                                      </p:to>
                                    </p:set>
                                    <p:animEffect transition="in" filter="barn(inVertical)">
                                      <p:cBhvr>
                                        <p:cTn id="47" dur="500"/>
                                        <p:tgtEl>
                                          <p:spTgt spid="9">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9">
                                            <p:txEl>
                                              <p:pRg st="9" end="9"/>
                                            </p:txEl>
                                          </p:spTgt>
                                        </p:tgtEl>
                                        <p:attrNameLst>
                                          <p:attrName>style.visibility</p:attrName>
                                        </p:attrNameLst>
                                      </p:cBhvr>
                                      <p:to>
                                        <p:strVal val="visible"/>
                                      </p:to>
                                    </p:set>
                                    <p:animEffect transition="in" filter="barn(inVertical)">
                                      <p:cBhvr>
                                        <p:cTn id="52" dur="500"/>
                                        <p:tgtEl>
                                          <p:spTgt spid="9">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7">
                                            <p:txEl>
                                              <p:pRg st="0" end="0"/>
                                            </p:txEl>
                                          </p:spTgt>
                                        </p:tgtEl>
                                        <p:attrNameLst>
                                          <p:attrName>style.visibility</p:attrName>
                                        </p:attrNameLst>
                                      </p:cBhvr>
                                      <p:to>
                                        <p:strVal val="visible"/>
                                      </p:to>
                                    </p:set>
                                    <p:animEffect transition="in" filter="barn(inVertical)">
                                      <p:cBhvr>
                                        <p:cTn id="57" dur="500"/>
                                        <p:tgtEl>
                                          <p:spTgt spid="17">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barn(inVertical)">
                                      <p:cBhvr>
                                        <p:cTn id="62" dur="500"/>
                                        <p:tgtEl>
                                          <p:spTgt spid="10"/>
                                        </p:tgtEl>
                                      </p:cBhvr>
                                    </p:animEffect>
                                  </p:childTnLst>
                                </p:cTn>
                              </p:par>
                              <p:par>
                                <p:cTn id="63" presetID="16" presetClass="entr" presetSubtype="21" fill="hold" nodeType="with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barn(inVertical)">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3C69"/>
        </a:solidFill>
        <a:effectLst/>
      </p:bgPr>
    </p:bg>
    <p:spTree>
      <p:nvGrpSpPr>
        <p:cNvPr id="1" name=""/>
        <p:cNvGrpSpPr/>
        <p:nvPr/>
      </p:nvGrpSpPr>
      <p:grpSpPr>
        <a:xfrm>
          <a:off x="0" y="0"/>
          <a:ext cx="0" cy="0"/>
          <a:chOff x="0" y="0"/>
          <a:chExt cx="0" cy="0"/>
        </a:xfrm>
      </p:grpSpPr>
      <p:grpSp>
        <p:nvGrpSpPr>
          <p:cNvPr id="2" name="Group 2"/>
          <p:cNvGrpSpPr/>
          <p:nvPr/>
        </p:nvGrpSpPr>
        <p:grpSpPr>
          <a:xfrm>
            <a:off x="542925" y="9239250"/>
            <a:ext cx="686038" cy="718052"/>
            <a:chOff x="0" y="0"/>
            <a:chExt cx="914718" cy="957402"/>
          </a:xfrm>
        </p:grpSpPr>
        <p:sp>
          <p:nvSpPr>
            <p:cNvPr id="3" name="Freeform 3"/>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grpSp>
        <p:nvGrpSpPr>
          <p:cNvPr id="4" name="Group 4"/>
          <p:cNvGrpSpPr/>
          <p:nvPr/>
        </p:nvGrpSpPr>
        <p:grpSpPr>
          <a:xfrm>
            <a:off x="9144000" y="0"/>
            <a:ext cx="9144000" cy="10287000"/>
            <a:chOff x="0" y="0"/>
            <a:chExt cx="12192000" cy="13716000"/>
          </a:xfrm>
        </p:grpSpPr>
        <p:sp>
          <p:nvSpPr>
            <p:cNvPr id="5" name="Freeform 5"/>
            <p:cNvSpPr/>
            <p:nvPr/>
          </p:nvSpPr>
          <p:spPr>
            <a:xfrm>
              <a:off x="0" y="0"/>
              <a:ext cx="12191978" cy="13716000"/>
            </a:xfrm>
            <a:custGeom>
              <a:avLst/>
              <a:gdLst/>
              <a:ahLst/>
              <a:cxnLst/>
              <a:rect l="l" t="t" r="r" b="b"/>
              <a:pathLst>
                <a:path w="12191978" h="13716000">
                  <a:moveTo>
                    <a:pt x="0" y="0"/>
                  </a:moveTo>
                  <a:lnTo>
                    <a:pt x="12191978" y="0"/>
                  </a:lnTo>
                  <a:lnTo>
                    <a:pt x="12191978" y="13716000"/>
                  </a:lnTo>
                  <a:lnTo>
                    <a:pt x="0" y="13716000"/>
                  </a:lnTo>
                  <a:lnTo>
                    <a:pt x="0" y="0"/>
                  </a:lnTo>
                  <a:close/>
                </a:path>
              </a:pathLst>
            </a:custGeom>
            <a:blipFill>
              <a:blip r:embed="rId4"/>
              <a:stretch>
                <a:fillRect l="-48905" r="-19867"/>
              </a:stretch>
            </a:blipFill>
          </p:spPr>
          <p:txBody>
            <a:bodyPr/>
            <a:lstStyle/>
            <a:p>
              <a:endParaRPr lang="en-GB"/>
            </a:p>
          </p:txBody>
        </p:sp>
      </p:grpSp>
      <p:sp>
        <p:nvSpPr>
          <p:cNvPr id="6" name="TextBox 6"/>
          <p:cNvSpPr txBox="1"/>
          <p:nvPr/>
        </p:nvSpPr>
        <p:spPr>
          <a:xfrm>
            <a:off x="762000" y="628650"/>
            <a:ext cx="7810500" cy="706120"/>
          </a:xfrm>
          <a:prstGeom prst="rect">
            <a:avLst/>
          </a:prstGeom>
        </p:spPr>
        <p:txBody>
          <a:bodyPr lIns="0" tIns="0" rIns="0" bIns="0" rtlCol="0" anchor="t">
            <a:spAutoFit/>
          </a:bodyPr>
          <a:lstStyle/>
          <a:p>
            <a:pPr marL="0" lvl="0" indent="0" algn="l">
              <a:lnSpc>
                <a:spcPts val="3800"/>
              </a:lnSpc>
              <a:spcBef>
                <a:spcPct val="0"/>
              </a:spcBef>
            </a:pPr>
            <a:r>
              <a:rPr lang="en-US" sz="3800" u="none" strike="noStrike">
                <a:solidFill>
                  <a:srgbClr val="FFFFFF"/>
                </a:solidFill>
                <a:latin typeface="GalanoGrotesque-SemiBold"/>
                <a:ea typeface="GalanoGrotesque-SemiBold"/>
                <a:cs typeface="GalanoGrotesque-SemiBold"/>
                <a:sym typeface="GalanoGrotesque-SemiBold"/>
              </a:rPr>
              <a:t>Report back </a:t>
            </a:r>
          </a:p>
        </p:txBody>
      </p:sp>
      <p:sp>
        <p:nvSpPr>
          <p:cNvPr id="7" name="TextBox 7"/>
          <p:cNvSpPr txBox="1"/>
          <p:nvPr/>
        </p:nvSpPr>
        <p:spPr>
          <a:xfrm>
            <a:off x="762000" y="2062512"/>
            <a:ext cx="7620000" cy="5181600"/>
          </a:xfrm>
          <a:prstGeom prst="rect">
            <a:avLst/>
          </a:prstGeom>
        </p:spPr>
        <p:txBody>
          <a:bodyPr lIns="0" tIns="0" rIns="0" bIns="0" rtlCol="0" anchor="t">
            <a:spAutoFit/>
          </a:bodyPr>
          <a:lstStyle/>
          <a:p>
            <a:pPr marL="0" lvl="0" indent="0" algn="l">
              <a:lnSpc>
                <a:spcPts val="3719"/>
              </a:lnSpc>
              <a:spcBef>
                <a:spcPct val="0"/>
              </a:spcBef>
            </a:pPr>
            <a:r>
              <a:rPr lang="en-US" sz="3099" u="none" strike="noStrike">
                <a:solidFill>
                  <a:srgbClr val="00AAFF"/>
                </a:solidFill>
                <a:latin typeface="Galano Grotesque 2"/>
                <a:ea typeface="Galano Grotesque 2"/>
                <a:cs typeface="Galano Grotesque 2"/>
                <a:sym typeface="Galano Grotesque 2"/>
              </a:rPr>
              <a:t>Your team must share:</a:t>
            </a:r>
          </a:p>
          <a:p>
            <a:pPr marL="0" lvl="0" indent="0" algn="l">
              <a:lnSpc>
                <a:spcPts val="3359"/>
              </a:lnSpc>
              <a:spcBef>
                <a:spcPct val="0"/>
              </a:spcBef>
            </a:pPr>
            <a:endParaRPr lang="en-US" sz="3099" u="none" strike="noStrike">
              <a:solidFill>
                <a:srgbClr val="00AAFF"/>
              </a:solidFill>
              <a:latin typeface="Galano Grotesque 2"/>
              <a:ea typeface="Galano Grotesque 2"/>
              <a:cs typeface="Galano Grotesque 2"/>
              <a:sym typeface="Galano Grotesque 2"/>
            </a:endParaRPr>
          </a:p>
          <a:p>
            <a:pPr marL="0" lvl="0" indent="0" algn="l">
              <a:lnSpc>
                <a:spcPts val="3359"/>
              </a:lnSpc>
              <a:spcBef>
                <a:spcPct val="0"/>
              </a:spcBef>
            </a:pPr>
            <a:r>
              <a:rPr lang="en-US" sz="2799" u="none" strike="noStrike">
                <a:solidFill>
                  <a:srgbClr val="FFFFFF"/>
                </a:solidFill>
                <a:latin typeface="Galano Grotesque 2"/>
                <a:ea typeface="Galano Grotesque 2"/>
                <a:cs typeface="Galano Grotesque 2"/>
                <a:sym typeface="Galano Grotesque 2"/>
              </a:rPr>
              <a:t>1.What habitat did you investigate? </a:t>
            </a:r>
          </a:p>
          <a:p>
            <a:pPr marL="0" lvl="0" indent="0" algn="l">
              <a:lnSpc>
                <a:spcPts val="287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marL="0" lvl="0" indent="0" algn="l">
              <a:lnSpc>
                <a:spcPts val="3359"/>
              </a:lnSpc>
              <a:spcBef>
                <a:spcPct val="0"/>
              </a:spcBef>
            </a:pPr>
            <a:r>
              <a:rPr lang="en-US" sz="2799" u="none" strike="noStrike">
                <a:solidFill>
                  <a:srgbClr val="FFFFFF"/>
                </a:solidFill>
                <a:latin typeface="Galano Grotesque 2"/>
                <a:ea typeface="Galano Grotesque 2"/>
                <a:cs typeface="Galano Grotesque 2"/>
                <a:sym typeface="Galano Grotesque 2"/>
              </a:rPr>
              <a:t>2.Which species were affected? (</a:t>
            </a:r>
            <a:r>
              <a:rPr lang="en-US" sz="2799">
                <a:solidFill>
                  <a:srgbClr val="FFFFFF"/>
                </a:solidFill>
                <a:latin typeface="Galano Grotesque 2"/>
                <a:ea typeface="Galano Grotesque 2"/>
                <a:cs typeface="Galano Grotesque 2"/>
                <a:sym typeface="Galano Grotesque 2"/>
              </a:rPr>
              <a:t>Animals In Danger </a:t>
            </a:r>
            <a:r>
              <a:rPr lang="en-US" sz="2799" u="none" strike="noStrike">
                <a:solidFill>
                  <a:srgbClr val="FFFFFF"/>
                </a:solidFill>
                <a:latin typeface="Galano Grotesque 2"/>
                <a:ea typeface="Galano Grotesque 2"/>
                <a:cs typeface="Galano Grotesque 2"/>
                <a:sym typeface="Galano Grotesque 2"/>
              </a:rPr>
              <a:t> cards chosen)</a:t>
            </a:r>
          </a:p>
          <a:p>
            <a:pPr marL="0" lvl="0" indent="0" algn="l">
              <a:lnSpc>
                <a:spcPts val="335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a:lnSpc>
                <a:spcPts val="3359"/>
              </a:lnSpc>
              <a:spcBef>
                <a:spcPct val="0"/>
              </a:spcBef>
            </a:pPr>
            <a:r>
              <a:rPr lang="en-US" sz="2750" u="none" strike="noStrike">
                <a:solidFill>
                  <a:srgbClr val="FFFFFF"/>
                </a:solidFill>
                <a:latin typeface="Galano Grotesque 2"/>
                <a:ea typeface="Galano Grotesque 2"/>
                <a:cs typeface="Galano Grotesque 2"/>
                <a:sym typeface="Galano Grotesque 2"/>
              </a:rPr>
              <a:t>3.What caused </a:t>
            </a:r>
            <a:r>
              <a:rPr lang="en-US" sz="2750">
                <a:solidFill>
                  <a:srgbClr val="FFFFFF"/>
                </a:solidFill>
                <a:latin typeface="Galano Grotesque 2"/>
                <a:ea typeface="Galano Grotesque 2"/>
                <a:cs typeface="Galano Grotesque 2"/>
                <a:sym typeface="Galano Grotesque 2"/>
              </a:rPr>
              <a:t>the problem</a:t>
            </a:r>
            <a:r>
              <a:rPr lang="en-US" sz="2750" u="none" strike="noStrike">
                <a:solidFill>
                  <a:srgbClr val="FFFFFF"/>
                </a:solidFill>
                <a:latin typeface="Galano Grotesque 2"/>
                <a:ea typeface="Galano Grotesque 2"/>
                <a:cs typeface="Galano Grotesque 2"/>
                <a:sym typeface="Galano Grotesque 2"/>
              </a:rPr>
              <a:t>? </a:t>
            </a:r>
            <a:r>
              <a:rPr lang="en-US" sz="2750" u="none" strike="noStrike" dirty="0">
                <a:solidFill>
                  <a:srgbClr val="FFFFFF"/>
                </a:solidFill>
                <a:latin typeface="Galano Grotesque 2"/>
                <a:ea typeface="Galano Grotesque 2"/>
                <a:cs typeface="Galano Grotesque 2"/>
                <a:sym typeface="Galano Grotesque 2"/>
              </a:rPr>
              <a:t>(Cause and Consequence cards chosen) </a:t>
            </a:r>
            <a:endParaRPr lang="en-US" sz="2750" u="none" strike="noStrike" dirty="0">
              <a:solidFill>
                <a:srgbClr val="FFFFFF"/>
              </a:solidFill>
              <a:latin typeface="Galano Grotesque 2"/>
              <a:ea typeface="Galano Grotesque 2"/>
              <a:cs typeface="Galano Grotesque 2"/>
            </a:endParaRPr>
          </a:p>
          <a:p>
            <a:pPr marL="0" lvl="0" indent="0" algn="l">
              <a:lnSpc>
                <a:spcPts val="3359"/>
              </a:lnSpc>
              <a:spcBef>
                <a:spcPct val="0"/>
              </a:spcBef>
            </a:pPr>
            <a:endParaRPr lang="en-US" sz="2799" u="none" strike="noStrike">
              <a:solidFill>
                <a:srgbClr val="FFFFFF"/>
              </a:solidFill>
              <a:latin typeface="Galano Grotesque 2"/>
              <a:ea typeface="Galano Grotesque 2"/>
              <a:cs typeface="Galano Grotesque 2"/>
              <a:sym typeface="Galano Grotesque 2"/>
            </a:endParaRPr>
          </a:p>
          <a:p>
            <a:pPr marL="0" lvl="0" indent="0" algn="l">
              <a:lnSpc>
                <a:spcPts val="3359"/>
              </a:lnSpc>
              <a:spcBef>
                <a:spcPct val="0"/>
              </a:spcBef>
            </a:pPr>
            <a:r>
              <a:rPr lang="en-US" sz="2799" u="none" strike="noStrike">
                <a:solidFill>
                  <a:srgbClr val="FFFFFF"/>
                </a:solidFill>
                <a:latin typeface="Galano Grotesque 2"/>
                <a:ea typeface="Galano Grotesque 2"/>
                <a:cs typeface="Galano Grotesque 2"/>
                <a:sym typeface="Galano Grotesque 2"/>
              </a:rPr>
              <a:t>4.How could we help protect or restore </a:t>
            </a:r>
            <a:r>
              <a:rPr lang="en-US" sz="2799">
                <a:solidFill>
                  <a:srgbClr val="FFFFFF"/>
                </a:solidFill>
                <a:latin typeface="Galano Grotesque 2"/>
                <a:ea typeface="Galano Grotesque 2"/>
                <a:cs typeface="Galano Grotesque 2"/>
                <a:sym typeface="Galano Grotesque 2"/>
              </a:rPr>
              <a:t>the habitat?</a:t>
            </a:r>
            <a:r>
              <a:rPr lang="en-US" sz="2799" u="none" strike="noStrike">
                <a:solidFill>
                  <a:srgbClr val="FFFFFF"/>
                </a:solidFill>
                <a:latin typeface="Galano Grotesque 2"/>
                <a:ea typeface="Galano Grotesque 2"/>
                <a:cs typeface="Galano Grotesque 2"/>
                <a:sym typeface="Galano Grotesque 2"/>
              </a:rPr>
              <a:t> (Action Box) </a:t>
            </a:r>
          </a:p>
        </p:txBody>
      </p:sp>
      <p:sp>
        <p:nvSpPr>
          <p:cNvPr id="8" name="TextBox 8"/>
          <p:cNvSpPr txBox="1"/>
          <p:nvPr/>
        </p:nvSpPr>
        <p:spPr>
          <a:xfrm>
            <a:off x="16002000" y="9934575"/>
            <a:ext cx="2190750" cy="276225"/>
          </a:xfrm>
          <a:prstGeom prst="rect">
            <a:avLst/>
          </a:prstGeom>
        </p:spPr>
        <p:txBody>
          <a:bodyPr lIns="0" tIns="0" rIns="0" bIns="0" rtlCol="0" anchor="t">
            <a:spAutoFit/>
          </a:bodyPr>
          <a:lstStyle/>
          <a:p>
            <a:pPr marL="0" lvl="0" indent="0" algn="r">
              <a:lnSpc>
                <a:spcPts val="1680"/>
              </a:lnSpc>
              <a:spcBef>
                <a:spcPct val="0"/>
              </a:spcBef>
            </a:pPr>
            <a:r>
              <a:rPr lang="en-US" sz="1400" u="none" strike="noStrike">
                <a:solidFill>
                  <a:srgbClr val="78F9FF"/>
                </a:solidFill>
                <a:latin typeface="Galano Grotesque 3"/>
                <a:ea typeface="Galano Grotesque 3"/>
                <a:cs typeface="Galano Grotesque 3"/>
                <a:sym typeface="Galano Grotesque 3"/>
              </a:rPr>
              <a:t>Credit Peter Barritt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arn(inVertical)">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barn(inVertical)">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barn(inVertical)">
                                      <p:cBhvr>
                                        <p:cTn id="22" dur="500"/>
                                        <p:tgtEl>
                                          <p:spTgt spid="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animEffect transition="in" filter="barn(inVertical)">
                                      <p:cBhvr>
                                        <p:cTn id="27"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1FEFE"/>
        </a:solidFill>
        <a:effectLst/>
      </p:bgPr>
    </p:bg>
    <p:spTree>
      <p:nvGrpSpPr>
        <p:cNvPr id="1" name=""/>
        <p:cNvGrpSpPr/>
        <p:nvPr/>
      </p:nvGrpSpPr>
      <p:grpSpPr>
        <a:xfrm>
          <a:off x="0" y="0"/>
          <a:ext cx="0" cy="0"/>
          <a:chOff x="0" y="0"/>
          <a:chExt cx="0" cy="0"/>
        </a:xfrm>
      </p:grpSpPr>
      <p:grpSp>
        <p:nvGrpSpPr>
          <p:cNvPr id="2" name="Group 2"/>
          <p:cNvGrpSpPr/>
          <p:nvPr/>
        </p:nvGrpSpPr>
        <p:grpSpPr>
          <a:xfrm>
            <a:off x="7926162" y="0"/>
            <a:ext cx="10361838" cy="10287000"/>
            <a:chOff x="0" y="0"/>
            <a:chExt cx="13815784" cy="13716000"/>
          </a:xfrm>
        </p:grpSpPr>
        <p:sp>
          <p:nvSpPr>
            <p:cNvPr id="3" name="Freeform 3"/>
            <p:cNvSpPr/>
            <p:nvPr/>
          </p:nvSpPr>
          <p:spPr>
            <a:xfrm>
              <a:off x="0" y="0"/>
              <a:ext cx="13815822" cy="13716000"/>
            </a:xfrm>
            <a:custGeom>
              <a:avLst/>
              <a:gdLst/>
              <a:ahLst/>
              <a:cxnLst/>
              <a:rect l="l" t="t" r="r" b="b"/>
              <a:pathLst>
                <a:path w="13815822" h="13716000">
                  <a:moveTo>
                    <a:pt x="0" y="0"/>
                  </a:moveTo>
                  <a:lnTo>
                    <a:pt x="13815822" y="0"/>
                  </a:lnTo>
                  <a:lnTo>
                    <a:pt x="13815822" y="13716000"/>
                  </a:lnTo>
                  <a:lnTo>
                    <a:pt x="0" y="13716000"/>
                  </a:lnTo>
                  <a:lnTo>
                    <a:pt x="0" y="0"/>
                  </a:lnTo>
                  <a:close/>
                </a:path>
              </a:pathLst>
            </a:custGeom>
            <a:blipFill>
              <a:blip r:embed="rId3"/>
              <a:stretch>
                <a:fillRect l="-63511" r="-63511"/>
              </a:stretch>
            </a:blipFill>
          </p:spPr>
          <p:txBody>
            <a:bodyPr/>
            <a:lstStyle/>
            <a:p>
              <a:endParaRPr lang="en-GB"/>
            </a:p>
          </p:txBody>
        </p:sp>
      </p:grpSp>
      <p:grpSp>
        <p:nvGrpSpPr>
          <p:cNvPr id="4" name="Group 4"/>
          <p:cNvGrpSpPr/>
          <p:nvPr/>
        </p:nvGrpSpPr>
        <p:grpSpPr>
          <a:xfrm>
            <a:off x="542153" y="9131065"/>
            <a:ext cx="686038" cy="718052"/>
            <a:chOff x="0" y="0"/>
            <a:chExt cx="914718" cy="957402"/>
          </a:xfrm>
        </p:grpSpPr>
        <p:sp>
          <p:nvSpPr>
            <p:cNvPr id="5" name="Freeform 5"/>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4"/>
              <a:stretch>
                <a:fillRect t="-159" r="-6" b="-153"/>
              </a:stretch>
            </a:blipFill>
          </p:spPr>
          <p:txBody>
            <a:bodyPr/>
            <a:lstStyle/>
            <a:p>
              <a:endParaRPr lang="en-GB"/>
            </a:p>
          </p:txBody>
        </p:sp>
      </p:grpSp>
      <p:sp>
        <p:nvSpPr>
          <p:cNvPr id="6" name="TextBox 6"/>
          <p:cNvSpPr txBox="1"/>
          <p:nvPr/>
        </p:nvSpPr>
        <p:spPr>
          <a:xfrm>
            <a:off x="542925" y="314325"/>
            <a:ext cx="15582900" cy="923925"/>
          </a:xfrm>
          <a:prstGeom prst="rect">
            <a:avLst/>
          </a:prstGeom>
        </p:spPr>
        <p:txBody>
          <a:bodyPr lIns="0" tIns="0" rIns="0" bIns="0" rtlCol="0" anchor="t">
            <a:spAutoFit/>
          </a:bodyPr>
          <a:lstStyle/>
          <a:p>
            <a:pPr marL="0" lvl="0" indent="0" algn="l">
              <a:lnSpc>
                <a:spcPts val="5400"/>
              </a:lnSpc>
              <a:spcBef>
                <a:spcPct val="0"/>
              </a:spcBef>
            </a:pPr>
            <a:r>
              <a:rPr lang="en-US" sz="4500" u="none" strike="noStrike">
                <a:solidFill>
                  <a:srgbClr val="004994"/>
                </a:solidFill>
                <a:latin typeface="GalanoGrotesque-SemiBold"/>
                <a:ea typeface="GalanoGrotesque-SemiBold"/>
                <a:cs typeface="GalanoGrotesque-SemiBold"/>
                <a:sym typeface="GalanoGrotesque-SemiBold"/>
              </a:rPr>
              <a:t>Learning Intentions </a:t>
            </a:r>
          </a:p>
        </p:txBody>
      </p:sp>
      <p:sp>
        <p:nvSpPr>
          <p:cNvPr id="7" name="TextBox 7"/>
          <p:cNvSpPr txBox="1"/>
          <p:nvPr/>
        </p:nvSpPr>
        <p:spPr>
          <a:xfrm>
            <a:off x="528638" y="1631449"/>
            <a:ext cx="7048500" cy="628650"/>
          </a:xfrm>
          <a:prstGeom prst="rect">
            <a:avLst/>
          </a:prstGeom>
        </p:spPr>
        <p:txBody>
          <a:bodyPr lIns="0" tIns="0" rIns="0" bIns="0" rtlCol="0" anchor="t">
            <a:spAutoFit/>
          </a:bodyPr>
          <a:lstStyle/>
          <a:p>
            <a:pPr marL="0" lvl="0" indent="0" algn="l">
              <a:lnSpc>
                <a:spcPts val="2530"/>
              </a:lnSpc>
              <a:spcBef>
                <a:spcPct val="0"/>
              </a:spcBef>
            </a:pPr>
            <a:r>
              <a:rPr lang="en-US" sz="2109" b="1" u="none" strike="noStrike">
                <a:solidFill>
                  <a:srgbClr val="004994"/>
                </a:solidFill>
                <a:latin typeface="Galano Grotesque 1"/>
                <a:ea typeface="Galano Grotesque 1"/>
                <a:cs typeface="Galano Grotesque 1"/>
                <a:sym typeface="Galano Grotesque 1"/>
              </a:rPr>
              <a:t>The ocean is home to a variety of different marine habitats that are all important for wildlife and people.</a:t>
            </a:r>
          </a:p>
        </p:txBody>
      </p:sp>
      <p:sp>
        <p:nvSpPr>
          <p:cNvPr id="8" name="TextBox 8"/>
          <p:cNvSpPr txBox="1"/>
          <p:nvPr/>
        </p:nvSpPr>
        <p:spPr>
          <a:xfrm>
            <a:off x="418382" y="2984041"/>
            <a:ext cx="2847975" cy="1952625"/>
          </a:xfrm>
          <a:prstGeom prst="rect">
            <a:avLst/>
          </a:prstGeom>
        </p:spPr>
        <p:txBody>
          <a:bodyPr lIns="0" tIns="0" rIns="0" bIns="0" rtlCol="0" anchor="t">
            <a:spAutoFit/>
          </a:bodyPr>
          <a:lstStyle/>
          <a:p>
            <a:pPr marL="0" lvl="0" indent="0" algn="ctr">
              <a:lnSpc>
                <a:spcPts val="3119"/>
              </a:lnSpc>
              <a:spcBef>
                <a:spcPct val="0"/>
              </a:spcBef>
            </a:pPr>
            <a:r>
              <a:rPr lang="en-US" sz="2599" b="1" u="none" strike="noStrike">
                <a:solidFill>
                  <a:srgbClr val="004994"/>
                </a:solidFill>
                <a:latin typeface="Galano Grotesque 1"/>
                <a:ea typeface="Galano Grotesque 1"/>
                <a:cs typeface="Galano Grotesque 1"/>
                <a:sym typeface="Galano Grotesque 1"/>
              </a:rPr>
              <a:t>Success criteria:</a:t>
            </a:r>
          </a:p>
          <a:p>
            <a:pPr marL="0" lvl="0" indent="0" algn="ctr">
              <a:lnSpc>
                <a:spcPts val="3119"/>
              </a:lnSpc>
              <a:spcBef>
                <a:spcPct val="0"/>
              </a:spcBef>
            </a:pPr>
            <a:endParaRPr lang="en-US" sz="2599" b="1" u="none" strike="noStrike">
              <a:solidFill>
                <a:srgbClr val="004994"/>
              </a:solidFill>
              <a:latin typeface="Galano Grotesque 1"/>
              <a:ea typeface="Galano Grotesque 1"/>
              <a:cs typeface="Galano Grotesque 1"/>
              <a:sym typeface="Galano Grotesque 1"/>
            </a:endParaRPr>
          </a:p>
          <a:p>
            <a:pPr marL="0" lvl="0" indent="0" algn="ctr">
              <a:lnSpc>
                <a:spcPts val="3119"/>
              </a:lnSpc>
              <a:spcBef>
                <a:spcPct val="0"/>
              </a:spcBef>
            </a:pPr>
            <a:endParaRPr lang="en-US" sz="2599" b="1" u="none" strike="noStrike">
              <a:solidFill>
                <a:srgbClr val="004994"/>
              </a:solidFill>
              <a:latin typeface="Galano Grotesque 1"/>
              <a:ea typeface="Galano Grotesque 1"/>
              <a:cs typeface="Galano Grotesque 1"/>
              <a:sym typeface="Galano Grotesque 1"/>
            </a:endParaRPr>
          </a:p>
          <a:p>
            <a:pPr marL="0" lvl="0" indent="0" algn="ctr">
              <a:lnSpc>
                <a:spcPts val="3119"/>
              </a:lnSpc>
              <a:spcBef>
                <a:spcPct val="0"/>
              </a:spcBef>
            </a:pPr>
            <a:endParaRPr lang="en-US" sz="2599" b="1" u="none" strike="noStrike">
              <a:solidFill>
                <a:srgbClr val="004994"/>
              </a:solidFill>
              <a:latin typeface="Galano Grotesque 1"/>
              <a:ea typeface="Galano Grotesque 1"/>
              <a:cs typeface="Galano Grotesque 1"/>
              <a:sym typeface="Galano Grotesque 1"/>
            </a:endParaRPr>
          </a:p>
          <a:p>
            <a:pPr algn="ctr">
              <a:lnSpc>
                <a:spcPts val="3119"/>
              </a:lnSpc>
            </a:pPr>
            <a:endParaRPr lang="en-US" sz="2599" b="1" u="none" strike="noStrike">
              <a:solidFill>
                <a:srgbClr val="004994"/>
              </a:solidFill>
              <a:latin typeface="Galano Grotesque 1"/>
              <a:ea typeface="Galano Grotesque 1"/>
              <a:cs typeface="Galano Grotesque 1"/>
              <a:sym typeface="Galano Grotesque 1"/>
            </a:endParaRPr>
          </a:p>
        </p:txBody>
      </p:sp>
      <p:sp>
        <p:nvSpPr>
          <p:cNvPr id="9" name="TextBox 9"/>
          <p:cNvSpPr txBox="1"/>
          <p:nvPr/>
        </p:nvSpPr>
        <p:spPr>
          <a:xfrm>
            <a:off x="509882" y="3768367"/>
            <a:ext cx="6400800" cy="742950"/>
          </a:xfrm>
          <a:prstGeom prst="rect">
            <a:avLst/>
          </a:prstGeom>
        </p:spPr>
        <p:txBody>
          <a:bodyPr lIns="0" tIns="0" rIns="0" bIns="0" rtlCol="0" anchor="t">
            <a:spAutoFit/>
          </a:bodyPr>
          <a:lstStyle/>
          <a:p>
            <a:pPr marL="0" lvl="0" indent="0" algn="l">
              <a:lnSpc>
                <a:spcPts val="2520"/>
              </a:lnSpc>
              <a:spcBef>
                <a:spcPct val="0"/>
              </a:spcBef>
            </a:pPr>
            <a:r>
              <a:rPr lang="en-US" sz="2100" u="none" strike="noStrike">
                <a:solidFill>
                  <a:srgbClr val="004994"/>
                </a:solidFill>
                <a:latin typeface="Galano Grotesque 2"/>
                <a:ea typeface="Galano Grotesque 2"/>
                <a:cs typeface="Galano Grotesque 2"/>
                <a:sym typeface="Galano Grotesque 2"/>
              </a:rPr>
              <a:t>1. Describe what a habitat is and explain why they are important for animals and people.</a:t>
            </a:r>
          </a:p>
        </p:txBody>
      </p:sp>
      <p:sp>
        <p:nvSpPr>
          <p:cNvPr id="10" name="TextBox 10"/>
          <p:cNvSpPr txBox="1"/>
          <p:nvPr/>
        </p:nvSpPr>
        <p:spPr>
          <a:xfrm>
            <a:off x="509882" y="4817270"/>
            <a:ext cx="5772150" cy="742950"/>
          </a:xfrm>
          <a:prstGeom prst="rect">
            <a:avLst/>
          </a:prstGeom>
        </p:spPr>
        <p:txBody>
          <a:bodyPr lIns="0" tIns="0" rIns="0" bIns="0" rtlCol="0" anchor="t">
            <a:spAutoFit/>
          </a:bodyPr>
          <a:lstStyle/>
          <a:p>
            <a:pPr marL="0" lvl="0" indent="0" algn="l">
              <a:lnSpc>
                <a:spcPts val="2520"/>
              </a:lnSpc>
              <a:spcBef>
                <a:spcPct val="0"/>
              </a:spcBef>
            </a:pPr>
            <a:r>
              <a:rPr lang="en-US" sz="2100" u="none" strike="noStrike">
                <a:solidFill>
                  <a:srgbClr val="004994"/>
                </a:solidFill>
                <a:latin typeface="Galano Grotesque 2"/>
                <a:ea typeface="Galano Grotesque 2"/>
                <a:cs typeface="Galano Grotesque 2"/>
                <a:sym typeface="Galano Grotesque 2"/>
              </a:rPr>
              <a:t>2. Identify different marine habitats found in the Solent.</a:t>
            </a:r>
          </a:p>
        </p:txBody>
      </p:sp>
      <p:sp>
        <p:nvSpPr>
          <p:cNvPr id="12" name="TextBox 12"/>
          <p:cNvSpPr txBox="1"/>
          <p:nvPr/>
        </p:nvSpPr>
        <p:spPr>
          <a:xfrm>
            <a:off x="528638" y="5870116"/>
            <a:ext cx="7200900" cy="613694"/>
          </a:xfrm>
          <a:prstGeom prst="rect">
            <a:avLst/>
          </a:prstGeom>
        </p:spPr>
        <p:txBody>
          <a:bodyPr lIns="0" tIns="0" rIns="0" bIns="0" rtlCol="0" anchor="t">
            <a:spAutoFit/>
          </a:bodyPr>
          <a:lstStyle/>
          <a:p>
            <a:pPr marL="0" lvl="0" indent="0" algn="l">
              <a:lnSpc>
                <a:spcPts val="2484"/>
              </a:lnSpc>
              <a:spcBef>
                <a:spcPct val="0"/>
              </a:spcBef>
            </a:pPr>
            <a:r>
              <a:rPr lang="en-US" sz="2050">
                <a:solidFill>
                  <a:srgbClr val="004994"/>
                </a:solidFill>
                <a:latin typeface="Galano Grotesque 2"/>
                <a:ea typeface="Galano Grotesque 2"/>
                <a:cs typeface="Galano Grotesque 2"/>
                <a:sym typeface="Galano Grotesque 2"/>
              </a:rPr>
              <a:t>3</a:t>
            </a:r>
            <a:r>
              <a:rPr lang="en-US" sz="2050" u="none" strike="noStrike">
                <a:solidFill>
                  <a:srgbClr val="004994"/>
                </a:solidFill>
                <a:latin typeface="Galano Grotesque 2"/>
                <a:ea typeface="Galano Grotesque 2"/>
                <a:cs typeface="Galano Grotesque 2"/>
                <a:sym typeface="Galano Grotesque 2"/>
              </a:rPr>
              <a:t>. Investigate the threats damaging marine habitats and the possible consequences.</a:t>
            </a:r>
          </a:p>
        </p:txBody>
      </p:sp>
      <p:sp>
        <p:nvSpPr>
          <p:cNvPr id="13" name="TextBox 13"/>
          <p:cNvSpPr txBox="1"/>
          <p:nvPr/>
        </p:nvSpPr>
        <p:spPr>
          <a:xfrm>
            <a:off x="509882" y="6915076"/>
            <a:ext cx="6924675" cy="641201"/>
          </a:xfrm>
          <a:prstGeom prst="rect">
            <a:avLst/>
          </a:prstGeom>
        </p:spPr>
        <p:txBody>
          <a:bodyPr wrap="square" lIns="0" tIns="0" rIns="0" bIns="0" rtlCol="0" anchor="t">
            <a:spAutoFit/>
          </a:bodyPr>
          <a:lstStyle/>
          <a:p>
            <a:pPr marL="0" lvl="0" indent="0" algn="l">
              <a:lnSpc>
                <a:spcPts val="2520"/>
              </a:lnSpc>
              <a:spcBef>
                <a:spcPct val="0"/>
              </a:spcBef>
            </a:pPr>
            <a:r>
              <a:rPr lang="en-US" sz="2100">
                <a:solidFill>
                  <a:srgbClr val="004994"/>
                </a:solidFill>
                <a:latin typeface="Galano Grotesque 2"/>
                <a:ea typeface="Galano Grotesque 2"/>
                <a:cs typeface="Galano Grotesque 2"/>
                <a:sym typeface="Galano Grotesque 2"/>
              </a:rPr>
              <a:t>4</a:t>
            </a:r>
            <a:r>
              <a:rPr lang="en-US" sz="2100" u="none" strike="noStrike">
                <a:solidFill>
                  <a:srgbClr val="004994"/>
                </a:solidFill>
                <a:latin typeface="Galano Grotesque 2"/>
                <a:ea typeface="Galano Grotesque 2"/>
                <a:cs typeface="Galano Grotesque 2"/>
                <a:sym typeface="Galano Grotesque 2"/>
              </a:rPr>
              <a:t>. Suggest ways people can protect and restore marine habitats.</a:t>
            </a:r>
          </a:p>
        </p:txBody>
      </p:sp>
      <p:sp>
        <p:nvSpPr>
          <p:cNvPr id="14" name="TextBox 14"/>
          <p:cNvSpPr txBox="1"/>
          <p:nvPr/>
        </p:nvSpPr>
        <p:spPr>
          <a:xfrm>
            <a:off x="528638" y="7992078"/>
            <a:ext cx="6924675" cy="320601"/>
          </a:xfrm>
          <a:prstGeom prst="rect">
            <a:avLst/>
          </a:prstGeom>
        </p:spPr>
        <p:txBody>
          <a:bodyPr lIns="0" tIns="0" rIns="0" bIns="0" rtlCol="0" anchor="t">
            <a:spAutoFit/>
          </a:bodyPr>
          <a:lstStyle/>
          <a:p>
            <a:pPr marL="0" lvl="0" indent="0" algn="l">
              <a:lnSpc>
                <a:spcPts val="2520"/>
              </a:lnSpc>
              <a:spcBef>
                <a:spcPct val="0"/>
              </a:spcBef>
            </a:pPr>
            <a:r>
              <a:rPr lang="en-US" sz="2100">
                <a:solidFill>
                  <a:srgbClr val="004994"/>
                </a:solidFill>
                <a:latin typeface="Galano Grotesque 2"/>
                <a:ea typeface="Galano Grotesque 2"/>
                <a:cs typeface="Galano Grotesque 2"/>
                <a:sym typeface="Galano Grotesque 2"/>
              </a:rPr>
              <a:t>5</a:t>
            </a:r>
            <a:r>
              <a:rPr lang="en-US" sz="2100" u="none" strike="noStrike">
                <a:solidFill>
                  <a:srgbClr val="004994"/>
                </a:solidFill>
                <a:latin typeface="Galano Grotesque 2"/>
                <a:ea typeface="Galano Grotesque 2"/>
                <a:cs typeface="Galano Grotesque 2"/>
                <a:sym typeface="Galano Grotesque 2"/>
              </a:rPr>
              <a:t>. Share findings!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barn(inVertical)">
                                      <p:cBhvr>
                                        <p:cTn id="27" dur="5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Effect transition="in" filter="barn(inVertical)">
                                      <p:cBhvr>
                                        <p:cTn id="32" dur="500"/>
                                        <p:tgtEl>
                                          <p:spTgt spid="1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barn(inVertical)">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3C69"/>
        </a:solidFill>
        <a:effectLst/>
      </p:bgPr>
    </p:bg>
    <p:spTree>
      <p:nvGrpSpPr>
        <p:cNvPr id="1" name=""/>
        <p:cNvGrpSpPr/>
        <p:nvPr/>
      </p:nvGrpSpPr>
      <p:grpSpPr>
        <a:xfrm>
          <a:off x="0" y="0"/>
          <a:ext cx="0" cy="0"/>
          <a:chOff x="0" y="0"/>
          <a:chExt cx="0" cy="0"/>
        </a:xfrm>
      </p:grpSpPr>
      <p:grpSp>
        <p:nvGrpSpPr>
          <p:cNvPr id="2" name="Group 2"/>
          <p:cNvGrpSpPr/>
          <p:nvPr/>
        </p:nvGrpSpPr>
        <p:grpSpPr>
          <a:xfrm>
            <a:off x="9462735" y="8834609"/>
            <a:ext cx="1598905" cy="1130427"/>
            <a:chOff x="0" y="0"/>
            <a:chExt cx="2131873" cy="1507236"/>
          </a:xfrm>
        </p:grpSpPr>
        <p:sp>
          <p:nvSpPr>
            <p:cNvPr id="3" name="Freeform 3"/>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3"/>
              <a:stretch>
                <a:fillRect r="-2"/>
              </a:stretch>
            </a:blipFill>
          </p:spPr>
          <p:txBody>
            <a:bodyPr/>
            <a:lstStyle/>
            <a:p>
              <a:endParaRPr lang="en-GB"/>
            </a:p>
          </p:txBody>
        </p:sp>
      </p:grpSp>
      <p:grpSp>
        <p:nvGrpSpPr>
          <p:cNvPr id="4" name="Group 4"/>
          <p:cNvGrpSpPr/>
          <p:nvPr/>
        </p:nvGrpSpPr>
        <p:grpSpPr>
          <a:xfrm>
            <a:off x="4515288" y="8834609"/>
            <a:ext cx="1563176" cy="1105167"/>
            <a:chOff x="0" y="0"/>
            <a:chExt cx="2084235" cy="1473556"/>
          </a:xfrm>
        </p:grpSpPr>
        <p:sp>
          <p:nvSpPr>
            <p:cNvPr id="5" name="Freeform 5"/>
            <p:cNvSpPr/>
            <p:nvPr/>
          </p:nvSpPr>
          <p:spPr>
            <a:xfrm>
              <a:off x="0" y="0"/>
              <a:ext cx="2084197" cy="1473581"/>
            </a:xfrm>
            <a:custGeom>
              <a:avLst/>
              <a:gdLst/>
              <a:ahLst/>
              <a:cxnLst/>
              <a:rect l="l" t="t" r="r" b="b"/>
              <a:pathLst>
                <a:path w="2084197" h="1473581">
                  <a:moveTo>
                    <a:pt x="0" y="0"/>
                  </a:moveTo>
                  <a:lnTo>
                    <a:pt x="2084197" y="0"/>
                  </a:lnTo>
                  <a:lnTo>
                    <a:pt x="2084197" y="1473581"/>
                  </a:lnTo>
                  <a:lnTo>
                    <a:pt x="0" y="1473581"/>
                  </a:lnTo>
                  <a:lnTo>
                    <a:pt x="0" y="0"/>
                  </a:lnTo>
                  <a:close/>
                </a:path>
              </a:pathLst>
            </a:custGeom>
            <a:blipFill>
              <a:blip r:embed="rId4"/>
              <a:stretch>
                <a:fillRect r="-1" b="1"/>
              </a:stretch>
            </a:blipFill>
          </p:spPr>
          <p:txBody>
            <a:bodyPr/>
            <a:lstStyle/>
            <a:p>
              <a:endParaRPr lang="en-GB"/>
            </a:p>
          </p:txBody>
        </p:sp>
      </p:grpSp>
      <p:grpSp>
        <p:nvGrpSpPr>
          <p:cNvPr id="6" name="Group 6"/>
          <p:cNvGrpSpPr/>
          <p:nvPr/>
        </p:nvGrpSpPr>
        <p:grpSpPr>
          <a:xfrm>
            <a:off x="1849164" y="8859869"/>
            <a:ext cx="981561" cy="1105167"/>
            <a:chOff x="0" y="0"/>
            <a:chExt cx="1308748" cy="1473556"/>
          </a:xfrm>
        </p:grpSpPr>
        <p:sp>
          <p:nvSpPr>
            <p:cNvPr id="7" name="Freeform 7"/>
            <p:cNvSpPr/>
            <p:nvPr/>
          </p:nvSpPr>
          <p:spPr>
            <a:xfrm>
              <a:off x="0" y="0"/>
              <a:ext cx="1308735" cy="1473581"/>
            </a:xfrm>
            <a:custGeom>
              <a:avLst/>
              <a:gdLst/>
              <a:ahLst/>
              <a:cxnLst/>
              <a:rect l="l" t="t" r="r" b="b"/>
              <a:pathLst>
                <a:path w="1308735" h="1473581">
                  <a:moveTo>
                    <a:pt x="0" y="0"/>
                  </a:moveTo>
                  <a:lnTo>
                    <a:pt x="1308735" y="0"/>
                  </a:lnTo>
                  <a:lnTo>
                    <a:pt x="1308735" y="1473581"/>
                  </a:lnTo>
                  <a:lnTo>
                    <a:pt x="0" y="1473581"/>
                  </a:lnTo>
                  <a:lnTo>
                    <a:pt x="0" y="0"/>
                  </a:lnTo>
                  <a:close/>
                </a:path>
              </a:pathLst>
            </a:custGeom>
            <a:blipFill>
              <a:blip r:embed="rId5"/>
              <a:stretch>
                <a:fillRect b="1"/>
              </a:stretch>
            </a:blipFill>
          </p:spPr>
          <p:txBody>
            <a:bodyPr/>
            <a:lstStyle/>
            <a:p>
              <a:endParaRPr lang="en-GB"/>
            </a:p>
          </p:txBody>
        </p:sp>
      </p:grpSp>
      <p:grpSp>
        <p:nvGrpSpPr>
          <p:cNvPr id="8" name="Group 8"/>
          <p:cNvGrpSpPr/>
          <p:nvPr/>
        </p:nvGrpSpPr>
        <p:grpSpPr>
          <a:xfrm>
            <a:off x="2885465" y="8834609"/>
            <a:ext cx="1563176" cy="1105167"/>
            <a:chOff x="0" y="0"/>
            <a:chExt cx="2084235" cy="1473556"/>
          </a:xfrm>
        </p:grpSpPr>
        <p:sp>
          <p:nvSpPr>
            <p:cNvPr id="9" name="Freeform 9"/>
            <p:cNvSpPr/>
            <p:nvPr/>
          </p:nvSpPr>
          <p:spPr>
            <a:xfrm>
              <a:off x="0" y="0"/>
              <a:ext cx="2084197" cy="1473581"/>
            </a:xfrm>
            <a:custGeom>
              <a:avLst/>
              <a:gdLst/>
              <a:ahLst/>
              <a:cxnLst/>
              <a:rect l="l" t="t" r="r" b="b"/>
              <a:pathLst>
                <a:path w="2084197" h="1473581">
                  <a:moveTo>
                    <a:pt x="0" y="0"/>
                  </a:moveTo>
                  <a:lnTo>
                    <a:pt x="2084197" y="0"/>
                  </a:lnTo>
                  <a:lnTo>
                    <a:pt x="2084197" y="1473581"/>
                  </a:lnTo>
                  <a:lnTo>
                    <a:pt x="0" y="1473581"/>
                  </a:lnTo>
                  <a:lnTo>
                    <a:pt x="0" y="0"/>
                  </a:lnTo>
                  <a:close/>
                </a:path>
              </a:pathLst>
            </a:custGeom>
            <a:blipFill>
              <a:blip r:embed="rId6"/>
              <a:stretch>
                <a:fillRect r="-1" b="1"/>
              </a:stretch>
            </a:blipFill>
          </p:spPr>
          <p:txBody>
            <a:bodyPr/>
            <a:lstStyle/>
            <a:p>
              <a:endParaRPr lang="en-GB"/>
            </a:p>
          </p:txBody>
        </p:sp>
      </p:grpSp>
      <p:grpSp>
        <p:nvGrpSpPr>
          <p:cNvPr id="10" name="Group 10"/>
          <p:cNvGrpSpPr/>
          <p:nvPr/>
        </p:nvGrpSpPr>
        <p:grpSpPr>
          <a:xfrm>
            <a:off x="16259899" y="8801519"/>
            <a:ext cx="1645691" cy="1163507"/>
            <a:chOff x="0" y="0"/>
            <a:chExt cx="2194255" cy="1551343"/>
          </a:xfrm>
        </p:grpSpPr>
        <p:sp>
          <p:nvSpPr>
            <p:cNvPr id="11" name="Freeform 11"/>
            <p:cNvSpPr/>
            <p:nvPr/>
          </p:nvSpPr>
          <p:spPr>
            <a:xfrm>
              <a:off x="0" y="0"/>
              <a:ext cx="2194306" cy="1551305"/>
            </a:xfrm>
            <a:custGeom>
              <a:avLst/>
              <a:gdLst/>
              <a:ahLst/>
              <a:cxnLst/>
              <a:rect l="l" t="t" r="r" b="b"/>
              <a:pathLst>
                <a:path w="2194306" h="1551305">
                  <a:moveTo>
                    <a:pt x="0" y="0"/>
                  </a:moveTo>
                  <a:lnTo>
                    <a:pt x="2194306" y="0"/>
                  </a:lnTo>
                  <a:lnTo>
                    <a:pt x="2194306" y="1551305"/>
                  </a:lnTo>
                  <a:lnTo>
                    <a:pt x="0" y="1551305"/>
                  </a:lnTo>
                  <a:lnTo>
                    <a:pt x="0" y="0"/>
                  </a:lnTo>
                  <a:close/>
                </a:path>
              </a:pathLst>
            </a:custGeom>
            <a:blipFill>
              <a:blip r:embed="rId7"/>
              <a:stretch>
                <a:fillRect r="2" b="-2"/>
              </a:stretch>
            </a:blipFill>
          </p:spPr>
          <p:txBody>
            <a:bodyPr/>
            <a:lstStyle/>
            <a:p>
              <a:endParaRPr lang="en-GB"/>
            </a:p>
          </p:txBody>
        </p:sp>
      </p:grpSp>
      <p:grpSp>
        <p:nvGrpSpPr>
          <p:cNvPr id="12" name="Group 12"/>
          <p:cNvGrpSpPr/>
          <p:nvPr/>
        </p:nvGrpSpPr>
        <p:grpSpPr>
          <a:xfrm>
            <a:off x="14542741" y="8809349"/>
            <a:ext cx="1598905" cy="1130427"/>
            <a:chOff x="0" y="0"/>
            <a:chExt cx="2131873" cy="1507236"/>
          </a:xfrm>
        </p:grpSpPr>
        <p:sp>
          <p:nvSpPr>
            <p:cNvPr id="13" name="Freeform 13"/>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8"/>
              <a:stretch>
                <a:fillRect r="-2"/>
              </a:stretch>
            </a:blipFill>
          </p:spPr>
          <p:txBody>
            <a:bodyPr/>
            <a:lstStyle/>
            <a:p>
              <a:endParaRPr lang="en-GB"/>
            </a:p>
          </p:txBody>
        </p:sp>
      </p:grpSp>
      <p:grpSp>
        <p:nvGrpSpPr>
          <p:cNvPr id="14" name="Group 14"/>
          <p:cNvGrpSpPr/>
          <p:nvPr/>
        </p:nvGrpSpPr>
        <p:grpSpPr>
          <a:xfrm>
            <a:off x="12861322" y="8834609"/>
            <a:ext cx="1598905" cy="1130427"/>
            <a:chOff x="0" y="0"/>
            <a:chExt cx="2131873" cy="1507236"/>
          </a:xfrm>
        </p:grpSpPr>
        <p:sp>
          <p:nvSpPr>
            <p:cNvPr id="15" name="Freeform 15"/>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9"/>
              <a:stretch>
                <a:fillRect r="-2"/>
              </a:stretch>
            </a:blipFill>
          </p:spPr>
          <p:txBody>
            <a:bodyPr/>
            <a:lstStyle/>
            <a:p>
              <a:endParaRPr lang="en-GB"/>
            </a:p>
          </p:txBody>
        </p:sp>
      </p:grpSp>
      <p:grpSp>
        <p:nvGrpSpPr>
          <p:cNvPr id="16" name="Group 16"/>
          <p:cNvGrpSpPr/>
          <p:nvPr/>
        </p:nvGrpSpPr>
        <p:grpSpPr>
          <a:xfrm>
            <a:off x="6135614" y="8834609"/>
            <a:ext cx="1563176" cy="1105167"/>
            <a:chOff x="0" y="0"/>
            <a:chExt cx="2084235" cy="1473556"/>
          </a:xfrm>
        </p:grpSpPr>
        <p:sp>
          <p:nvSpPr>
            <p:cNvPr id="17" name="Freeform 17"/>
            <p:cNvSpPr/>
            <p:nvPr/>
          </p:nvSpPr>
          <p:spPr>
            <a:xfrm>
              <a:off x="0" y="0"/>
              <a:ext cx="2084197" cy="1473581"/>
            </a:xfrm>
            <a:custGeom>
              <a:avLst/>
              <a:gdLst/>
              <a:ahLst/>
              <a:cxnLst/>
              <a:rect l="l" t="t" r="r" b="b"/>
              <a:pathLst>
                <a:path w="2084197" h="1473581">
                  <a:moveTo>
                    <a:pt x="0" y="0"/>
                  </a:moveTo>
                  <a:lnTo>
                    <a:pt x="2084197" y="0"/>
                  </a:lnTo>
                  <a:lnTo>
                    <a:pt x="2084197" y="1473581"/>
                  </a:lnTo>
                  <a:lnTo>
                    <a:pt x="0" y="1473581"/>
                  </a:lnTo>
                  <a:lnTo>
                    <a:pt x="0" y="0"/>
                  </a:lnTo>
                  <a:close/>
                </a:path>
              </a:pathLst>
            </a:custGeom>
            <a:blipFill>
              <a:blip r:embed="rId10"/>
              <a:stretch>
                <a:fillRect r="-1" b="1"/>
              </a:stretch>
            </a:blipFill>
          </p:spPr>
          <p:txBody>
            <a:bodyPr/>
            <a:lstStyle/>
            <a:p>
              <a:endParaRPr lang="en-GB"/>
            </a:p>
          </p:txBody>
        </p:sp>
      </p:grpSp>
      <p:grpSp>
        <p:nvGrpSpPr>
          <p:cNvPr id="18" name="Group 18"/>
          <p:cNvGrpSpPr/>
          <p:nvPr/>
        </p:nvGrpSpPr>
        <p:grpSpPr>
          <a:xfrm>
            <a:off x="11144164" y="8834609"/>
            <a:ext cx="1598905" cy="1130427"/>
            <a:chOff x="0" y="0"/>
            <a:chExt cx="2131873" cy="1507236"/>
          </a:xfrm>
        </p:grpSpPr>
        <p:sp>
          <p:nvSpPr>
            <p:cNvPr id="19" name="Freeform 19"/>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11"/>
              <a:stretch>
                <a:fillRect r="-2"/>
              </a:stretch>
            </a:blipFill>
          </p:spPr>
          <p:txBody>
            <a:bodyPr/>
            <a:lstStyle/>
            <a:p>
              <a:endParaRPr lang="en-GB"/>
            </a:p>
          </p:txBody>
        </p:sp>
      </p:grpSp>
      <p:grpSp>
        <p:nvGrpSpPr>
          <p:cNvPr id="20" name="Group 20"/>
          <p:cNvGrpSpPr/>
          <p:nvPr/>
        </p:nvGrpSpPr>
        <p:grpSpPr>
          <a:xfrm>
            <a:off x="7781315" y="8834609"/>
            <a:ext cx="1598905" cy="1130427"/>
            <a:chOff x="0" y="0"/>
            <a:chExt cx="2131873" cy="1507236"/>
          </a:xfrm>
        </p:grpSpPr>
        <p:sp>
          <p:nvSpPr>
            <p:cNvPr id="21" name="Freeform 21"/>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12"/>
              <a:stretch>
                <a:fillRect r="-2"/>
              </a:stretch>
            </a:blipFill>
          </p:spPr>
          <p:txBody>
            <a:bodyPr/>
            <a:lstStyle/>
            <a:p>
              <a:endParaRPr lang="en-GB"/>
            </a:p>
          </p:txBody>
        </p:sp>
      </p:grpSp>
      <p:grpSp>
        <p:nvGrpSpPr>
          <p:cNvPr id="22" name="Group 22"/>
          <p:cNvGrpSpPr/>
          <p:nvPr/>
        </p:nvGrpSpPr>
        <p:grpSpPr>
          <a:xfrm>
            <a:off x="700088" y="8859869"/>
            <a:ext cx="854659" cy="1046817"/>
            <a:chOff x="0" y="0"/>
            <a:chExt cx="1139546" cy="1395755"/>
          </a:xfrm>
        </p:grpSpPr>
        <p:sp>
          <p:nvSpPr>
            <p:cNvPr id="23" name="Freeform 23"/>
            <p:cNvSpPr/>
            <p:nvPr/>
          </p:nvSpPr>
          <p:spPr>
            <a:xfrm>
              <a:off x="0" y="0"/>
              <a:ext cx="1139571" cy="1395730"/>
            </a:xfrm>
            <a:custGeom>
              <a:avLst/>
              <a:gdLst/>
              <a:ahLst/>
              <a:cxnLst/>
              <a:rect l="l" t="t" r="r" b="b"/>
              <a:pathLst>
                <a:path w="1139571" h="1395730">
                  <a:moveTo>
                    <a:pt x="0" y="0"/>
                  </a:moveTo>
                  <a:lnTo>
                    <a:pt x="1139571" y="0"/>
                  </a:lnTo>
                  <a:lnTo>
                    <a:pt x="1139571" y="1395730"/>
                  </a:lnTo>
                  <a:lnTo>
                    <a:pt x="0" y="1395730"/>
                  </a:lnTo>
                  <a:lnTo>
                    <a:pt x="0" y="0"/>
                  </a:lnTo>
                  <a:close/>
                </a:path>
              </a:pathLst>
            </a:custGeom>
            <a:blipFill>
              <a:blip r:embed="rId13"/>
              <a:stretch>
                <a:fillRect t="-2917" r="2" b="-2919"/>
              </a:stretch>
            </a:blipFill>
          </p:spPr>
          <p:txBody>
            <a:bodyPr/>
            <a:lstStyle/>
            <a:p>
              <a:endParaRPr lang="en-GB"/>
            </a:p>
          </p:txBody>
        </p:sp>
      </p:grpSp>
      <p:grpSp>
        <p:nvGrpSpPr>
          <p:cNvPr id="24" name="Group 24"/>
          <p:cNvGrpSpPr/>
          <p:nvPr/>
        </p:nvGrpSpPr>
        <p:grpSpPr>
          <a:xfrm>
            <a:off x="11434158" y="337975"/>
            <a:ext cx="5425135" cy="3367183"/>
            <a:chOff x="0" y="0"/>
            <a:chExt cx="8579256" cy="5324831"/>
          </a:xfrm>
        </p:grpSpPr>
        <p:sp>
          <p:nvSpPr>
            <p:cNvPr id="25" name="Freeform 25"/>
            <p:cNvSpPr/>
            <p:nvPr/>
          </p:nvSpPr>
          <p:spPr>
            <a:xfrm>
              <a:off x="0" y="0"/>
              <a:ext cx="8579231" cy="5324856"/>
            </a:xfrm>
            <a:custGeom>
              <a:avLst/>
              <a:gdLst/>
              <a:ahLst/>
              <a:cxnLst/>
              <a:rect l="l" t="t" r="r" b="b"/>
              <a:pathLst>
                <a:path w="8579231" h="5324856">
                  <a:moveTo>
                    <a:pt x="0" y="0"/>
                  </a:moveTo>
                  <a:lnTo>
                    <a:pt x="8579231" y="0"/>
                  </a:lnTo>
                  <a:lnTo>
                    <a:pt x="8579231" y="5324856"/>
                  </a:lnTo>
                  <a:lnTo>
                    <a:pt x="0" y="5324856"/>
                  </a:lnTo>
                  <a:lnTo>
                    <a:pt x="0" y="0"/>
                  </a:lnTo>
                  <a:close/>
                </a:path>
              </a:pathLst>
            </a:custGeom>
            <a:blipFill>
              <a:blip r:embed="rId14"/>
              <a:stretch>
                <a:fillRect l="-1232" r="-1040" b="-1330"/>
              </a:stretch>
            </a:blipFill>
          </p:spPr>
          <p:txBody>
            <a:bodyPr/>
            <a:lstStyle/>
            <a:p>
              <a:endParaRPr lang="en-GB"/>
            </a:p>
          </p:txBody>
        </p:sp>
      </p:grpSp>
      <p:sp>
        <p:nvSpPr>
          <p:cNvPr id="26" name="Freeform 26"/>
          <p:cNvSpPr/>
          <p:nvPr/>
        </p:nvSpPr>
        <p:spPr>
          <a:xfrm>
            <a:off x="11423118" y="4127678"/>
            <a:ext cx="5341848" cy="4418828"/>
          </a:xfrm>
          <a:custGeom>
            <a:avLst/>
            <a:gdLst/>
            <a:ahLst/>
            <a:cxnLst/>
            <a:rect l="l" t="t" r="r" b="b"/>
            <a:pathLst>
              <a:path w="5341848" h="4418828">
                <a:moveTo>
                  <a:pt x="0" y="0"/>
                </a:moveTo>
                <a:lnTo>
                  <a:pt x="5341849" y="0"/>
                </a:lnTo>
                <a:lnTo>
                  <a:pt x="5341849" y="4418828"/>
                </a:lnTo>
                <a:lnTo>
                  <a:pt x="0" y="4418828"/>
                </a:lnTo>
                <a:lnTo>
                  <a:pt x="0" y="0"/>
                </a:lnTo>
                <a:close/>
              </a:path>
            </a:pathLst>
          </a:custGeom>
          <a:blipFill>
            <a:blip r:embed="rId15"/>
            <a:stretch>
              <a:fillRect t="-17524" b="-33586"/>
            </a:stretch>
          </a:blipFill>
        </p:spPr>
        <p:txBody>
          <a:bodyPr/>
          <a:lstStyle/>
          <a:p>
            <a:endParaRPr lang="en-GB"/>
          </a:p>
        </p:txBody>
      </p:sp>
      <p:sp>
        <p:nvSpPr>
          <p:cNvPr id="27" name="TextBox 27"/>
          <p:cNvSpPr txBox="1"/>
          <p:nvPr/>
        </p:nvSpPr>
        <p:spPr>
          <a:xfrm>
            <a:off x="700087" y="305572"/>
            <a:ext cx="7860110" cy="779568"/>
          </a:xfrm>
          <a:prstGeom prst="rect">
            <a:avLst/>
          </a:prstGeom>
        </p:spPr>
        <p:txBody>
          <a:bodyPr lIns="0" tIns="0" rIns="0" bIns="0" rtlCol="0" anchor="t">
            <a:spAutoFit/>
          </a:bodyPr>
          <a:lstStyle/>
          <a:p>
            <a:pPr algn="l">
              <a:lnSpc>
                <a:spcPts val="4012"/>
              </a:lnSpc>
            </a:pPr>
            <a:r>
              <a:rPr lang="en-US" sz="4334">
                <a:solidFill>
                  <a:srgbClr val="FFFFFF"/>
                </a:solidFill>
                <a:latin typeface="GalanoGrotesque-SemiBold"/>
                <a:ea typeface="GalanoGrotesque-SemiBold"/>
                <a:cs typeface="GalanoGrotesque-SemiBold"/>
                <a:sym typeface="GalanoGrotesque-SemiBold"/>
              </a:rPr>
              <a:t>The Solent Seascape Project </a:t>
            </a:r>
          </a:p>
        </p:txBody>
      </p:sp>
      <p:sp>
        <p:nvSpPr>
          <p:cNvPr id="28" name="TextBox 28"/>
          <p:cNvSpPr txBox="1"/>
          <p:nvPr/>
        </p:nvSpPr>
        <p:spPr>
          <a:xfrm>
            <a:off x="700087" y="1247065"/>
            <a:ext cx="7870997" cy="1741368"/>
          </a:xfrm>
          <a:prstGeom prst="rect">
            <a:avLst/>
          </a:prstGeom>
        </p:spPr>
        <p:txBody>
          <a:bodyPr lIns="0" tIns="0" rIns="0" bIns="0" rtlCol="0" anchor="t">
            <a:spAutoFit/>
          </a:bodyPr>
          <a:lstStyle/>
          <a:p>
            <a:pPr algn="l">
              <a:lnSpc>
                <a:spcPts val="4329"/>
              </a:lnSpc>
            </a:pPr>
            <a:r>
              <a:rPr lang="en-US" sz="2784">
                <a:solidFill>
                  <a:srgbClr val="1A67E2"/>
                </a:solidFill>
                <a:latin typeface="GalanoGrotesque-SemiBold"/>
                <a:ea typeface="GalanoGrotesque-SemiBold"/>
                <a:cs typeface="GalanoGrotesque-SemiBold"/>
                <a:sym typeface="GalanoGrotesque-SemiBold"/>
              </a:rPr>
              <a:t>Today, you investigated the habitats under threat in the Solent, but this is not just a classroom investigation.</a:t>
            </a:r>
          </a:p>
        </p:txBody>
      </p:sp>
      <p:sp>
        <p:nvSpPr>
          <p:cNvPr id="29" name="TextBox 29"/>
          <p:cNvSpPr txBox="1"/>
          <p:nvPr/>
        </p:nvSpPr>
        <p:spPr>
          <a:xfrm>
            <a:off x="700087" y="2479265"/>
            <a:ext cx="9687811" cy="5713744"/>
          </a:xfrm>
          <a:prstGeom prst="rect">
            <a:avLst/>
          </a:prstGeom>
        </p:spPr>
        <p:txBody>
          <a:bodyPr lIns="0" tIns="0" rIns="0" bIns="0" rtlCol="0" anchor="t">
            <a:spAutoFit/>
          </a:bodyPr>
          <a:lstStyle/>
          <a:p>
            <a:pPr algn="l">
              <a:lnSpc>
                <a:spcPts val="2754"/>
              </a:lnSpc>
            </a:pPr>
            <a:endParaRPr/>
          </a:p>
          <a:p>
            <a:pPr algn="l">
              <a:lnSpc>
                <a:spcPts val="2754"/>
              </a:lnSpc>
            </a:pPr>
            <a:endParaRPr/>
          </a:p>
          <a:p>
            <a:pPr algn="l">
              <a:lnSpc>
                <a:spcPts val="2754"/>
              </a:lnSpc>
            </a:pPr>
            <a:r>
              <a:rPr lang="en-US" sz="2250">
                <a:solidFill>
                  <a:srgbClr val="FFFFFF"/>
                </a:solidFill>
                <a:latin typeface="Galano Grotesque 2"/>
                <a:ea typeface="Galano Grotesque 2"/>
                <a:cs typeface="Galano Grotesque 2"/>
                <a:sym typeface="Galano Grotesque 2"/>
              </a:rPr>
              <a:t>Real scientists, conservationists and local communities are already working to restore these habitats through the </a:t>
            </a:r>
            <a:r>
              <a:rPr lang="en-US" sz="2250" u="sng" dirty="0">
                <a:solidFill>
                  <a:schemeClr val="bg1"/>
                </a:solidFill>
                <a:latin typeface="Galano Grotesque 2"/>
                <a:ea typeface="Galano Grotesque 2"/>
                <a:cs typeface="Galano Grotesque 2"/>
                <a:sym typeface="Galano Grotesque 2"/>
                <a:hlinkClick r:id="rId16">
                  <a:extLst>
                    <a:ext uri="{A12FA001-AC4F-418D-AE19-62706E023703}">
                      <ahyp:hlinkClr xmlns:ahyp="http://schemas.microsoft.com/office/drawing/2018/hyperlinkcolor" val="tx"/>
                    </a:ext>
                  </a:extLst>
                </a:hlinkClick>
              </a:rPr>
              <a:t>Solent Seascape Project</a:t>
            </a:r>
            <a:r>
              <a:rPr lang="en-US" sz="2250">
                <a:solidFill>
                  <a:schemeClr val="bg1"/>
                </a:solidFill>
                <a:latin typeface="Galano Grotesque 2"/>
                <a:ea typeface="Galano Grotesque 2"/>
                <a:cs typeface="Galano Grotesque 2"/>
                <a:sym typeface="Galano Grotesque 2"/>
              </a:rPr>
              <a:t>.</a:t>
            </a:r>
            <a:endParaRPr lang="en-US" sz="2250">
              <a:solidFill>
                <a:schemeClr val="bg1"/>
              </a:solidFill>
              <a:latin typeface="Galano Grotesque 2"/>
              <a:ea typeface="Galano Grotesque 2"/>
              <a:cs typeface="Galano Grotesque 2"/>
            </a:endParaRPr>
          </a:p>
          <a:p>
            <a:pPr algn="l">
              <a:lnSpc>
                <a:spcPts val="2754"/>
              </a:lnSpc>
            </a:pPr>
            <a:endParaRPr lang="en-US" sz="2295">
              <a:solidFill>
                <a:srgbClr val="FFFFFF"/>
              </a:solidFill>
              <a:latin typeface="Galano Grotesque 2"/>
              <a:ea typeface="Galano Grotesque 2"/>
              <a:cs typeface="Galano Grotesque 2"/>
              <a:sym typeface="Galano Grotesque 2"/>
            </a:endParaRPr>
          </a:p>
          <a:p>
            <a:pPr algn="l">
              <a:lnSpc>
                <a:spcPts val="2754"/>
              </a:lnSpc>
            </a:pPr>
            <a:r>
              <a:rPr lang="en-US" sz="2295">
                <a:solidFill>
                  <a:srgbClr val="FFFFFF"/>
                </a:solidFill>
                <a:latin typeface="Galano Grotesque 2"/>
                <a:ea typeface="Galano Grotesque 2"/>
                <a:cs typeface="Galano Grotesque 2"/>
                <a:sym typeface="Galano Grotesque 2"/>
              </a:rPr>
              <a:t>The project is helping to:</a:t>
            </a:r>
          </a:p>
          <a:p>
            <a:pPr algn="l">
              <a:lnSpc>
                <a:spcPts val="2754"/>
              </a:lnSpc>
            </a:pPr>
            <a:endParaRPr lang="en-US" sz="2295">
              <a:solidFill>
                <a:srgbClr val="FFFFFF"/>
              </a:solidFill>
              <a:latin typeface="Galano Grotesque 2"/>
              <a:ea typeface="Galano Grotesque 2"/>
              <a:cs typeface="Galano Grotesque 2"/>
              <a:sym typeface="Galano Grotesque 2"/>
            </a:endParaRPr>
          </a:p>
          <a:p>
            <a:pPr marL="415290" lvl="1" indent="-207645" algn="l">
              <a:lnSpc>
                <a:spcPts val="2754"/>
              </a:lnSpc>
              <a:buFont typeface="Arial"/>
              <a:buChar char="•"/>
            </a:pPr>
            <a:r>
              <a:rPr lang="en-US" sz="2295">
                <a:solidFill>
                  <a:srgbClr val="FFFFFF"/>
                </a:solidFill>
                <a:latin typeface="Galano Grotesque 2"/>
                <a:ea typeface="Galano Grotesque 2"/>
                <a:cs typeface="Galano Grotesque 2"/>
                <a:sym typeface="Galano Grotesque 2"/>
              </a:rPr>
              <a:t>restore seagrass meadows </a:t>
            </a:r>
            <a:endParaRPr lang="en-US" sz="2295">
              <a:solidFill>
                <a:srgbClr val="FFFFFF"/>
              </a:solidFill>
              <a:latin typeface="Galano Grotesque 2"/>
              <a:ea typeface="Galano Grotesque 2"/>
              <a:cs typeface="Galano Grotesque 2"/>
            </a:endParaRPr>
          </a:p>
          <a:p>
            <a:pPr marL="415290" lvl="1" indent="-207645" algn="l">
              <a:lnSpc>
                <a:spcPts val="2754"/>
              </a:lnSpc>
              <a:buFont typeface="Arial"/>
              <a:buChar char="•"/>
            </a:pPr>
            <a:r>
              <a:rPr lang="en-US" sz="2295">
                <a:solidFill>
                  <a:srgbClr val="FFFFFF"/>
                </a:solidFill>
                <a:latin typeface="Galano Grotesque 2"/>
                <a:ea typeface="Galano Grotesque 2"/>
                <a:cs typeface="Galano Grotesque 2"/>
                <a:sym typeface="Galano Grotesque 2"/>
              </a:rPr>
              <a:t>rebuild oyster reefs </a:t>
            </a:r>
            <a:endParaRPr lang="en-US" sz="2295">
              <a:solidFill>
                <a:srgbClr val="FFFFFF"/>
              </a:solidFill>
              <a:latin typeface="Galano Grotesque 2"/>
              <a:ea typeface="Galano Grotesque 2"/>
              <a:cs typeface="Galano Grotesque 2"/>
            </a:endParaRPr>
          </a:p>
          <a:p>
            <a:pPr marL="415290" lvl="1" indent="-207645" algn="l">
              <a:lnSpc>
                <a:spcPts val="2754"/>
              </a:lnSpc>
              <a:buFont typeface="Arial"/>
              <a:buChar char="•"/>
            </a:pPr>
            <a:r>
              <a:rPr lang="en-US" sz="2295">
                <a:solidFill>
                  <a:srgbClr val="FFFFFF"/>
                </a:solidFill>
                <a:latin typeface="Galano Grotesque 2"/>
                <a:ea typeface="Galano Grotesque 2"/>
                <a:cs typeface="Galano Grotesque 2"/>
                <a:sym typeface="Galano Grotesque 2"/>
              </a:rPr>
              <a:t>protect seabird nesting sites </a:t>
            </a:r>
            <a:endParaRPr lang="en-US" sz="2295">
              <a:solidFill>
                <a:srgbClr val="FFFFFF"/>
              </a:solidFill>
              <a:latin typeface="Galano Grotesque 2"/>
              <a:ea typeface="Galano Grotesque 2"/>
              <a:cs typeface="Galano Grotesque 2"/>
            </a:endParaRPr>
          </a:p>
          <a:p>
            <a:pPr marL="415290" lvl="1" indent="-207645" algn="l">
              <a:lnSpc>
                <a:spcPts val="2754"/>
              </a:lnSpc>
              <a:buFont typeface="Arial"/>
              <a:buChar char="•"/>
            </a:pPr>
            <a:r>
              <a:rPr lang="en-US" sz="2295">
                <a:solidFill>
                  <a:srgbClr val="FFFFFF"/>
                </a:solidFill>
                <a:latin typeface="Galano Grotesque 2"/>
                <a:ea typeface="Galano Grotesque 2"/>
                <a:cs typeface="Galano Grotesque 2"/>
                <a:sym typeface="Galano Grotesque 2"/>
              </a:rPr>
              <a:t>help saltmarsh recover </a:t>
            </a:r>
            <a:endParaRPr lang="en-US" sz="2295">
              <a:solidFill>
                <a:srgbClr val="FFFFFF"/>
              </a:solidFill>
              <a:latin typeface="Galano Grotesque 2"/>
              <a:ea typeface="Galano Grotesque 2"/>
              <a:cs typeface="Galano Grotesque 2"/>
            </a:endParaRPr>
          </a:p>
          <a:p>
            <a:pPr marL="415338" lvl="1" indent="-207669" algn="l">
              <a:lnSpc>
                <a:spcPts val="2754"/>
              </a:lnSpc>
            </a:pPr>
            <a:endParaRPr lang="en-US" sz="2295">
              <a:solidFill>
                <a:srgbClr val="FFFFFF"/>
              </a:solidFill>
              <a:latin typeface="Galano Grotesque 2"/>
              <a:ea typeface="Galano Grotesque 2"/>
              <a:cs typeface="Galano Grotesque 2"/>
              <a:sym typeface="Galano Grotesque 2"/>
            </a:endParaRPr>
          </a:p>
          <a:p>
            <a:pPr algn="l">
              <a:lnSpc>
                <a:spcPts val="2754"/>
              </a:lnSpc>
            </a:pPr>
            <a:r>
              <a:rPr lang="en-US" sz="2295">
                <a:solidFill>
                  <a:srgbClr val="FFFFFF"/>
                </a:solidFill>
                <a:latin typeface="Galano Grotesque 2"/>
                <a:ea typeface="Galano Grotesque 2"/>
                <a:cs typeface="Galano Grotesque 2"/>
                <a:sym typeface="Galano Grotesque 2"/>
              </a:rPr>
              <a:t>Because habitats work together, </a:t>
            </a:r>
          </a:p>
          <a:p>
            <a:pPr algn="l">
              <a:lnSpc>
                <a:spcPts val="2754"/>
              </a:lnSpc>
            </a:pPr>
            <a:r>
              <a:rPr lang="en-US" sz="2295">
                <a:solidFill>
                  <a:srgbClr val="FFFFFF"/>
                </a:solidFill>
                <a:latin typeface="Galano Grotesque 2"/>
                <a:ea typeface="Galano Grotesque 2"/>
                <a:cs typeface="Galano Grotesque 2"/>
                <a:sym typeface="Galano Grotesque 2"/>
              </a:rPr>
              <a:t>restoring one habitat can help </a:t>
            </a:r>
          </a:p>
          <a:p>
            <a:pPr algn="l">
              <a:lnSpc>
                <a:spcPts val="2754"/>
              </a:lnSpc>
            </a:pPr>
            <a:r>
              <a:rPr lang="en-US" sz="2295">
                <a:solidFill>
                  <a:srgbClr val="FFFFFF"/>
                </a:solidFill>
                <a:latin typeface="Galano Grotesque 2"/>
                <a:ea typeface="Galano Grotesque 2"/>
                <a:cs typeface="Galano Grotesque 2"/>
                <a:sym typeface="Galano Grotesque 2"/>
              </a:rPr>
              <a:t>others recover too. </a:t>
            </a:r>
          </a:p>
        </p:txBody>
      </p:sp>
      <p:sp>
        <p:nvSpPr>
          <p:cNvPr id="30" name="AutoShape 30"/>
          <p:cNvSpPr/>
          <p:nvPr/>
        </p:nvSpPr>
        <p:spPr>
          <a:xfrm flipV="1">
            <a:off x="10601618" y="5883912"/>
            <a:ext cx="1339744" cy="104934"/>
          </a:xfrm>
          <a:prstGeom prst="line">
            <a:avLst/>
          </a:prstGeom>
          <a:ln w="38100" cap="flat">
            <a:solidFill>
              <a:srgbClr val="FFFFFF"/>
            </a:solidFill>
            <a:prstDash val="solid"/>
            <a:headEnd type="none" w="sm" len="sm"/>
            <a:tailEnd type="arrow" w="med" len="sm"/>
          </a:ln>
        </p:spPr>
        <p:txBody>
          <a:bodyPr/>
          <a:lstStyle/>
          <a:p>
            <a:endParaRPr lang="en-GB"/>
          </a:p>
        </p:txBody>
      </p:sp>
      <p:sp>
        <p:nvSpPr>
          <p:cNvPr id="31" name="AutoShape 31"/>
          <p:cNvSpPr/>
          <p:nvPr/>
        </p:nvSpPr>
        <p:spPr>
          <a:xfrm flipH="1" flipV="1">
            <a:off x="15872426" y="5907806"/>
            <a:ext cx="1606314" cy="429286"/>
          </a:xfrm>
          <a:prstGeom prst="line">
            <a:avLst/>
          </a:prstGeom>
          <a:ln w="38100" cap="flat">
            <a:solidFill>
              <a:srgbClr val="FFFFFF"/>
            </a:solidFill>
            <a:prstDash val="solid"/>
            <a:headEnd type="none" w="sm" len="sm"/>
            <a:tailEnd type="arrow" w="med" len="sm"/>
          </a:ln>
        </p:spPr>
        <p:txBody>
          <a:bodyPr/>
          <a:lstStyle/>
          <a:p>
            <a:endParaRPr lang="en-GB"/>
          </a:p>
        </p:txBody>
      </p:sp>
      <p:sp>
        <p:nvSpPr>
          <p:cNvPr id="32" name="TextBox 32"/>
          <p:cNvSpPr txBox="1"/>
          <p:nvPr/>
        </p:nvSpPr>
        <p:spPr>
          <a:xfrm>
            <a:off x="16955846" y="6378705"/>
            <a:ext cx="1045788" cy="401955"/>
          </a:xfrm>
          <a:prstGeom prst="rect">
            <a:avLst/>
          </a:prstGeom>
        </p:spPr>
        <p:txBody>
          <a:bodyPr lIns="0" tIns="0" rIns="0" bIns="0" rtlCol="0" anchor="t">
            <a:spAutoFit/>
          </a:bodyPr>
          <a:lstStyle/>
          <a:p>
            <a:pPr algn="ctr">
              <a:lnSpc>
                <a:spcPts val="2519"/>
              </a:lnSpc>
            </a:pPr>
            <a:r>
              <a:rPr lang="en-US" sz="1799">
                <a:solidFill>
                  <a:srgbClr val="E1FEFE"/>
                </a:solidFill>
                <a:latin typeface="Galano Grotesque 2"/>
                <a:ea typeface="Galano Grotesque 2"/>
                <a:cs typeface="Galano Grotesque 2"/>
                <a:sym typeface="Galano Grotesque 2"/>
              </a:rPr>
              <a:t>Matt</a:t>
            </a:r>
          </a:p>
        </p:txBody>
      </p:sp>
      <p:sp>
        <p:nvSpPr>
          <p:cNvPr id="33" name="TextBox 33"/>
          <p:cNvSpPr txBox="1"/>
          <p:nvPr/>
        </p:nvSpPr>
        <p:spPr>
          <a:xfrm>
            <a:off x="9590061" y="5935137"/>
            <a:ext cx="1344252" cy="401955"/>
          </a:xfrm>
          <a:prstGeom prst="rect">
            <a:avLst/>
          </a:prstGeom>
        </p:spPr>
        <p:txBody>
          <a:bodyPr lIns="0" tIns="0" rIns="0" bIns="0" rtlCol="0" anchor="t">
            <a:spAutoFit/>
          </a:bodyPr>
          <a:lstStyle/>
          <a:p>
            <a:pPr algn="ctr">
              <a:lnSpc>
                <a:spcPts val="2519"/>
              </a:lnSpc>
            </a:pPr>
            <a:r>
              <a:rPr lang="en-US" sz="1799">
                <a:solidFill>
                  <a:srgbClr val="E1FEFE"/>
                </a:solidFill>
                <a:latin typeface="Galano Grotesque 2"/>
                <a:ea typeface="Galano Grotesque 2"/>
                <a:cs typeface="Galano Grotesque 2"/>
                <a:sym typeface="Galano Grotesque 2"/>
              </a:rPr>
              <a:t>Francesco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barn(inVertical)">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
                                            <p:txEl>
                                              <p:pRg st="4" end="4"/>
                                            </p:txEl>
                                          </p:spTgt>
                                        </p:tgtEl>
                                        <p:attrNameLst>
                                          <p:attrName>style.visibility</p:attrName>
                                        </p:attrNameLst>
                                      </p:cBhvr>
                                      <p:to>
                                        <p:strVal val="visible"/>
                                      </p:to>
                                    </p:set>
                                    <p:animEffect transition="in" filter="barn(inVertical)">
                                      <p:cBhvr>
                                        <p:cTn id="17" dur="500"/>
                                        <p:tgtEl>
                                          <p:spTgt spid="2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9">
                                            <p:txEl>
                                              <p:pRg st="6" end="6"/>
                                            </p:txEl>
                                          </p:spTgt>
                                        </p:tgtEl>
                                        <p:attrNameLst>
                                          <p:attrName>style.visibility</p:attrName>
                                        </p:attrNameLst>
                                      </p:cBhvr>
                                      <p:to>
                                        <p:strVal val="visible"/>
                                      </p:to>
                                    </p:set>
                                    <p:animEffect transition="in" filter="barn(inVertical)">
                                      <p:cBhvr>
                                        <p:cTn id="22" dur="500"/>
                                        <p:tgtEl>
                                          <p:spTgt spid="2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9">
                                            <p:txEl>
                                              <p:pRg st="7" end="7"/>
                                            </p:txEl>
                                          </p:spTgt>
                                        </p:tgtEl>
                                        <p:attrNameLst>
                                          <p:attrName>style.visibility</p:attrName>
                                        </p:attrNameLst>
                                      </p:cBhvr>
                                      <p:to>
                                        <p:strVal val="visible"/>
                                      </p:to>
                                    </p:set>
                                    <p:animEffect transition="in" filter="barn(inVertical)">
                                      <p:cBhvr>
                                        <p:cTn id="27" dur="500"/>
                                        <p:tgtEl>
                                          <p:spTgt spid="29">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9">
                                            <p:txEl>
                                              <p:pRg st="8" end="8"/>
                                            </p:txEl>
                                          </p:spTgt>
                                        </p:tgtEl>
                                        <p:attrNameLst>
                                          <p:attrName>style.visibility</p:attrName>
                                        </p:attrNameLst>
                                      </p:cBhvr>
                                      <p:to>
                                        <p:strVal val="visible"/>
                                      </p:to>
                                    </p:set>
                                    <p:animEffect transition="in" filter="barn(inVertical)">
                                      <p:cBhvr>
                                        <p:cTn id="32" dur="500"/>
                                        <p:tgtEl>
                                          <p:spTgt spid="29">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9">
                                            <p:txEl>
                                              <p:pRg st="9" end="9"/>
                                            </p:txEl>
                                          </p:spTgt>
                                        </p:tgtEl>
                                        <p:attrNameLst>
                                          <p:attrName>style.visibility</p:attrName>
                                        </p:attrNameLst>
                                      </p:cBhvr>
                                      <p:to>
                                        <p:strVal val="visible"/>
                                      </p:to>
                                    </p:set>
                                    <p:animEffect transition="in" filter="barn(inVertical)">
                                      <p:cBhvr>
                                        <p:cTn id="37" dur="500"/>
                                        <p:tgtEl>
                                          <p:spTgt spid="29">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9">
                                            <p:txEl>
                                              <p:pRg st="11" end="11"/>
                                            </p:txEl>
                                          </p:spTgt>
                                        </p:tgtEl>
                                        <p:attrNameLst>
                                          <p:attrName>style.visibility</p:attrName>
                                        </p:attrNameLst>
                                      </p:cBhvr>
                                      <p:to>
                                        <p:strVal val="visible"/>
                                      </p:to>
                                    </p:set>
                                    <p:animEffect transition="in" filter="barn(inVertical)">
                                      <p:cBhvr>
                                        <p:cTn id="42" dur="500"/>
                                        <p:tgtEl>
                                          <p:spTgt spid="29">
                                            <p:txEl>
                                              <p:pRg st="11" end="11"/>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29">
                                            <p:txEl>
                                              <p:pRg st="12" end="12"/>
                                            </p:txEl>
                                          </p:spTgt>
                                        </p:tgtEl>
                                        <p:attrNameLst>
                                          <p:attrName>style.visibility</p:attrName>
                                        </p:attrNameLst>
                                      </p:cBhvr>
                                      <p:to>
                                        <p:strVal val="visible"/>
                                      </p:to>
                                    </p:set>
                                    <p:animEffect transition="in" filter="barn(inVertical)">
                                      <p:cBhvr>
                                        <p:cTn id="45" dur="500"/>
                                        <p:tgtEl>
                                          <p:spTgt spid="29">
                                            <p:txEl>
                                              <p:pRg st="12" end="12"/>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29">
                                            <p:txEl>
                                              <p:pRg st="13" end="13"/>
                                            </p:txEl>
                                          </p:spTgt>
                                        </p:tgtEl>
                                        <p:attrNameLst>
                                          <p:attrName>style.visibility</p:attrName>
                                        </p:attrNameLst>
                                      </p:cBhvr>
                                      <p:to>
                                        <p:strVal val="visible"/>
                                      </p:to>
                                    </p:set>
                                    <p:animEffect transition="in" filter="barn(inVertical)">
                                      <p:cBhvr>
                                        <p:cTn id="48" dur="500"/>
                                        <p:tgtEl>
                                          <p:spTgt spid="29">
                                            <p:txEl>
                                              <p:pRg st="13" end="1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barn(inVertical)">
                                      <p:cBhvr>
                                        <p:cTn id="53" dur="500"/>
                                        <p:tgtEl>
                                          <p:spTgt spid="30"/>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barn(inVertical)">
                                      <p:cBhvr>
                                        <p:cTn id="56" dur="50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barn(inVertical)">
                                      <p:cBhvr>
                                        <p:cTn id="61" dur="500"/>
                                        <p:tgtEl>
                                          <p:spTgt spid="31"/>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barn(inVertical)">
                                      <p:cBhvr>
                                        <p:cTn id="6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animBg="1"/>
      <p:bldP spid="31" grpId="0" animBg="1"/>
      <p:bldP spid="32" grpId="0"/>
      <p:bldP spid="3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3C69"/>
        </a:solidFill>
        <a:effectLst/>
      </p:bgPr>
    </p:bg>
    <p:spTree>
      <p:nvGrpSpPr>
        <p:cNvPr id="1" name=""/>
        <p:cNvGrpSpPr/>
        <p:nvPr/>
      </p:nvGrpSpPr>
      <p:grpSpPr>
        <a:xfrm>
          <a:off x="0" y="0"/>
          <a:ext cx="0" cy="0"/>
          <a:chOff x="0" y="0"/>
          <a:chExt cx="0" cy="0"/>
        </a:xfrm>
      </p:grpSpPr>
      <p:sp>
        <p:nvSpPr>
          <p:cNvPr id="2" name="TextBox 2"/>
          <p:cNvSpPr txBox="1"/>
          <p:nvPr/>
        </p:nvSpPr>
        <p:spPr>
          <a:xfrm>
            <a:off x="1028700" y="723900"/>
            <a:ext cx="8072835" cy="818038"/>
          </a:xfrm>
          <a:prstGeom prst="rect">
            <a:avLst/>
          </a:prstGeom>
        </p:spPr>
        <p:txBody>
          <a:bodyPr lIns="0" tIns="0" rIns="0" bIns="0" rtlCol="0" anchor="t">
            <a:spAutoFit/>
          </a:bodyPr>
          <a:lstStyle/>
          <a:p>
            <a:pPr algn="l">
              <a:lnSpc>
                <a:spcPts val="4456"/>
              </a:lnSpc>
            </a:pPr>
            <a:r>
              <a:rPr lang="en-US" sz="4456">
                <a:solidFill>
                  <a:srgbClr val="FFFFFF"/>
                </a:solidFill>
                <a:latin typeface="GalanoGrotesque-Medium"/>
                <a:ea typeface="GalanoGrotesque-Medium"/>
                <a:cs typeface="GalanoGrotesque-Medium"/>
                <a:sym typeface="GalanoGrotesque-Medium"/>
              </a:rPr>
              <a:t>The Solent Seascape Project </a:t>
            </a:r>
          </a:p>
        </p:txBody>
      </p:sp>
      <p:pic>
        <p:nvPicPr>
          <p:cNvPr id="3" name="Picture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3150194" y="1719120"/>
            <a:ext cx="12192000" cy="6858000"/>
          </a:xfrm>
          <a:prstGeom prst="rect">
            <a:avLst/>
          </a:prstGeom>
        </p:spPr>
      </p:pic>
      <p:grpSp>
        <p:nvGrpSpPr>
          <p:cNvPr id="4" name="Group 4"/>
          <p:cNvGrpSpPr/>
          <p:nvPr/>
        </p:nvGrpSpPr>
        <p:grpSpPr>
          <a:xfrm>
            <a:off x="9462735" y="8834609"/>
            <a:ext cx="1598905" cy="1130427"/>
            <a:chOff x="0" y="0"/>
            <a:chExt cx="2131873" cy="1507236"/>
          </a:xfrm>
        </p:grpSpPr>
        <p:sp>
          <p:nvSpPr>
            <p:cNvPr id="5" name="Freeform 5"/>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6"/>
              <a:stretch>
                <a:fillRect r="-2"/>
              </a:stretch>
            </a:blipFill>
          </p:spPr>
          <p:txBody>
            <a:bodyPr/>
            <a:lstStyle/>
            <a:p>
              <a:endParaRPr lang="en-GB"/>
            </a:p>
          </p:txBody>
        </p:sp>
      </p:grpSp>
      <p:grpSp>
        <p:nvGrpSpPr>
          <p:cNvPr id="6" name="Group 6"/>
          <p:cNvGrpSpPr/>
          <p:nvPr/>
        </p:nvGrpSpPr>
        <p:grpSpPr>
          <a:xfrm>
            <a:off x="4515288" y="8834609"/>
            <a:ext cx="1563176" cy="1105167"/>
            <a:chOff x="0" y="0"/>
            <a:chExt cx="2084235" cy="1473556"/>
          </a:xfrm>
        </p:grpSpPr>
        <p:sp>
          <p:nvSpPr>
            <p:cNvPr id="7" name="Freeform 7"/>
            <p:cNvSpPr/>
            <p:nvPr/>
          </p:nvSpPr>
          <p:spPr>
            <a:xfrm>
              <a:off x="0" y="0"/>
              <a:ext cx="2084197" cy="1473581"/>
            </a:xfrm>
            <a:custGeom>
              <a:avLst/>
              <a:gdLst/>
              <a:ahLst/>
              <a:cxnLst/>
              <a:rect l="l" t="t" r="r" b="b"/>
              <a:pathLst>
                <a:path w="2084197" h="1473581">
                  <a:moveTo>
                    <a:pt x="0" y="0"/>
                  </a:moveTo>
                  <a:lnTo>
                    <a:pt x="2084197" y="0"/>
                  </a:lnTo>
                  <a:lnTo>
                    <a:pt x="2084197" y="1473581"/>
                  </a:lnTo>
                  <a:lnTo>
                    <a:pt x="0" y="1473581"/>
                  </a:lnTo>
                  <a:lnTo>
                    <a:pt x="0" y="0"/>
                  </a:lnTo>
                  <a:close/>
                </a:path>
              </a:pathLst>
            </a:custGeom>
            <a:blipFill>
              <a:blip r:embed="rId7"/>
              <a:stretch>
                <a:fillRect r="-1" b="1"/>
              </a:stretch>
            </a:blipFill>
          </p:spPr>
          <p:txBody>
            <a:bodyPr/>
            <a:lstStyle/>
            <a:p>
              <a:endParaRPr lang="en-GB"/>
            </a:p>
          </p:txBody>
        </p:sp>
      </p:grpSp>
      <p:grpSp>
        <p:nvGrpSpPr>
          <p:cNvPr id="8" name="Group 8"/>
          <p:cNvGrpSpPr/>
          <p:nvPr/>
        </p:nvGrpSpPr>
        <p:grpSpPr>
          <a:xfrm>
            <a:off x="1849164" y="8859869"/>
            <a:ext cx="981561" cy="1105167"/>
            <a:chOff x="0" y="0"/>
            <a:chExt cx="1308748" cy="1473556"/>
          </a:xfrm>
        </p:grpSpPr>
        <p:sp>
          <p:nvSpPr>
            <p:cNvPr id="9" name="Freeform 9"/>
            <p:cNvSpPr/>
            <p:nvPr/>
          </p:nvSpPr>
          <p:spPr>
            <a:xfrm>
              <a:off x="0" y="0"/>
              <a:ext cx="1308735" cy="1473581"/>
            </a:xfrm>
            <a:custGeom>
              <a:avLst/>
              <a:gdLst/>
              <a:ahLst/>
              <a:cxnLst/>
              <a:rect l="l" t="t" r="r" b="b"/>
              <a:pathLst>
                <a:path w="1308735" h="1473581">
                  <a:moveTo>
                    <a:pt x="0" y="0"/>
                  </a:moveTo>
                  <a:lnTo>
                    <a:pt x="1308735" y="0"/>
                  </a:lnTo>
                  <a:lnTo>
                    <a:pt x="1308735" y="1473581"/>
                  </a:lnTo>
                  <a:lnTo>
                    <a:pt x="0" y="1473581"/>
                  </a:lnTo>
                  <a:lnTo>
                    <a:pt x="0" y="0"/>
                  </a:lnTo>
                  <a:close/>
                </a:path>
              </a:pathLst>
            </a:custGeom>
            <a:blipFill>
              <a:blip r:embed="rId8"/>
              <a:stretch>
                <a:fillRect b="1"/>
              </a:stretch>
            </a:blipFill>
          </p:spPr>
          <p:txBody>
            <a:bodyPr/>
            <a:lstStyle/>
            <a:p>
              <a:endParaRPr lang="en-GB"/>
            </a:p>
          </p:txBody>
        </p:sp>
      </p:grpSp>
      <p:grpSp>
        <p:nvGrpSpPr>
          <p:cNvPr id="10" name="Group 10"/>
          <p:cNvGrpSpPr/>
          <p:nvPr/>
        </p:nvGrpSpPr>
        <p:grpSpPr>
          <a:xfrm>
            <a:off x="2885465" y="8834609"/>
            <a:ext cx="1563176" cy="1105167"/>
            <a:chOff x="0" y="0"/>
            <a:chExt cx="2084235" cy="1473556"/>
          </a:xfrm>
        </p:grpSpPr>
        <p:sp>
          <p:nvSpPr>
            <p:cNvPr id="11" name="Freeform 11"/>
            <p:cNvSpPr/>
            <p:nvPr/>
          </p:nvSpPr>
          <p:spPr>
            <a:xfrm>
              <a:off x="0" y="0"/>
              <a:ext cx="2084197" cy="1473581"/>
            </a:xfrm>
            <a:custGeom>
              <a:avLst/>
              <a:gdLst/>
              <a:ahLst/>
              <a:cxnLst/>
              <a:rect l="l" t="t" r="r" b="b"/>
              <a:pathLst>
                <a:path w="2084197" h="1473581">
                  <a:moveTo>
                    <a:pt x="0" y="0"/>
                  </a:moveTo>
                  <a:lnTo>
                    <a:pt x="2084197" y="0"/>
                  </a:lnTo>
                  <a:lnTo>
                    <a:pt x="2084197" y="1473581"/>
                  </a:lnTo>
                  <a:lnTo>
                    <a:pt x="0" y="1473581"/>
                  </a:lnTo>
                  <a:lnTo>
                    <a:pt x="0" y="0"/>
                  </a:lnTo>
                  <a:close/>
                </a:path>
              </a:pathLst>
            </a:custGeom>
            <a:blipFill>
              <a:blip r:embed="rId9"/>
              <a:stretch>
                <a:fillRect r="-1" b="1"/>
              </a:stretch>
            </a:blipFill>
          </p:spPr>
          <p:txBody>
            <a:bodyPr/>
            <a:lstStyle/>
            <a:p>
              <a:endParaRPr lang="en-GB"/>
            </a:p>
          </p:txBody>
        </p:sp>
      </p:grpSp>
      <p:grpSp>
        <p:nvGrpSpPr>
          <p:cNvPr id="12" name="Group 12"/>
          <p:cNvGrpSpPr/>
          <p:nvPr/>
        </p:nvGrpSpPr>
        <p:grpSpPr>
          <a:xfrm>
            <a:off x="16259899" y="8801519"/>
            <a:ext cx="1645691" cy="1163507"/>
            <a:chOff x="0" y="0"/>
            <a:chExt cx="2194255" cy="1551343"/>
          </a:xfrm>
        </p:grpSpPr>
        <p:sp>
          <p:nvSpPr>
            <p:cNvPr id="13" name="Freeform 13"/>
            <p:cNvSpPr/>
            <p:nvPr/>
          </p:nvSpPr>
          <p:spPr>
            <a:xfrm>
              <a:off x="0" y="0"/>
              <a:ext cx="2194306" cy="1551305"/>
            </a:xfrm>
            <a:custGeom>
              <a:avLst/>
              <a:gdLst/>
              <a:ahLst/>
              <a:cxnLst/>
              <a:rect l="l" t="t" r="r" b="b"/>
              <a:pathLst>
                <a:path w="2194306" h="1551305">
                  <a:moveTo>
                    <a:pt x="0" y="0"/>
                  </a:moveTo>
                  <a:lnTo>
                    <a:pt x="2194306" y="0"/>
                  </a:lnTo>
                  <a:lnTo>
                    <a:pt x="2194306" y="1551305"/>
                  </a:lnTo>
                  <a:lnTo>
                    <a:pt x="0" y="1551305"/>
                  </a:lnTo>
                  <a:lnTo>
                    <a:pt x="0" y="0"/>
                  </a:lnTo>
                  <a:close/>
                </a:path>
              </a:pathLst>
            </a:custGeom>
            <a:blipFill>
              <a:blip r:embed="rId10"/>
              <a:stretch>
                <a:fillRect r="2" b="-2"/>
              </a:stretch>
            </a:blipFill>
          </p:spPr>
          <p:txBody>
            <a:bodyPr/>
            <a:lstStyle/>
            <a:p>
              <a:endParaRPr lang="en-GB"/>
            </a:p>
          </p:txBody>
        </p:sp>
      </p:grpSp>
      <p:grpSp>
        <p:nvGrpSpPr>
          <p:cNvPr id="14" name="Group 14"/>
          <p:cNvGrpSpPr/>
          <p:nvPr/>
        </p:nvGrpSpPr>
        <p:grpSpPr>
          <a:xfrm>
            <a:off x="14542741" y="8809349"/>
            <a:ext cx="1598905" cy="1130427"/>
            <a:chOff x="0" y="0"/>
            <a:chExt cx="2131873" cy="1507236"/>
          </a:xfrm>
        </p:grpSpPr>
        <p:sp>
          <p:nvSpPr>
            <p:cNvPr id="15" name="Freeform 15"/>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11"/>
              <a:stretch>
                <a:fillRect r="-2"/>
              </a:stretch>
            </a:blipFill>
          </p:spPr>
          <p:txBody>
            <a:bodyPr/>
            <a:lstStyle/>
            <a:p>
              <a:endParaRPr lang="en-GB"/>
            </a:p>
          </p:txBody>
        </p:sp>
      </p:grpSp>
      <p:grpSp>
        <p:nvGrpSpPr>
          <p:cNvPr id="16" name="Group 16"/>
          <p:cNvGrpSpPr/>
          <p:nvPr/>
        </p:nvGrpSpPr>
        <p:grpSpPr>
          <a:xfrm>
            <a:off x="12861322" y="8834609"/>
            <a:ext cx="1598905" cy="1130427"/>
            <a:chOff x="0" y="0"/>
            <a:chExt cx="2131873" cy="1507236"/>
          </a:xfrm>
        </p:grpSpPr>
        <p:sp>
          <p:nvSpPr>
            <p:cNvPr id="17" name="Freeform 17"/>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12"/>
              <a:stretch>
                <a:fillRect r="-2"/>
              </a:stretch>
            </a:blipFill>
          </p:spPr>
          <p:txBody>
            <a:bodyPr/>
            <a:lstStyle/>
            <a:p>
              <a:endParaRPr lang="en-GB"/>
            </a:p>
          </p:txBody>
        </p:sp>
      </p:grpSp>
      <p:grpSp>
        <p:nvGrpSpPr>
          <p:cNvPr id="18" name="Group 18"/>
          <p:cNvGrpSpPr/>
          <p:nvPr/>
        </p:nvGrpSpPr>
        <p:grpSpPr>
          <a:xfrm>
            <a:off x="6135614" y="8834609"/>
            <a:ext cx="1563176" cy="1105167"/>
            <a:chOff x="0" y="0"/>
            <a:chExt cx="2084235" cy="1473556"/>
          </a:xfrm>
        </p:grpSpPr>
        <p:sp>
          <p:nvSpPr>
            <p:cNvPr id="19" name="Freeform 19"/>
            <p:cNvSpPr/>
            <p:nvPr/>
          </p:nvSpPr>
          <p:spPr>
            <a:xfrm>
              <a:off x="0" y="0"/>
              <a:ext cx="2084197" cy="1473581"/>
            </a:xfrm>
            <a:custGeom>
              <a:avLst/>
              <a:gdLst/>
              <a:ahLst/>
              <a:cxnLst/>
              <a:rect l="l" t="t" r="r" b="b"/>
              <a:pathLst>
                <a:path w="2084197" h="1473581">
                  <a:moveTo>
                    <a:pt x="0" y="0"/>
                  </a:moveTo>
                  <a:lnTo>
                    <a:pt x="2084197" y="0"/>
                  </a:lnTo>
                  <a:lnTo>
                    <a:pt x="2084197" y="1473581"/>
                  </a:lnTo>
                  <a:lnTo>
                    <a:pt x="0" y="1473581"/>
                  </a:lnTo>
                  <a:lnTo>
                    <a:pt x="0" y="0"/>
                  </a:lnTo>
                  <a:close/>
                </a:path>
              </a:pathLst>
            </a:custGeom>
            <a:blipFill>
              <a:blip r:embed="rId13"/>
              <a:stretch>
                <a:fillRect r="-1" b="1"/>
              </a:stretch>
            </a:blipFill>
          </p:spPr>
          <p:txBody>
            <a:bodyPr/>
            <a:lstStyle/>
            <a:p>
              <a:endParaRPr lang="en-GB"/>
            </a:p>
          </p:txBody>
        </p:sp>
      </p:grpSp>
      <p:grpSp>
        <p:nvGrpSpPr>
          <p:cNvPr id="20" name="Group 20"/>
          <p:cNvGrpSpPr/>
          <p:nvPr/>
        </p:nvGrpSpPr>
        <p:grpSpPr>
          <a:xfrm>
            <a:off x="11144164" y="8834609"/>
            <a:ext cx="1598905" cy="1130427"/>
            <a:chOff x="0" y="0"/>
            <a:chExt cx="2131873" cy="1507236"/>
          </a:xfrm>
        </p:grpSpPr>
        <p:sp>
          <p:nvSpPr>
            <p:cNvPr id="21" name="Freeform 21"/>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14"/>
              <a:stretch>
                <a:fillRect r="-2"/>
              </a:stretch>
            </a:blipFill>
          </p:spPr>
          <p:txBody>
            <a:bodyPr/>
            <a:lstStyle/>
            <a:p>
              <a:endParaRPr lang="en-GB"/>
            </a:p>
          </p:txBody>
        </p:sp>
      </p:grpSp>
      <p:grpSp>
        <p:nvGrpSpPr>
          <p:cNvPr id="22" name="Group 22"/>
          <p:cNvGrpSpPr/>
          <p:nvPr/>
        </p:nvGrpSpPr>
        <p:grpSpPr>
          <a:xfrm>
            <a:off x="7781315" y="8834609"/>
            <a:ext cx="1598905" cy="1130427"/>
            <a:chOff x="0" y="0"/>
            <a:chExt cx="2131873" cy="1507236"/>
          </a:xfrm>
        </p:grpSpPr>
        <p:sp>
          <p:nvSpPr>
            <p:cNvPr id="23" name="Freeform 23"/>
            <p:cNvSpPr/>
            <p:nvPr/>
          </p:nvSpPr>
          <p:spPr>
            <a:xfrm>
              <a:off x="0" y="0"/>
              <a:ext cx="2131822" cy="1507236"/>
            </a:xfrm>
            <a:custGeom>
              <a:avLst/>
              <a:gdLst/>
              <a:ahLst/>
              <a:cxnLst/>
              <a:rect l="l" t="t" r="r" b="b"/>
              <a:pathLst>
                <a:path w="2131822" h="1507236">
                  <a:moveTo>
                    <a:pt x="0" y="0"/>
                  </a:moveTo>
                  <a:lnTo>
                    <a:pt x="2131822" y="0"/>
                  </a:lnTo>
                  <a:lnTo>
                    <a:pt x="2131822" y="1507236"/>
                  </a:lnTo>
                  <a:lnTo>
                    <a:pt x="0" y="1507236"/>
                  </a:lnTo>
                  <a:lnTo>
                    <a:pt x="0" y="0"/>
                  </a:lnTo>
                  <a:close/>
                </a:path>
              </a:pathLst>
            </a:custGeom>
            <a:blipFill>
              <a:blip r:embed="rId15"/>
              <a:stretch>
                <a:fillRect r="-2"/>
              </a:stretch>
            </a:blipFill>
          </p:spPr>
          <p:txBody>
            <a:bodyPr/>
            <a:lstStyle/>
            <a:p>
              <a:endParaRPr lang="en-GB"/>
            </a:p>
          </p:txBody>
        </p:sp>
      </p:grpSp>
      <p:grpSp>
        <p:nvGrpSpPr>
          <p:cNvPr id="24" name="Group 24"/>
          <p:cNvGrpSpPr/>
          <p:nvPr/>
        </p:nvGrpSpPr>
        <p:grpSpPr>
          <a:xfrm>
            <a:off x="700088" y="8859869"/>
            <a:ext cx="854659" cy="1046817"/>
            <a:chOff x="0" y="0"/>
            <a:chExt cx="1139546" cy="1395755"/>
          </a:xfrm>
        </p:grpSpPr>
        <p:sp>
          <p:nvSpPr>
            <p:cNvPr id="25" name="Freeform 25"/>
            <p:cNvSpPr/>
            <p:nvPr/>
          </p:nvSpPr>
          <p:spPr>
            <a:xfrm>
              <a:off x="0" y="0"/>
              <a:ext cx="1139571" cy="1395730"/>
            </a:xfrm>
            <a:custGeom>
              <a:avLst/>
              <a:gdLst/>
              <a:ahLst/>
              <a:cxnLst/>
              <a:rect l="l" t="t" r="r" b="b"/>
              <a:pathLst>
                <a:path w="1139571" h="1395730">
                  <a:moveTo>
                    <a:pt x="0" y="0"/>
                  </a:moveTo>
                  <a:lnTo>
                    <a:pt x="1139571" y="0"/>
                  </a:lnTo>
                  <a:lnTo>
                    <a:pt x="1139571" y="1395730"/>
                  </a:lnTo>
                  <a:lnTo>
                    <a:pt x="0" y="1395730"/>
                  </a:lnTo>
                  <a:lnTo>
                    <a:pt x="0" y="0"/>
                  </a:lnTo>
                  <a:close/>
                </a:path>
              </a:pathLst>
            </a:custGeom>
            <a:blipFill>
              <a:blip r:embed="rId16"/>
              <a:stretch>
                <a:fillRect t="-2917" r="2" b="-2919"/>
              </a:stretch>
            </a:blipFill>
          </p:spPr>
          <p:txBody>
            <a:bodyPr/>
            <a:lstStyle/>
            <a:p>
              <a:endParaRPr lang="en-GB"/>
            </a:p>
          </p:txBody>
        </p:sp>
      </p:grpSp>
    </p:spTree>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1FEFE"/>
        </a:solidFill>
        <a:effectLst/>
      </p:bgPr>
    </p:bg>
    <p:spTree>
      <p:nvGrpSpPr>
        <p:cNvPr id="1" name=""/>
        <p:cNvGrpSpPr/>
        <p:nvPr/>
      </p:nvGrpSpPr>
      <p:grpSpPr>
        <a:xfrm>
          <a:off x="0" y="0"/>
          <a:ext cx="0" cy="0"/>
          <a:chOff x="0" y="0"/>
          <a:chExt cx="0" cy="0"/>
        </a:xfrm>
      </p:grpSpPr>
      <p:grpSp>
        <p:nvGrpSpPr>
          <p:cNvPr id="2" name="Group 2"/>
          <p:cNvGrpSpPr/>
          <p:nvPr/>
        </p:nvGrpSpPr>
        <p:grpSpPr>
          <a:xfrm>
            <a:off x="203963" y="9152572"/>
            <a:ext cx="824737" cy="863223"/>
            <a:chOff x="0" y="0"/>
            <a:chExt cx="914718" cy="957402"/>
          </a:xfrm>
        </p:grpSpPr>
        <p:sp>
          <p:nvSpPr>
            <p:cNvPr id="3" name="Freeform 3"/>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grpSp>
        <p:nvGrpSpPr>
          <p:cNvPr id="4" name="Group 4"/>
          <p:cNvGrpSpPr/>
          <p:nvPr/>
        </p:nvGrpSpPr>
        <p:grpSpPr>
          <a:xfrm rot="-5400000">
            <a:off x="11813896" y="-1179986"/>
            <a:ext cx="5294119" cy="7654090"/>
            <a:chOff x="0" y="0"/>
            <a:chExt cx="7058825" cy="10205453"/>
          </a:xfrm>
        </p:grpSpPr>
        <p:sp>
          <p:nvSpPr>
            <p:cNvPr id="5" name="Freeform 5"/>
            <p:cNvSpPr/>
            <p:nvPr/>
          </p:nvSpPr>
          <p:spPr>
            <a:xfrm>
              <a:off x="0" y="0"/>
              <a:ext cx="7058787" cy="10205466"/>
            </a:xfrm>
            <a:custGeom>
              <a:avLst/>
              <a:gdLst/>
              <a:ahLst/>
              <a:cxnLst/>
              <a:rect l="l" t="t" r="r" b="b"/>
              <a:pathLst>
                <a:path w="7058787" h="10205466">
                  <a:moveTo>
                    <a:pt x="0" y="0"/>
                  </a:moveTo>
                  <a:lnTo>
                    <a:pt x="7058787" y="0"/>
                  </a:lnTo>
                  <a:lnTo>
                    <a:pt x="7058787" y="10205466"/>
                  </a:lnTo>
                  <a:lnTo>
                    <a:pt x="0" y="10205466"/>
                  </a:lnTo>
                  <a:lnTo>
                    <a:pt x="0" y="0"/>
                  </a:lnTo>
                  <a:close/>
                </a:path>
              </a:pathLst>
            </a:custGeom>
            <a:blipFill>
              <a:blip r:embed="rId4"/>
              <a:stretch>
                <a:fillRect l="-5046" r="-3386"/>
              </a:stretch>
            </a:blipFill>
          </p:spPr>
          <p:txBody>
            <a:bodyPr/>
            <a:lstStyle/>
            <a:p>
              <a:endParaRPr lang="en-GB"/>
            </a:p>
          </p:txBody>
        </p:sp>
      </p:grpSp>
      <p:grpSp>
        <p:nvGrpSpPr>
          <p:cNvPr id="6" name="Group 6"/>
          <p:cNvGrpSpPr/>
          <p:nvPr/>
        </p:nvGrpSpPr>
        <p:grpSpPr>
          <a:xfrm>
            <a:off x="10633910" y="5184277"/>
            <a:ext cx="7654090" cy="5102723"/>
            <a:chOff x="0" y="0"/>
            <a:chExt cx="10205453" cy="6803631"/>
          </a:xfrm>
        </p:grpSpPr>
        <p:sp>
          <p:nvSpPr>
            <p:cNvPr id="7" name="Freeform 7"/>
            <p:cNvSpPr/>
            <p:nvPr/>
          </p:nvSpPr>
          <p:spPr>
            <a:xfrm>
              <a:off x="0" y="0"/>
              <a:ext cx="10205466" cy="6803644"/>
            </a:xfrm>
            <a:custGeom>
              <a:avLst/>
              <a:gdLst/>
              <a:ahLst/>
              <a:cxnLst/>
              <a:rect l="l" t="t" r="r" b="b"/>
              <a:pathLst>
                <a:path w="10205466" h="6803644">
                  <a:moveTo>
                    <a:pt x="0" y="0"/>
                  </a:moveTo>
                  <a:lnTo>
                    <a:pt x="10205466" y="0"/>
                  </a:lnTo>
                  <a:lnTo>
                    <a:pt x="10205466" y="6803644"/>
                  </a:lnTo>
                  <a:lnTo>
                    <a:pt x="0" y="6803644"/>
                  </a:lnTo>
                  <a:lnTo>
                    <a:pt x="0" y="0"/>
                  </a:lnTo>
                  <a:close/>
                </a:path>
              </a:pathLst>
            </a:custGeom>
            <a:blipFill>
              <a:blip r:embed="rId5"/>
              <a:stretch>
                <a:fillRect/>
              </a:stretch>
            </a:blipFill>
          </p:spPr>
          <p:txBody>
            <a:bodyPr/>
            <a:lstStyle/>
            <a:p>
              <a:endParaRPr lang="en-GB"/>
            </a:p>
          </p:txBody>
        </p:sp>
      </p:grpSp>
      <p:sp>
        <p:nvSpPr>
          <p:cNvPr id="8" name="Freeform 8"/>
          <p:cNvSpPr/>
          <p:nvPr/>
        </p:nvSpPr>
        <p:spPr>
          <a:xfrm>
            <a:off x="1172280" y="3207062"/>
            <a:ext cx="7797567" cy="2095507"/>
          </a:xfrm>
          <a:custGeom>
            <a:avLst/>
            <a:gdLst/>
            <a:ahLst/>
            <a:cxnLst/>
            <a:rect l="l" t="t" r="r" b="b"/>
            <a:pathLst>
              <a:path w="7797567" h="2095507">
                <a:moveTo>
                  <a:pt x="0" y="0"/>
                </a:moveTo>
                <a:lnTo>
                  <a:pt x="7797567" y="0"/>
                </a:lnTo>
                <a:lnTo>
                  <a:pt x="7797567" y="2095507"/>
                </a:lnTo>
                <a:lnTo>
                  <a:pt x="0" y="2095507"/>
                </a:lnTo>
                <a:lnTo>
                  <a:pt x="0" y="0"/>
                </a:lnTo>
                <a:close/>
              </a:path>
            </a:pathLst>
          </a:custGeom>
          <a:blipFill>
            <a:blip r:embed="rId6"/>
            <a:stretch>
              <a:fillRect/>
            </a:stretch>
          </a:blipFill>
        </p:spPr>
        <p:txBody>
          <a:bodyPr/>
          <a:lstStyle/>
          <a:p>
            <a:endParaRPr lang="en-GB"/>
          </a:p>
        </p:txBody>
      </p:sp>
      <p:sp>
        <p:nvSpPr>
          <p:cNvPr id="9" name="TextBox 9"/>
          <p:cNvSpPr txBox="1"/>
          <p:nvPr/>
        </p:nvSpPr>
        <p:spPr>
          <a:xfrm>
            <a:off x="885168" y="275968"/>
            <a:ext cx="8104386" cy="641201"/>
          </a:xfrm>
          <a:prstGeom prst="rect">
            <a:avLst/>
          </a:prstGeom>
        </p:spPr>
        <p:txBody>
          <a:bodyPr lIns="0" tIns="0" rIns="0" bIns="0" rtlCol="0" anchor="t">
            <a:spAutoFit/>
          </a:bodyPr>
          <a:lstStyle/>
          <a:p>
            <a:pPr algn="l">
              <a:lnSpc>
                <a:spcPts val="4999"/>
              </a:lnSpc>
            </a:pPr>
            <a:r>
              <a:rPr lang="en-US" sz="4950">
                <a:solidFill>
                  <a:srgbClr val="004994"/>
                </a:solidFill>
                <a:latin typeface="GalanoGrotesque-SemiBold"/>
                <a:ea typeface="GalanoGrotesque-SemiBold"/>
                <a:cs typeface="GalanoGrotesque-SemiBold"/>
                <a:sym typeface="GalanoGrotesque-SemiBold"/>
              </a:rPr>
              <a:t>“Protect Solent Habitats!”</a:t>
            </a:r>
          </a:p>
        </p:txBody>
      </p:sp>
      <p:sp>
        <p:nvSpPr>
          <p:cNvPr id="10" name="TextBox 10"/>
          <p:cNvSpPr txBox="1"/>
          <p:nvPr/>
        </p:nvSpPr>
        <p:spPr>
          <a:xfrm>
            <a:off x="1113160" y="1506446"/>
            <a:ext cx="7952013" cy="7660815"/>
          </a:xfrm>
          <a:prstGeom prst="rect">
            <a:avLst/>
          </a:prstGeom>
        </p:spPr>
        <p:txBody>
          <a:bodyPr wrap="square" lIns="0" tIns="0" rIns="0" bIns="0" rtlCol="0" anchor="t">
            <a:spAutoFit/>
          </a:bodyPr>
          <a:lstStyle/>
          <a:p>
            <a:pPr>
              <a:lnSpc>
                <a:spcPts val="2956"/>
              </a:lnSpc>
            </a:pPr>
            <a:r>
              <a:rPr lang="en-US" sz="2450" b="1">
                <a:solidFill>
                  <a:srgbClr val="004994"/>
                </a:solidFill>
                <a:latin typeface="GalanoGrotesque-SemiBold"/>
                <a:ea typeface="GalanoGrotesque-SemiBold"/>
                <a:cs typeface="GalanoGrotesque-SemiBold"/>
                <a:sym typeface="GalanoGrotesque-SemiBold"/>
              </a:rPr>
              <a:t>Protect the Solent signs and poster activity:</a:t>
            </a:r>
            <a:endParaRPr lang="en-US" sz="2450" b="1">
              <a:solidFill>
                <a:srgbClr val="004994"/>
              </a:solidFill>
              <a:latin typeface="GalanoGrotesque-SemiBold"/>
              <a:ea typeface="GalanoGrotesque-SemiBold"/>
              <a:cs typeface="GalanoGrotesque-SemiBold"/>
            </a:endParaRPr>
          </a:p>
          <a:p>
            <a:pPr algn="l">
              <a:lnSpc>
                <a:spcPts val="2956"/>
              </a:lnSpc>
            </a:pPr>
            <a:endParaRPr lang="en-US" sz="2463">
              <a:solidFill>
                <a:srgbClr val="004994"/>
              </a:solidFill>
              <a:latin typeface="GalanoGrotesque-SemiBold"/>
              <a:ea typeface="GalanoGrotesque-SemiBold"/>
              <a:cs typeface="GalanoGrotesque-SemiBold"/>
              <a:sym typeface="GalanoGrotesque-SemiBold"/>
            </a:endParaRPr>
          </a:p>
          <a:p>
            <a:pPr>
              <a:lnSpc>
                <a:spcPts val="2956"/>
              </a:lnSpc>
            </a:pPr>
            <a:r>
              <a:rPr lang="en-US" sz="2450">
                <a:solidFill>
                  <a:srgbClr val="004994"/>
                </a:solidFill>
                <a:latin typeface="Galano Grotesque 2"/>
                <a:ea typeface="Galano Grotesque 2"/>
                <a:cs typeface="Galano Grotesque 2"/>
                <a:sym typeface="Galano Grotesque 2"/>
              </a:rPr>
              <a:t>Raising awareness through signs and posters helps with the protection and recovery of these habitats.</a:t>
            </a:r>
            <a:endParaRPr lang="en-US" sz="2450">
              <a:solidFill>
                <a:srgbClr val="004994"/>
              </a:solidFill>
              <a:latin typeface="Galano Grotesque 2"/>
              <a:ea typeface="Galano Grotesque 2"/>
              <a:cs typeface="Galano Grotesque 2"/>
            </a:endParaRPr>
          </a:p>
          <a:p>
            <a:pPr algn="l">
              <a:lnSpc>
                <a:spcPts val="2956"/>
              </a:lnSpc>
            </a:pPr>
            <a:endParaRPr lang="en-US" sz="2463">
              <a:solidFill>
                <a:srgbClr val="004994"/>
              </a:solidFill>
              <a:latin typeface="Galano Grotesque 2"/>
              <a:ea typeface="Galano Grotesque 2"/>
              <a:cs typeface="Galano Grotesque 2"/>
              <a:sym typeface="Galano Grotesque 2"/>
            </a:endParaRPr>
          </a:p>
          <a:p>
            <a:pPr algn="l">
              <a:lnSpc>
                <a:spcPts val="2956"/>
              </a:lnSpc>
            </a:pPr>
            <a:endParaRPr lang="en-US" sz="2463">
              <a:solidFill>
                <a:srgbClr val="004994"/>
              </a:solidFill>
              <a:latin typeface="Galano Grotesque 2"/>
              <a:ea typeface="Galano Grotesque 2"/>
              <a:cs typeface="Galano Grotesque 2"/>
              <a:sym typeface="Galano Grotesque 2"/>
            </a:endParaRPr>
          </a:p>
          <a:p>
            <a:pPr algn="l">
              <a:lnSpc>
                <a:spcPts val="2956"/>
              </a:lnSpc>
            </a:pPr>
            <a:endParaRPr lang="en-US" sz="2463">
              <a:solidFill>
                <a:srgbClr val="004994"/>
              </a:solidFill>
              <a:latin typeface="Galano Grotesque 2"/>
              <a:ea typeface="Galano Grotesque 2"/>
              <a:cs typeface="Galano Grotesque 2"/>
              <a:sym typeface="Galano Grotesque 2"/>
            </a:endParaRPr>
          </a:p>
          <a:p>
            <a:pPr algn="l">
              <a:lnSpc>
                <a:spcPts val="2956"/>
              </a:lnSpc>
            </a:pPr>
            <a:endParaRPr lang="en-US" sz="2463">
              <a:solidFill>
                <a:srgbClr val="004994"/>
              </a:solidFill>
              <a:latin typeface="Galano Grotesque 2"/>
              <a:ea typeface="Galano Grotesque 2"/>
              <a:cs typeface="Galano Grotesque 2"/>
              <a:sym typeface="Galano Grotesque 2"/>
            </a:endParaRPr>
          </a:p>
          <a:p>
            <a:pPr algn="l">
              <a:lnSpc>
                <a:spcPts val="2956"/>
              </a:lnSpc>
            </a:pPr>
            <a:endParaRPr lang="en-US" sz="2463">
              <a:solidFill>
                <a:srgbClr val="004994"/>
              </a:solidFill>
              <a:latin typeface="Galano Grotesque 2"/>
              <a:ea typeface="Galano Grotesque 2"/>
              <a:cs typeface="Galano Grotesque 2"/>
              <a:sym typeface="Galano Grotesque 2"/>
            </a:endParaRPr>
          </a:p>
          <a:p>
            <a:pPr algn="l">
              <a:lnSpc>
                <a:spcPts val="2956"/>
              </a:lnSpc>
            </a:pPr>
            <a:endParaRPr lang="en-US" sz="2463">
              <a:solidFill>
                <a:srgbClr val="004994"/>
              </a:solidFill>
              <a:latin typeface="Galano Grotesque 2"/>
              <a:ea typeface="Galano Grotesque 2"/>
              <a:cs typeface="Galano Grotesque 2"/>
              <a:sym typeface="Galano Grotesque 2"/>
            </a:endParaRPr>
          </a:p>
          <a:p>
            <a:pPr algn="l">
              <a:lnSpc>
                <a:spcPts val="2956"/>
              </a:lnSpc>
            </a:pPr>
            <a:endParaRPr lang="en-US" sz="2463">
              <a:solidFill>
                <a:srgbClr val="004994"/>
              </a:solidFill>
              <a:latin typeface="Galano Grotesque 2"/>
              <a:ea typeface="Galano Grotesque 2"/>
              <a:cs typeface="Galano Grotesque 2"/>
              <a:sym typeface="Galano Grotesque 2"/>
            </a:endParaRPr>
          </a:p>
          <a:p>
            <a:pPr>
              <a:lnSpc>
                <a:spcPts val="2956"/>
              </a:lnSpc>
            </a:pPr>
            <a:r>
              <a:rPr lang="en-US" sz="2450">
                <a:solidFill>
                  <a:srgbClr val="004994"/>
                </a:solidFill>
                <a:latin typeface="Galano Grotesque 2"/>
                <a:ea typeface="Galano Grotesque 2"/>
                <a:cs typeface="Galano Grotesque 2"/>
                <a:sym typeface="Galano Grotesque 2"/>
              </a:rPr>
              <a:t>Using what you have learned today, create a sign or poster to raise awareness of:</a:t>
            </a:r>
            <a:endParaRPr lang="en-US" sz="2450">
              <a:solidFill>
                <a:srgbClr val="004994"/>
              </a:solidFill>
              <a:latin typeface="Galano Grotesque 2"/>
              <a:ea typeface="Galano Grotesque 2"/>
              <a:cs typeface="Galano Grotesque 2"/>
            </a:endParaRPr>
          </a:p>
          <a:p>
            <a:pPr algn="l">
              <a:lnSpc>
                <a:spcPts val="2956"/>
              </a:lnSpc>
            </a:pPr>
            <a:endParaRPr lang="en-US" sz="2463">
              <a:solidFill>
                <a:srgbClr val="004994"/>
              </a:solidFill>
              <a:latin typeface="Galano Grotesque 2"/>
              <a:ea typeface="Galano Grotesque 2"/>
              <a:cs typeface="Galano Grotesque 2"/>
              <a:sym typeface="Galano Grotesque 2"/>
            </a:endParaRPr>
          </a:p>
          <a:p>
            <a:pPr marL="445770" lvl="1" indent="-222885" algn="l">
              <a:lnSpc>
                <a:spcPts val="2956"/>
              </a:lnSpc>
              <a:buFont typeface="Arial"/>
              <a:buChar char="•"/>
            </a:pPr>
            <a:r>
              <a:rPr lang="en-US" sz="2463">
                <a:solidFill>
                  <a:srgbClr val="004994"/>
                </a:solidFill>
                <a:latin typeface="Galano Grotesque 2"/>
                <a:ea typeface="Galano Grotesque 2"/>
                <a:cs typeface="Galano Grotesque 2"/>
                <a:sym typeface="Galano Grotesque 2"/>
              </a:rPr>
              <a:t>The threats the habitat faces</a:t>
            </a:r>
            <a:endParaRPr lang="en-US" sz="2463">
              <a:solidFill>
                <a:srgbClr val="004994"/>
              </a:solidFill>
              <a:latin typeface="Galano Grotesque 2"/>
              <a:ea typeface="Galano Grotesque 2"/>
              <a:cs typeface="Galano Grotesque 2"/>
            </a:endParaRPr>
          </a:p>
          <a:p>
            <a:pPr marL="445770" lvl="1" indent="-222885" algn="l">
              <a:lnSpc>
                <a:spcPts val="2956"/>
              </a:lnSpc>
              <a:buFont typeface="Arial"/>
              <a:buChar char="•"/>
            </a:pPr>
            <a:r>
              <a:rPr lang="en-US" sz="2463">
                <a:solidFill>
                  <a:srgbClr val="004994"/>
                </a:solidFill>
                <a:latin typeface="Galano Grotesque 2"/>
                <a:ea typeface="Galano Grotesque 2"/>
                <a:cs typeface="Galano Grotesque 2"/>
                <a:sym typeface="Galano Grotesque 2"/>
              </a:rPr>
              <a:t>The species they protect</a:t>
            </a:r>
            <a:endParaRPr lang="en-US" sz="2463">
              <a:solidFill>
                <a:srgbClr val="004994"/>
              </a:solidFill>
              <a:latin typeface="Galano Grotesque 2"/>
              <a:ea typeface="Galano Grotesque 2"/>
              <a:cs typeface="Galano Grotesque 2"/>
            </a:endParaRPr>
          </a:p>
          <a:p>
            <a:pPr marL="445770" lvl="1" indent="-222885" algn="l">
              <a:lnSpc>
                <a:spcPts val="2956"/>
              </a:lnSpc>
              <a:buFont typeface="Arial"/>
              <a:buChar char="•"/>
            </a:pPr>
            <a:r>
              <a:rPr lang="en-US" sz="2463">
                <a:solidFill>
                  <a:srgbClr val="004994"/>
                </a:solidFill>
                <a:latin typeface="Galano Grotesque 2"/>
                <a:ea typeface="Galano Grotesque 2"/>
                <a:cs typeface="Galano Grotesque 2"/>
                <a:sym typeface="Galano Grotesque 2"/>
              </a:rPr>
              <a:t>Why they are important</a:t>
            </a:r>
            <a:endParaRPr lang="en-US" sz="2463">
              <a:solidFill>
                <a:srgbClr val="004994"/>
              </a:solidFill>
              <a:latin typeface="Galano Grotesque 2"/>
              <a:ea typeface="Galano Grotesque 2"/>
              <a:cs typeface="Galano Grotesque 2"/>
            </a:endParaRPr>
          </a:p>
          <a:p>
            <a:pPr marL="445770" lvl="1" indent="-222885" algn="l">
              <a:lnSpc>
                <a:spcPts val="2956"/>
              </a:lnSpc>
              <a:buFont typeface="Arial"/>
              <a:buChar char="•"/>
            </a:pPr>
            <a:r>
              <a:rPr lang="en-US" sz="2463">
                <a:solidFill>
                  <a:srgbClr val="004994"/>
                </a:solidFill>
                <a:latin typeface="Galano Grotesque 2"/>
                <a:ea typeface="Galano Grotesque 2"/>
                <a:cs typeface="Galano Grotesque 2"/>
                <a:sym typeface="Galano Grotesque 2"/>
              </a:rPr>
              <a:t>How people can support </a:t>
            </a:r>
            <a:endParaRPr lang="en-US" sz="2463">
              <a:solidFill>
                <a:srgbClr val="004994"/>
              </a:solidFill>
              <a:latin typeface="Galano Grotesque 2"/>
              <a:ea typeface="Galano Grotesque 2"/>
              <a:cs typeface="Galano Grotesque 2"/>
            </a:endParaRPr>
          </a:p>
          <a:p>
            <a:pPr marL="445770" lvl="1" indent="-222885" algn="l">
              <a:lnSpc>
                <a:spcPts val="2956"/>
              </a:lnSpc>
            </a:pPr>
            <a:endParaRPr lang="en-US" sz="2463">
              <a:solidFill>
                <a:srgbClr val="004994"/>
              </a:solidFill>
              <a:latin typeface="Galano Grotesque 2"/>
              <a:ea typeface="Galano Grotesque 2"/>
              <a:cs typeface="Galano Grotesque 2"/>
            </a:endParaRPr>
          </a:p>
          <a:p>
            <a:pPr marL="445770" lvl="1" indent="-222885" algn="l">
              <a:lnSpc>
                <a:spcPts val="2956"/>
              </a:lnSpc>
            </a:pPr>
            <a:endParaRPr lang="en-US" sz="2463">
              <a:solidFill>
                <a:srgbClr val="004994"/>
              </a:solidFill>
              <a:latin typeface="Galano Grotesque 2"/>
              <a:ea typeface="Galano Grotesque 2"/>
              <a:cs typeface="Galano Grotesque 2"/>
            </a:endParaRPr>
          </a:p>
        </p:txBody>
      </p:sp>
      <p:sp>
        <p:nvSpPr>
          <p:cNvPr id="11" name="TextBox 11"/>
          <p:cNvSpPr txBox="1"/>
          <p:nvPr/>
        </p:nvSpPr>
        <p:spPr>
          <a:xfrm>
            <a:off x="15592624" y="9734807"/>
            <a:ext cx="2695376" cy="447675"/>
          </a:xfrm>
          <a:prstGeom prst="rect">
            <a:avLst/>
          </a:prstGeom>
        </p:spPr>
        <p:txBody>
          <a:bodyPr lIns="0" tIns="0" rIns="0" bIns="0" rtlCol="0" anchor="t">
            <a:spAutoFit/>
          </a:bodyPr>
          <a:lstStyle/>
          <a:p>
            <a:pPr algn="l">
              <a:lnSpc>
                <a:spcPts val="2629"/>
              </a:lnSpc>
            </a:pPr>
            <a:r>
              <a:rPr lang="en-US" sz="2191">
                <a:solidFill>
                  <a:srgbClr val="E1FEFE"/>
                </a:solidFill>
                <a:latin typeface="Galano Grotesque 2"/>
                <a:ea typeface="Galano Grotesque 2"/>
                <a:cs typeface="Galano Grotesque 2"/>
                <a:sym typeface="Galano Grotesque 2"/>
              </a:rPr>
              <a:t>Credit: Luke Helmer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barn(inVertical)">
                                      <p:cBhvr>
                                        <p:cTn id="7" dur="500"/>
                                        <p:tgtEl>
                                          <p:spTgt spid="1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10" end="10"/>
                                            </p:txEl>
                                          </p:spTgt>
                                        </p:tgtEl>
                                        <p:attrNameLst>
                                          <p:attrName>style.visibility</p:attrName>
                                        </p:attrNameLst>
                                      </p:cBhvr>
                                      <p:to>
                                        <p:strVal val="visible"/>
                                      </p:to>
                                    </p:set>
                                    <p:animEffect transition="in" filter="barn(inVertical)">
                                      <p:cBhvr>
                                        <p:cTn id="17" dur="500"/>
                                        <p:tgtEl>
                                          <p:spTgt spid="10">
                                            <p:txEl>
                                              <p:pRg st="10" end="1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12" end="12"/>
                                            </p:txEl>
                                          </p:spTgt>
                                        </p:tgtEl>
                                        <p:attrNameLst>
                                          <p:attrName>style.visibility</p:attrName>
                                        </p:attrNameLst>
                                      </p:cBhvr>
                                      <p:to>
                                        <p:strVal val="visible"/>
                                      </p:to>
                                    </p:set>
                                    <p:animEffect transition="in" filter="barn(inVertical)">
                                      <p:cBhvr>
                                        <p:cTn id="22" dur="500"/>
                                        <p:tgtEl>
                                          <p:spTgt spid="10">
                                            <p:txEl>
                                              <p:pRg st="12" end="1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13" end="13"/>
                                            </p:txEl>
                                          </p:spTgt>
                                        </p:tgtEl>
                                        <p:attrNameLst>
                                          <p:attrName>style.visibility</p:attrName>
                                        </p:attrNameLst>
                                      </p:cBhvr>
                                      <p:to>
                                        <p:strVal val="visible"/>
                                      </p:to>
                                    </p:set>
                                    <p:animEffect transition="in" filter="barn(inVertical)">
                                      <p:cBhvr>
                                        <p:cTn id="27" dur="500"/>
                                        <p:tgtEl>
                                          <p:spTgt spid="10">
                                            <p:txEl>
                                              <p:pRg st="13" end="1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xEl>
                                              <p:pRg st="14" end="14"/>
                                            </p:txEl>
                                          </p:spTgt>
                                        </p:tgtEl>
                                        <p:attrNameLst>
                                          <p:attrName>style.visibility</p:attrName>
                                        </p:attrNameLst>
                                      </p:cBhvr>
                                      <p:to>
                                        <p:strVal val="visible"/>
                                      </p:to>
                                    </p:set>
                                    <p:animEffect transition="in" filter="barn(inVertical)">
                                      <p:cBhvr>
                                        <p:cTn id="32" dur="500"/>
                                        <p:tgtEl>
                                          <p:spTgt spid="10">
                                            <p:txEl>
                                              <p:pRg st="14" end="1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
                                            <p:txEl>
                                              <p:pRg st="15" end="15"/>
                                            </p:txEl>
                                          </p:spTgt>
                                        </p:tgtEl>
                                        <p:attrNameLst>
                                          <p:attrName>style.visibility</p:attrName>
                                        </p:attrNameLst>
                                      </p:cBhvr>
                                      <p:to>
                                        <p:strVal val="visible"/>
                                      </p:to>
                                    </p:set>
                                    <p:animEffect transition="in" filter="barn(inVertical)">
                                      <p:cBhvr>
                                        <p:cTn id="37" dur="500"/>
                                        <p:tgtEl>
                                          <p:spTgt spid="10">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298" y="-139028"/>
            <a:ext cx="18484596" cy="10287000"/>
            <a:chOff x="0" y="0"/>
            <a:chExt cx="24646128" cy="13716000"/>
          </a:xfrm>
        </p:grpSpPr>
        <p:sp>
          <p:nvSpPr>
            <p:cNvPr id="3" name="Freeform 3"/>
            <p:cNvSpPr/>
            <p:nvPr/>
          </p:nvSpPr>
          <p:spPr>
            <a:xfrm>
              <a:off x="0" y="0"/>
              <a:ext cx="24646128" cy="13716000"/>
            </a:xfrm>
            <a:custGeom>
              <a:avLst/>
              <a:gdLst/>
              <a:ahLst/>
              <a:cxnLst/>
              <a:rect l="l" t="t" r="r" b="b"/>
              <a:pathLst>
                <a:path w="24646128" h="13716000">
                  <a:moveTo>
                    <a:pt x="0" y="0"/>
                  </a:moveTo>
                  <a:lnTo>
                    <a:pt x="24646128" y="0"/>
                  </a:lnTo>
                  <a:lnTo>
                    <a:pt x="24646128" y="13716000"/>
                  </a:lnTo>
                  <a:lnTo>
                    <a:pt x="0" y="13716000"/>
                  </a:lnTo>
                  <a:lnTo>
                    <a:pt x="0" y="0"/>
                  </a:lnTo>
                  <a:close/>
                </a:path>
              </a:pathLst>
            </a:custGeom>
            <a:blipFill>
              <a:blip r:embed="rId2"/>
              <a:stretch>
                <a:fillRect t="-10780" b="-23986"/>
              </a:stretch>
            </a:blipFill>
          </p:spPr>
          <p:txBody>
            <a:bodyPr/>
            <a:lstStyle/>
            <a:p>
              <a:endParaRPr lang="en-GB"/>
            </a:p>
          </p:txBody>
        </p:sp>
      </p:grpSp>
      <p:grpSp>
        <p:nvGrpSpPr>
          <p:cNvPr id="4" name="Group 4"/>
          <p:cNvGrpSpPr/>
          <p:nvPr/>
        </p:nvGrpSpPr>
        <p:grpSpPr>
          <a:xfrm>
            <a:off x="8192026" y="1028700"/>
            <a:ext cx="1903947" cy="2464561"/>
            <a:chOff x="0" y="0"/>
            <a:chExt cx="1851419" cy="2396566"/>
          </a:xfrm>
        </p:grpSpPr>
        <p:sp>
          <p:nvSpPr>
            <p:cNvPr id="5" name="Freeform 5"/>
            <p:cNvSpPr/>
            <p:nvPr/>
          </p:nvSpPr>
          <p:spPr>
            <a:xfrm>
              <a:off x="0" y="0"/>
              <a:ext cx="1851406" cy="2396617"/>
            </a:xfrm>
            <a:custGeom>
              <a:avLst/>
              <a:gdLst/>
              <a:ahLst/>
              <a:cxnLst/>
              <a:rect l="l" t="t" r="r" b="b"/>
              <a:pathLst>
                <a:path w="1851406" h="2396617">
                  <a:moveTo>
                    <a:pt x="0" y="0"/>
                  </a:moveTo>
                  <a:lnTo>
                    <a:pt x="1851406" y="0"/>
                  </a:lnTo>
                  <a:lnTo>
                    <a:pt x="1851406" y="2396617"/>
                  </a:lnTo>
                  <a:lnTo>
                    <a:pt x="0" y="2396617"/>
                  </a:lnTo>
                  <a:lnTo>
                    <a:pt x="0" y="0"/>
                  </a:lnTo>
                  <a:close/>
                </a:path>
              </a:pathLst>
            </a:custGeom>
            <a:blipFill>
              <a:blip r:embed="rId3"/>
              <a:stretch>
                <a:fillRect t="-71" b="-69"/>
              </a:stretch>
            </a:blipFill>
          </p:spPr>
          <p:txBody>
            <a:bodyPr/>
            <a:lstStyle/>
            <a:p>
              <a:endParaRPr lang="en-GB"/>
            </a:p>
          </p:txBody>
        </p:sp>
      </p:grpSp>
      <p:grpSp>
        <p:nvGrpSpPr>
          <p:cNvPr id="6" name="Group 6"/>
          <p:cNvGrpSpPr/>
          <p:nvPr/>
        </p:nvGrpSpPr>
        <p:grpSpPr>
          <a:xfrm>
            <a:off x="146722" y="7819019"/>
            <a:ext cx="8106491" cy="2467981"/>
            <a:chOff x="0" y="0"/>
            <a:chExt cx="7871917" cy="2396566"/>
          </a:xfrm>
        </p:grpSpPr>
        <p:sp>
          <p:nvSpPr>
            <p:cNvPr id="7" name="Freeform 7"/>
            <p:cNvSpPr/>
            <p:nvPr/>
          </p:nvSpPr>
          <p:spPr>
            <a:xfrm>
              <a:off x="0" y="0"/>
              <a:ext cx="7871968" cy="2396617"/>
            </a:xfrm>
            <a:custGeom>
              <a:avLst/>
              <a:gdLst/>
              <a:ahLst/>
              <a:cxnLst/>
              <a:rect l="l" t="t" r="r" b="b"/>
              <a:pathLst>
                <a:path w="7871968" h="2396617">
                  <a:moveTo>
                    <a:pt x="0" y="0"/>
                  </a:moveTo>
                  <a:lnTo>
                    <a:pt x="7871968" y="0"/>
                  </a:lnTo>
                  <a:lnTo>
                    <a:pt x="7871968" y="2396617"/>
                  </a:lnTo>
                  <a:lnTo>
                    <a:pt x="0" y="2396617"/>
                  </a:lnTo>
                  <a:lnTo>
                    <a:pt x="0" y="0"/>
                  </a:lnTo>
                  <a:close/>
                </a:path>
              </a:pathLst>
            </a:custGeom>
            <a:blipFill>
              <a:blip r:embed="rId4"/>
              <a:stretch>
                <a:fillRect l="-10168" r="-10168"/>
              </a:stretch>
            </a:blipFill>
          </p:spPr>
          <p:txBody>
            <a:bodyPr/>
            <a:lstStyle/>
            <a:p>
              <a:endParaRPr lang="en-GB"/>
            </a:p>
          </p:txBody>
        </p:sp>
      </p:grpSp>
      <p:sp>
        <p:nvSpPr>
          <p:cNvPr id="8" name="Freeform 8"/>
          <p:cNvSpPr/>
          <p:nvPr/>
        </p:nvSpPr>
        <p:spPr>
          <a:xfrm>
            <a:off x="531423" y="5004472"/>
            <a:ext cx="4565325" cy="3204028"/>
          </a:xfrm>
          <a:custGeom>
            <a:avLst/>
            <a:gdLst/>
            <a:ahLst/>
            <a:cxnLst/>
            <a:rect l="l" t="t" r="r" b="b"/>
            <a:pathLst>
              <a:path w="4565325" h="3204028">
                <a:moveTo>
                  <a:pt x="0" y="0"/>
                </a:moveTo>
                <a:lnTo>
                  <a:pt x="4565326" y="0"/>
                </a:lnTo>
                <a:lnTo>
                  <a:pt x="4565326" y="3204028"/>
                </a:lnTo>
                <a:lnTo>
                  <a:pt x="0" y="320402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 name="TextBox 9"/>
          <p:cNvSpPr txBox="1"/>
          <p:nvPr/>
        </p:nvSpPr>
        <p:spPr>
          <a:xfrm>
            <a:off x="701165" y="5686151"/>
            <a:ext cx="4225843" cy="1191419"/>
          </a:xfrm>
          <a:prstGeom prst="rect">
            <a:avLst/>
          </a:prstGeom>
        </p:spPr>
        <p:txBody>
          <a:bodyPr lIns="0" tIns="0" rIns="0" bIns="0" rtlCol="0" anchor="t">
            <a:spAutoFit/>
          </a:bodyPr>
          <a:lstStyle/>
          <a:p>
            <a:pPr algn="ctr">
              <a:lnSpc>
                <a:spcPts val="6476"/>
              </a:lnSpc>
            </a:pPr>
            <a:r>
              <a:rPr lang="en-US" sz="6476">
                <a:solidFill>
                  <a:srgbClr val="FFFFFF"/>
                </a:solidFill>
                <a:latin typeface="GalanoGrotesque-SemiBold"/>
                <a:ea typeface="GalanoGrotesque-SemiBold"/>
                <a:cs typeface="GalanoGrotesque-SemiBold"/>
                <a:sym typeface="GalanoGrotesque-SemiBold"/>
              </a:rPr>
              <a:t>Thank you</a:t>
            </a:r>
          </a:p>
        </p:txBody>
      </p:sp>
      <p:sp>
        <p:nvSpPr>
          <p:cNvPr id="10" name="TextBox 10"/>
          <p:cNvSpPr txBox="1"/>
          <p:nvPr/>
        </p:nvSpPr>
        <p:spPr>
          <a:xfrm>
            <a:off x="16059988" y="8872099"/>
            <a:ext cx="2136572" cy="1174109"/>
          </a:xfrm>
          <a:prstGeom prst="rect">
            <a:avLst/>
          </a:prstGeom>
        </p:spPr>
        <p:txBody>
          <a:bodyPr lIns="0" tIns="0" rIns="0" bIns="0" rtlCol="0" anchor="t">
            <a:spAutoFit/>
          </a:bodyPr>
          <a:lstStyle/>
          <a:p>
            <a:pPr algn="l">
              <a:lnSpc>
                <a:spcPts val="2160"/>
              </a:lnSpc>
            </a:pPr>
            <a:r>
              <a:rPr lang="en-US" sz="1800">
                <a:solidFill>
                  <a:srgbClr val="FFFFFF"/>
                </a:solidFill>
                <a:latin typeface="Arimo"/>
                <a:ea typeface="Arimo"/>
                <a:cs typeface="Arimo"/>
                <a:sym typeface="Arimo"/>
              </a:rPr>
              <a:t>Photo Credit: Lawson Wood, Ocean Eye Films</a:t>
            </a:r>
          </a:p>
          <a:p>
            <a:pPr algn="l">
              <a:lnSpc>
                <a:spcPts val="2160"/>
              </a:lnSpc>
            </a:pPr>
            <a:endParaRPr lang="en-US" sz="1800">
              <a:solidFill>
                <a:srgbClr val="FFFFFF"/>
              </a:solidFill>
              <a:latin typeface="Arimo"/>
              <a:ea typeface="Arimo"/>
              <a:cs typeface="Arimo"/>
              <a:sym typeface="Arimo"/>
            </a:endParaRPr>
          </a:p>
        </p:txBody>
      </p:sp>
      <p:grpSp>
        <p:nvGrpSpPr>
          <p:cNvPr id="11" name="Group 11"/>
          <p:cNvGrpSpPr/>
          <p:nvPr/>
        </p:nvGrpSpPr>
        <p:grpSpPr>
          <a:xfrm>
            <a:off x="3393092" y="2032257"/>
            <a:ext cx="4798935" cy="1461004"/>
            <a:chOff x="0" y="0"/>
            <a:chExt cx="3817048" cy="1162075"/>
          </a:xfrm>
        </p:grpSpPr>
        <p:sp>
          <p:nvSpPr>
            <p:cNvPr id="12" name="Freeform 12"/>
            <p:cNvSpPr/>
            <p:nvPr/>
          </p:nvSpPr>
          <p:spPr>
            <a:xfrm>
              <a:off x="0" y="0"/>
              <a:ext cx="3816985" cy="1162050"/>
            </a:xfrm>
            <a:custGeom>
              <a:avLst/>
              <a:gdLst/>
              <a:ahLst/>
              <a:cxnLst/>
              <a:rect l="l" t="t" r="r" b="b"/>
              <a:pathLst>
                <a:path w="3816985" h="1162050">
                  <a:moveTo>
                    <a:pt x="0" y="0"/>
                  </a:moveTo>
                  <a:lnTo>
                    <a:pt x="3816985" y="0"/>
                  </a:lnTo>
                  <a:lnTo>
                    <a:pt x="3816985" y="1162050"/>
                  </a:lnTo>
                  <a:lnTo>
                    <a:pt x="0" y="1162050"/>
                  </a:lnTo>
                  <a:lnTo>
                    <a:pt x="0" y="0"/>
                  </a:lnTo>
                  <a:close/>
                </a:path>
              </a:pathLst>
            </a:custGeom>
            <a:blipFill>
              <a:blip r:embed="rId6"/>
              <a:stretch>
                <a:fillRect r="-1" b="-2"/>
              </a:stretch>
            </a:blipFill>
          </p:spPr>
          <p:txBody>
            <a:bodyPr/>
            <a:lstStyle/>
            <a:p>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885168" y="-109252"/>
            <a:ext cx="16459200" cy="1714500"/>
            <a:chOff x="0" y="0"/>
            <a:chExt cx="21945600" cy="2286000"/>
          </a:xfrm>
        </p:grpSpPr>
        <p:sp>
          <p:nvSpPr>
            <p:cNvPr id="3" name="Freeform 3"/>
            <p:cNvSpPr/>
            <p:nvPr/>
          </p:nvSpPr>
          <p:spPr>
            <a:xfrm>
              <a:off x="0" y="0"/>
              <a:ext cx="21945600" cy="2286000"/>
            </a:xfrm>
            <a:custGeom>
              <a:avLst/>
              <a:gdLst/>
              <a:ahLst/>
              <a:cxnLst/>
              <a:rect l="l" t="t" r="r" b="b"/>
              <a:pathLst>
                <a:path w="21945600" h="2286000">
                  <a:moveTo>
                    <a:pt x="0" y="0"/>
                  </a:moveTo>
                  <a:lnTo>
                    <a:pt x="21945600" y="0"/>
                  </a:lnTo>
                  <a:lnTo>
                    <a:pt x="21945600" y="2286000"/>
                  </a:lnTo>
                  <a:lnTo>
                    <a:pt x="0" y="2286000"/>
                  </a:lnTo>
                  <a:close/>
                </a:path>
              </a:pathLst>
            </a:custGeom>
            <a:blipFill>
              <a:blip r:embed="rId3">
                <a:alphaModFix amt="0"/>
              </a:blip>
              <a:stretch>
                <a:fillRect t="-137056" b="-137056"/>
              </a:stretch>
            </a:blipFill>
          </p:spPr>
          <p:txBody>
            <a:bodyPr/>
            <a:lstStyle/>
            <a:p>
              <a:endParaRPr lang="en-GB"/>
            </a:p>
          </p:txBody>
        </p:sp>
        <p:sp>
          <p:nvSpPr>
            <p:cNvPr id="4" name="TextBox 4"/>
            <p:cNvSpPr txBox="1"/>
            <p:nvPr/>
          </p:nvSpPr>
          <p:spPr>
            <a:xfrm>
              <a:off x="0" y="-352425"/>
              <a:ext cx="21945600" cy="2638425"/>
            </a:xfrm>
            <a:prstGeom prst="rect">
              <a:avLst/>
            </a:prstGeom>
          </p:spPr>
          <p:txBody>
            <a:bodyPr lIns="0" tIns="0" rIns="0" bIns="0" rtlCol="0" anchor="ctr"/>
            <a:lstStyle/>
            <a:p>
              <a:pPr algn="ctr">
                <a:lnSpc>
                  <a:spcPts val="7920"/>
                </a:lnSpc>
              </a:pPr>
              <a:r>
                <a:rPr lang="en-US" sz="6600">
                  <a:solidFill>
                    <a:srgbClr val="004994"/>
                  </a:solidFill>
                  <a:latin typeface="GalanoGrotesque-SemiBold"/>
                  <a:ea typeface="GalanoGrotesque-SemiBold"/>
                  <a:cs typeface="GalanoGrotesque-SemiBold"/>
                  <a:sym typeface="GalanoGrotesque-SemiBold"/>
                </a:rPr>
                <a:t>Curriculum links (KS2)</a:t>
              </a:r>
            </a:p>
          </p:txBody>
        </p:sp>
      </p:grpSp>
      <p:graphicFrame>
        <p:nvGraphicFramePr>
          <p:cNvPr id="5" name="Table 5"/>
          <p:cNvGraphicFramePr>
            <a:graphicFrameLocks noGrp="1"/>
          </p:cNvGraphicFramePr>
          <p:nvPr/>
        </p:nvGraphicFramePr>
        <p:xfrm>
          <a:off x="1363540" y="1149607"/>
          <a:ext cx="16554450" cy="8699504"/>
        </p:xfrm>
        <a:graphic>
          <a:graphicData uri="http://schemas.openxmlformats.org/drawingml/2006/table">
            <a:tbl>
              <a:tblPr/>
              <a:tblGrid>
                <a:gridCol w="3530373">
                  <a:extLst>
                    <a:ext uri="{9D8B030D-6E8A-4147-A177-3AD203B41FA5}">
                      <a16:colId xmlns:a16="http://schemas.microsoft.com/office/drawing/2014/main" val="20000"/>
                    </a:ext>
                  </a:extLst>
                </a:gridCol>
                <a:gridCol w="13024077">
                  <a:extLst>
                    <a:ext uri="{9D8B030D-6E8A-4147-A177-3AD203B41FA5}">
                      <a16:colId xmlns:a16="http://schemas.microsoft.com/office/drawing/2014/main" val="20001"/>
                    </a:ext>
                  </a:extLst>
                </a:gridCol>
              </a:tblGrid>
              <a:tr h="543719">
                <a:tc gridSpan="2">
                  <a:txBody>
                    <a:bodyPr/>
                    <a:lstStyle/>
                    <a:p>
                      <a:pPr algn="l">
                        <a:lnSpc>
                          <a:spcPts val="2879"/>
                        </a:lnSpc>
                        <a:defRPr/>
                      </a:pPr>
                      <a:r>
                        <a:rPr lang="en-US" sz="2400">
                          <a:solidFill>
                            <a:srgbClr val="FFFFFF"/>
                          </a:solidFill>
                          <a:latin typeface="Galano Grotesque 2"/>
                          <a:ea typeface="Galano Grotesque 2"/>
                          <a:cs typeface="Galano Grotesque 2"/>
                          <a:sym typeface="Galano Grotesque 2"/>
                        </a:rPr>
                        <a:t>Science</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C69"/>
                    </a:solidFill>
                  </a:tcPr>
                </a:tc>
                <a:tc hMerge="1">
                  <a:txBody>
                    <a:bodyPr/>
                    <a:lstStyle/>
                    <a:p>
                      <a:pPr algn="l">
                        <a:lnSpc>
                          <a:spcPts val="2879"/>
                        </a:lnSpc>
                        <a:defRPr/>
                      </a:pPr>
                      <a:r>
                        <a:rPr lang="en-US" sz="2400">
                          <a:solidFill>
                            <a:srgbClr val="FFFFFF"/>
                          </a:solidFill>
                          <a:latin typeface="Galano Grotesque 2"/>
                          <a:ea typeface="Galano Grotesque 2"/>
                          <a:cs typeface="Galano Grotesque 2"/>
                          <a:sym typeface="Galano Grotesque 2"/>
                        </a:rPr>
                        <a:t>Science</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C69"/>
                    </a:solidFill>
                  </a:tcPr>
                </a:tc>
                <a:extLst>
                  <a:ext uri="{0D108BD9-81ED-4DB2-BD59-A6C34878D82A}">
                    <a16:rowId xmlns:a16="http://schemas.microsoft.com/office/drawing/2014/main" val="10000"/>
                  </a:ext>
                </a:extLst>
              </a:tr>
              <a:tr h="543719">
                <a:tc rowSpan="4">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Living Things and Their Habitats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Recognise that living things live in habitats to which they are suited</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43719">
                <a:tc v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Living Things and Their Habitats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Describe how habitats provide animals and plants with what they need to survive</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43719">
                <a:tc v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Living Things and Their Habitats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Identify how environments can change and how this can affect living things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43719">
                <a:tc v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Living Things and Their Habitats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880"/>
                        </a:lnSpc>
                        <a:defRPr/>
                      </a:pPr>
                      <a:r>
                        <a:rPr lang="en-US" sz="2400">
                          <a:solidFill>
                            <a:srgbClr val="004994"/>
                          </a:solidFill>
                          <a:latin typeface="Galano Grotesque 2"/>
                          <a:ea typeface="Galano Grotesque 2"/>
                          <a:cs typeface="Galano Grotesque 2"/>
                          <a:sym typeface="Galano Grotesque 2"/>
                        </a:rPr>
                        <a:t>Construct and interpret simple food chains</a:t>
                      </a:r>
                      <a:endParaRPr lang="en-US" sz="1100"/>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43719">
                <a:tc gridSpan="2">
                  <a:txBody>
                    <a:bodyPr/>
                    <a:lstStyle/>
                    <a:p>
                      <a:pPr algn="l">
                        <a:lnSpc>
                          <a:spcPts val="2879"/>
                        </a:lnSpc>
                        <a:defRPr/>
                      </a:pPr>
                      <a:r>
                        <a:rPr lang="en-US" sz="2400">
                          <a:solidFill>
                            <a:srgbClr val="FFFFFF"/>
                          </a:solidFill>
                          <a:latin typeface="Galano Grotesque 2"/>
                          <a:ea typeface="Galano Grotesque 2"/>
                          <a:cs typeface="Galano Grotesque 2"/>
                          <a:sym typeface="Galano Grotesque 2"/>
                        </a:rPr>
                        <a:t>Working Scientifically</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C69"/>
                    </a:solidFill>
                  </a:tcPr>
                </a:tc>
                <a:tc hMerge="1">
                  <a:txBody>
                    <a:bodyPr/>
                    <a:lstStyle/>
                    <a:p>
                      <a:pPr algn="l">
                        <a:lnSpc>
                          <a:spcPts val="2879"/>
                        </a:lnSpc>
                        <a:defRPr/>
                      </a:pPr>
                      <a:r>
                        <a:rPr lang="en-US" sz="2400">
                          <a:solidFill>
                            <a:srgbClr val="FFFFFF"/>
                          </a:solidFill>
                          <a:latin typeface="Galano Grotesque 2"/>
                          <a:ea typeface="Galano Grotesque 2"/>
                          <a:cs typeface="Galano Grotesque 2"/>
                          <a:sym typeface="Galano Grotesque 2"/>
                        </a:rPr>
                        <a:t>Working Scientifically</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C69"/>
                    </a:solidFill>
                  </a:tcPr>
                </a:tc>
                <a:extLst>
                  <a:ext uri="{0D108BD9-81ED-4DB2-BD59-A6C34878D82A}">
                    <a16:rowId xmlns:a16="http://schemas.microsoft.com/office/drawing/2014/main" val="10005"/>
                  </a:ext>
                </a:extLst>
              </a:tr>
              <a:tr h="543719">
                <a:tc gridSpan="2">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observe and analyse evidence</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observe and analyse evidence</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543719">
                <a:tc gridSpan="2">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group and sort information</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group and sort information</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543719">
                <a:tc gridSpan="2">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make simple conclusions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make simple conclusions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543719">
                <a:tc gridSpan="2">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communicate findings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communicate findings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543719">
                <a:tc gridSpan="2">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discuss environmental problems and solutions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Students will discuss environmental problems and solutions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543719">
                <a:tc gridSpan="2">
                  <a:txBody>
                    <a:bodyPr/>
                    <a:lstStyle/>
                    <a:p>
                      <a:pPr algn="l">
                        <a:lnSpc>
                          <a:spcPts val="2879"/>
                        </a:lnSpc>
                        <a:defRPr/>
                      </a:pPr>
                      <a:r>
                        <a:rPr lang="en-US" sz="2400">
                          <a:solidFill>
                            <a:srgbClr val="FFFFFF"/>
                          </a:solidFill>
                          <a:latin typeface="Galano Grotesque 2"/>
                          <a:ea typeface="Galano Grotesque 2"/>
                          <a:cs typeface="Galano Grotesque 2"/>
                          <a:sym typeface="Galano Grotesque 2"/>
                        </a:rPr>
                        <a:t>Geography </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C69"/>
                    </a:solidFill>
                  </a:tcPr>
                </a:tc>
                <a:tc hMerge="1">
                  <a:txBody>
                    <a:bodyPr/>
                    <a:lstStyle/>
                    <a:p>
                      <a:pPr algn="l">
                        <a:lnSpc>
                          <a:spcPts val="2879"/>
                        </a:lnSpc>
                        <a:defRPr/>
                      </a:pPr>
                      <a:r>
                        <a:rPr lang="en-US" sz="2400">
                          <a:solidFill>
                            <a:srgbClr val="FFFFFF"/>
                          </a:solidFill>
                          <a:latin typeface="Galano Grotesque 2"/>
                          <a:ea typeface="Galano Grotesque 2"/>
                          <a:cs typeface="Galano Grotesque 2"/>
                          <a:sym typeface="Galano Grotesque 2"/>
                        </a:rPr>
                        <a:t>Geography </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C69"/>
                    </a:solidFill>
                  </a:tcPr>
                </a:tc>
                <a:extLst>
                  <a:ext uri="{0D108BD9-81ED-4DB2-BD59-A6C34878D82A}">
                    <a16:rowId xmlns:a16="http://schemas.microsoft.com/office/drawing/2014/main" val="10011"/>
                  </a:ext>
                </a:extLst>
              </a:tr>
              <a:tr h="543719">
                <a:tc rowSpan="4">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Human and Physical geography </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Coastal environments and habitats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543719">
                <a:tc v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Human and Physical geography </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Human impacts on environments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r h="543719">
                <a:tc v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Human and Physical geography </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Caring for and protecting environments</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r h="543719">
                <a:tc vMerge="1">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Human and Physical geography </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879"/>
                        </a:lnSpc>
                        <a:defRPr/>
                      </a:pPr>
                      <a:r>
                        <a:rPr lang="en-US" sz="2400">
                          <a:solidFill>
                            <a:srgbClr val="004994"/>
                          </a:solidFill>
                          <a:latin typeface="Galano Grotesque 2"/>
                          <a:ea typeface="Galano Grotesque 2"/>
                          <a:cs typeface="Galano Grotesque 2"/>
                          <a:sym typeface="Galano Grotesque 2"/>
                        </a:rPr>
                        <a:t>Sustainability and conservation</a:t>
                      </a:r>
                      <a:endParaRPr lang="en-US" sz="11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5"/>
                  </a:ext>
                </a:extLst>
              </a:tr>
            </a:tbl>
          </a:graphicData>
        </a:graphic>
      </p:graphicFrame>
      <p:grpSp>
        <p:nvGrpSpPr>
          <p:cNvPr id="6" name="Group 6"/>
          <p:cNvGrpSpPr/>
          <p:nvPr/>
        </p:nvGrpSpPr>
        <p:grpSpPr>
          <a:xfrm>
            <a:off x="542153" y="9131056"/>
            <a:ext cx="686038" cy="718052"/>
            <a:chOff x="0" y="0"/>
            <a:chExt cx="914718" cy="957402"/>
          </a:xfrm>
        </p:grpSpPr>
        <p:sp>
          <p:nvSpPr>
            <p:cNvPr id="7" name="Freeform 7"/>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4"/>
              <a:stretch>
                <a:fillRect t="-159" r="-6" b="-153"/>
              </a:stretch>
            </a:blipFill>
          </p:spPr>
          <p:txBody>
            <a:bodyPr/>
            <a:lstStyle/>
            <a:p>
              <a:endParaRPr lang="en-GB"/>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2795077343"/>
              </p:ext>
            </p:extLst>
          </p:nvPr>
        </p:nvGraphicFramePr>
        <p:xfrm>
          <a:off x="1028700" y="811563"/>
          <a:ext cx="16993252" cy="9475437"/>
        </p:xfrm>
        <a:graphic>
          <a:graphicData uri="http://schemas.openxmlformats.org/drawingml/2006/table">
            <a:tbl>
              <a:tblPr/>
              <a:tblGrid>
                <a:gridCol w="3243839">
                  <a:extLst>
                    <a:ext uri="{9D8B030D-6E8A-4147-A177-3AD203B41FA5}">
                      <a16:colId xmlns:a16="http://schemas.microsoft.com/office/drawing/2014/main" val="20000"/>
                    </a:ext>
                  </a:extLst>
                </a:gridCol>
                <a:gridCol w="2010730">
                  <a:extLst>
                    <a:ext uri="{9D8B030D-6E8A-4147-A177-3AD203B41FA5}">
                      <a16:colId xmlns:a16="http://schemas.microsoft.com/office/drawing/2014/main" val="20001"/>
                    </a:ext>
                  </a:extLst>
                </a:gridCol>
                <a:gridCol w="8259591">
                  <a:extLst>
                    <a:ext uri="{9D8B030D-6E8A-4147-A177-3AD203B41FA5}">
                      <a16:colId xmlns:a16="http://schemas.microsoft.com/office/drawing/2014/main" val="20002"/>
                    </a:ext>
                  </a:extLst>
                </a:gridCol>
                <a:gridCol w="3479092">
                  <a:extLst>
                    <a:ext uri="{9D8B030D-6E8A-4147-A177-3AD203B41FA5}">
                      <a16:colId xmlns:a16="http://schemas.microsoft.com/office/drawing/2014/main" val="20003"/>
                    </a:ext>
                  </a:extLst>
                </a:gridCol>
              </a:tblGrid>
              <a:tr h="662421">
                <a:tc>
                  <a:txBody>
                    <a:bodyPr/>
                    <a:lstStyle/>
                    <a:p>
                      <a:pPr algn="l">
                        <a:lnSpc>
                          <a:spcPts val="2640"/>
                        </a:lnSpc>
                        <a:defRPr/>
                      </a:pPr>
                      <a:r>
                        <a:rPr lang="en-US" sz="2200">
                          <a:solidFill>
                            <a:srgbClr val="FFFFFF"/>
                          </a:solidFill>
                          <a:latin typeface="GalanoGrotesque-Medium"/>
                          <a:ea typeface="GalanoGrotesque-Medium"/>
                          <a:cs typeface="GalanoGrotesque-Medium"/>
                          <a:sym typeface="GalanoGrotesque-Medium"/>
                        </a:rPr>
                        <a:t>Section</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92D4B"/>
                    </a:solidFill>
                  </a:tcPr>
                </a:tc>
                <a:tc>
                  <a:txBody>
                    <a:bodyPr/>
                    <a:lstStyle/>
                    <a:p>
                      <a:pPr algn="l">
                        <a:lnSpc>
                          <a:spcPts val="2640"/>
                        </a:lnSpc>
                        <a:defRPr/>
                      </a:pPr>
                      <a:r>
                        <a:rPr lang="en-US" sz="2200">
                          <a:solidFill>
                            <a:srgbClr val="FFFFFF"/>
                          </a:solidFill>
                          <a:latin typeface="GalanoGrotesque-Medium"/>
                          <a:ea typeface="GalanoGrotesque-Medium"/>
                          <a:cs typeface="GalanoGrotesque-Medium"/>
                          <a:sym typeface="GalanoGrotesque-Medium"/>
                        </a:rPr>
                        <a:t>Time </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92D4B"/>
                    </a:solidFill>
                  </a:tcPr>
                </a:tc>
                <a:tc>
                  <a:txBody>
                    <a:bodyPr/>
                    <a:lstStyle/>
                    <a:p>
                      <a:pPr algn="l">
                        <a:lnSpc>
                          <a:spcPts val="2640"/>
                        </a:lnSpc>
                        <a:defRPr/>
                      </a:pPr>
                      <a:r>
                        <a:rPr lang="en-US" sz="2200">
                          <a:solidFill>
                            <a:srgbClr val="FFFFFF"/>
                          </a:solidFill>
                          <a:latin typeface="GalanoGrotesque-Medium"/>
                          <a:ea typeface="GalanoGrotesque-Medium"/>
                          <a:cs typeface="GalanoGrotesque-Medium"/>
                          <a:sym typeface="GalanoGrotesque-Medium"/>
                        </a:rPr>
                        <a:t>Summary</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92D4B"/>
                    </a:solidFill>
                  </a:tcPr>
                </a:tc>
                <a:tc>
                  <a:txBody>
                    <a:bodyPr/>
                    <a:lstStyle/>
                    <a:p>
                      <a:pPr algn="l">
                        <a:lnSpc>
                          <a:spcPts val="2640"/>
                        </a:lnSpc>
                        <a:defRPr/>
                      </a:pPr>
                      <a:r>
                        <a:rPr lang="en-US" sz="2200">
                          <a:solidFill>
                            <a:srgbClr val="FFFFFF"/>
                          </a:solidFill>
                          <a:latin typeface="GalanoGrotesque-Medium"/>
                          <a:ea typeface="GalanoGrotesque-Medium"/>
                          <a:cs typeface="GalanoGrotesque-Medium"/>
                          <a:sym typeface="GalanoGrotesque-Medium"/>
                        </a:rPr>
                        <a:t>Additional Resources</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92D4B"/>
                    </a:solidFill>
                  </a:tcPr>
                </a:tc>
                <a:extLst>
                  <a:ext uri="{0D108BD9-81ED-4DB2-BD59-A6C34878D82A}">
                    <a16:rowId xmlns:a16="http://schemas.microsoft.com/office/drawing/2014/main" val="10000"/>
                  </a:ext>
                </a:extLst>
              </a:tr>
              <a:tr h="782098">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Warm up</a:t>
                      </a:r>
                      <a:endParaRPr lang="en-US" sz="1100"/>
                    </a:p>
                    <a:p>
                      <a:pPr algn="l">
                        <a:lnSpc>
                          <a:spcPts val="2040"/>
                        </a:lnSpc>
                      </a:pPr>
                      <a:r>
                        <a:rPr lang="en-US" sz="1700">
                          <a:solidFill>
                            <a:srgbClr val="004994"/>
                          </a:solidFill>
                          <a:latin typeface="Galano Grotesque 2"/>
                          <a:ea typeface="Galano Grotesque 2"/>
                          <a:cs typeface="Galano Grotesque 2"/>
                          <a:sym typeface="Galano Grotesque 2"/>
                        </a:rPr>
                        <a:t>Who Lives here </a:t>
                      </a:r>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2-3 mins</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Short quiz where young people pair the habitat to the species .</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Optional pens and paper </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97139">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Learn</a:t>
                      </a:r>
                      <a:endParaRPr lang="en-US" sz="1100"/>
                    </a:p>
                    <a:p>
                      <a:pPr algn="l">
                        <a:lnSpc>
                          <a:spcPts val="2040"/>
                        </a:lnSpc>
                      </a:pPr>
                      <a:r>
                        <a:rPr lang="en-US" sz="1700">
                          <a:solidFill>
                            <a:srgbClr val="004994"/>
                          </a:solidFill>
                          <a:latin typeface="Galano Grotesque 2"/>
                          <a:ea typeface="Galano Grotesque 2"/>
                          <a:cs typeface="Galano Grotesque 2"/>
                          <a:sym typeface="Galano Grotesque 2"/>
                        </a:rPr>
                        <a:t>What's a habitat and ‘mission brief’</a:t>
                      </a:r>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2-3 mins</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Introduce the meaning of a habitat and explain that children will become “Habitat Detectives” investigating habitats under threat in the Solent. Introduce the four habitats: seagrass meadows, oyster reefs, saltmarsh, and seabird nesting habitats.</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79"/>
                        </a:lnSpc>
                        <a:defRPr/>
                      </a:pP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069699">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Investigate</a:t>
                      </a:r>
                      <a:endParaRPr lang="en-US" sz="1100"/>
                    </a:p>
                    <a:p>
                      <a:pPr algn="l">
                        <a:lnSpc>
                          <a:spcPts val="2040"/>
                        </a:lnSpc>
                      </a:pPr>
                      <a:r>
                        <a:rPr lang="en-US" sz="1700">
                          <a:solidFill>
                            <a:srgbClr val="004994"/>
                          </a:solidFill>
                          <a:latin typeface="Galano Grotesque 2"/>
                          <a:ea typeface="Galano Grotesque 2"/>
                          <a:cs typeface="Galano Grotesque 2"/>
                          <a:sym typeface="Galano Grotesque 2"/>
                        </a:rPr>
                        <a:t>Identify: causes, animals in danger, consequences and potential actions.</a:t>
                      </a:r>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20 mins</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Students  work in groups using evidence packs to investigate one habitat. They examine healthy and damaged habitat images, identify which animals rely on the habitat, decide what caused the damage, and explore what might happen if the habitat disappears. Students will then discuss actions that could prevent destruction of their habitat.</a:t>
                      </a:r>
                      <a:endParaRPr lang="en-US" sz="1100"/>
                    </a:p>
                    <a:p>
                      <a:pPr algn="l">
                        <a:lnSpc>
                          <a:spcPts val="2040"/>
                        </a:lnSpc>
                      </a:pPr>
                      <a:r>
                        <a:rPr lang="en-US" sz="1700" dirty="0">
                          <a:solidFill>
                            <a:srgbClr val="004994"/>
                          </a:solidFill>
                          <a:latin typeface="Galano Grotesque 2"/>
                          <a:ea typeface="Galano Grotesque 2"/>
                          <a:cs typeface="Galano Grotesque 2"/>
                          <a:sym typeface="Galano Grotesque 2"/>
                        </a:rPr>
                        <a:t>Groups complete a simple detective report </a:t>
                      </a:r>
                      <a:r>
                        <a:rPr lang="en-US" sz="1700" dirty="0" err="1">
                          <a:solidFill>
                            <a:srgbClr val="004994"/>
                          </a:solidFill>
                          <a:latin typeface="Galano Grotesque 2"/>
                          <a:ea typeface="Galano Grotesque 2"/>
                          <a:cs typeface="Galano Grotesque 2"/>
                          <a:sym typeface="Galano Grotesque 2"/>
                        </a:rPr>
                        <a:t>summarising</a:t>
                      </a:r>
                      <a:r>
                        <a:rPr lang="en-US" sz="1700" dirty="0">
                          <a:solidFill>
                            <a:srgbClr val="004994"/>
                          </a:solidFill>
                          <a:latin typeface="Galano Grotesque 2"/>
                          <a:ea typeface="Galano Grotesque 2"/>
                          <a:cs typeface="Galano Grotesque 2"/>
                          <a:sym typeface="Galano Grotesque 2"/>
                        </a:rPr>
                        <a:t> their findings and ideas for helping the habitat recover.</a:t>
                      </a:r>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2160"/>
                        </a:lnSpc>
                        <a:defRPr/>
                      </a:pPr>
                      <a:r>
                        <a:rPr lang="en-US" sz="1800">
                          <a:solidFill>
                            <a:srgbClr val="004994"/>
                          </a:solidFill>
                          <a:latin typeface="Galano Grotesque 2"/>
                          <a:ea typeface="Galano Grotesque 2"/>
                          <a:cs typeface="Galano Grotesque 2"/>
                          <a:sym typeface="Galano Grotesque 2"/>
                        </a:rPr>
                        <a:t>One “Evidence Pack” per group containing:</a:t>
                      </a:r>
                      <a:endParaRPr lang="en-US" sz="1100"/>
                    </a:p>
                    <a:p>
                      <a:pPr marL="325755" lvl="1" indent="-162560" algn="l">
                        <a:lnSpc>
                          <a:spcPts val="2160"/>
                        </a:lnSpc>
                        <a:buFont typeface="Arial"/>
                        <a:buChar char="•"/>
                      </a:pPr>
                      <a:r>
                        <a:rPr lang="en-US" sz="1800">
                          <a:solidFill>
                            <a:srgbClr val="004994"/>
                          </a:solidFill>
                          <a:latin typeface="Galano Grotesque 2"/>
                          <a:ea typeface="Galano Grotesque 2"/>
                          <a:cs typeface="Galano Grotesque 2"/>
                          <a:sym typeface="Galano Grotesque 2"/>
                        </a:rPr>
                        <a:t>Animal/species cards </a:t>
                      </a:r>
                    </a:p>
                    <a:p>
                      <a:pPr marL="325755" lvl="1" indent="-162560" algn="l">
                        <a:lnSpc>
                          <a:spcPts val="2160"/>
                        </a:lnSpc>
                        <a:buFont typeface="Arial"/>
                        <a:buChar char="•"/>
                      </a:pPr>
                      <a:r>
                        <a:rPr lang="en-US" sz="1800">
                          <a:solidFill>
                            <a:srgbClr val="004994"/>
                          </a:solidFill>
                          <a:latin typeface="Galano Grotesque 2"/>
                          <a:ea typeface="Galano Grotesque 2"/>
                          <a:cs typeface="Galano Grotesque 2"/>
                        </a:rPr>
                        <a:t>What's</a:t>
                      </a:r>
                      <a:r>
                        <a:rPr lang="en-US" sz="1800" dirty="0">
                          <a:solidFill>
                            <a:srgbClr val="004994"/>
                          </a:solidFill>
                          <a:latin typeface="Galano Grotesque 2"/>
                          <a:ea typeface="Galano Grotesque 2"/>
                          <a:cs typeface="Galano Grotesque 2"/>
                          <a:sym typeface="Galano Grotesque 2"/>
                        </a:rPr>
                        <a:t> </a:t>
                      </a:r>
                      <a:r>
                        <a:rPr lang="en-US" sz="1800">
                          <a:solidFill>
                            <a:srgbClr val="004994"/>
                          </a:solidFill>
                          <a:latin typeface="Galano Grotesque 2"/>
                          <a:ea typeface="Galano Grotesque 2"/>
                          <a:cs typeface="Galano Grotesque 2"/>
                        </a:rPr>
                        <a:t>the problem </a:t>
                      </a:r>
                      <a:r>
                        <a:rPr lang="en-US" sz="1800">
                          <a:solidFill>
                            <a:srgbClr val="004994"/>
                          </a:solidFill>
                          <a:latin typeface="Galano Grotesque 2"/>
                          <a:ea typeface="Galano Grotesque 2"/>
                          <a:cs typeface="Galano Grotesque 2"/>
                          <a:sym typeface="Galano Grotesque 2"/>
                        </a:rPr>
                        <a:t>cards </a:t>
                      </a:r>
                    </a:p>
                    <a:p>
                      <a:pPr marL="325755" lvl="1" indent="-162560" algn="l">
                        <a:lnSpc>
                          <a:spcPts val="2160"/>
                        </a:lnSpc>
                        <a:buFont typeface="Arial"/>
                        <a:buChar char="•"/>
                      </a:pPr>
                      <a:r>
                        <a:rPr lang="en-US" sz="1800">
                          <a:solidFill>
                            <a:srgbClr val="004994"/>
                          </a:solidFill>
                          <a:latin typeface="Galano Grotesque 2"/>
                          <a:ea typeface="Galano Grotesque 2"/>
                          <a:cs typeface="Galano Grotesque 2"/>
                          <a:sym typeface="Galano Grotesque 2"/>
                        </a:rPr>
                        <a:t>Case report sheet </a:t>
                      </a:r>
                    </a:p>
                    <a:p>
                      <a:pPr marL="325755" lvl="1" indent="-162560" algn="l">
                        <a:lnSpc>
                          <a:spcPts val="2160"/>
                        </a:lnSpc>
                        <a:buFont typeface="Arial"/>
                        <a:buChar char="•"/>
                      </a:pPr>
                      <a:r>
                        <a:rPr lang="en-US" sz="1800">
                          <a:solidFill>
                            <a:srgbClr val="004994"/>
                          </a:solidFill>
                          <a:latin typeface="Galano Grotesque 2"/>
                          <a:ea typeface="Galano Grotesque 2"/>
                          <a:cs typeface="Galano Grotesque 2"/>
                          <a:sym typeface="Galano Grotesque 2"/>
                        </a:rPr>
                        <a:t>Pens/highlighters</a:t>
                      </a:r>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069699">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Report Back </a:t>
                      </a:r>
                      <a:endParaRPr lang="en-US" sz="1100"/>
                    </a:p>
                    <a:p>
                      <a:pPr algn="l">
                        <a:lnSpc>
                          <a:spcPts val="2040"/>
                        </a:lnSpc>
                      </a:pPr>
                      <a:r>
                        <a:rPr lang="en-US" sz="1700">
                          <a:solidFill>
                            <a:srgbClr val="004994"/>
                          </a:solidFill>
                          <a:latin typeface="Galano Grotesque 2"/>
                          <a:ea typeface="Galano Grotesque 2"/>
                          <a:cs typeface="Galano Grotesque 2"/>
                          <a:sym typeface="Galano Grotesque 2"/>
                        </a:rPr>
                        <a:t>Report to the Chief of Marine Conservation </a:t>
                      </a:r>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15 mins</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ts val="2040"/>
                        </a:lnSpc>
                        <a:defRPr/>
                      </a:pPr>
                      <a:r>
                        <a:rPr lang="en-US" sz="1700">
                          <a:solidFill>
                            <a:srgbClr val="004994"/>
                          </a:solidFill>
                          <a:latin typeface="Galano Grotesque 2"/>
                          <a:ea typeface="Galano Grotesque 2"/>
                          <a:cs typeface="Galano Grotesque 2"/>
                          <a:sym typeface="Galano Grotesque 2"/>
                        </a:rPr>
                        <a:t>Each group presents their investigation findings to the class. Presentations should include: </a:t>
                      </a:r>
                      <a:endParaRPr lang="en-US" sz="1100"/>
                    </a:p>
                    <a:p>
                      <a:pPr marL="307340" lvl="1" indent="-153670" algn="just">
                        <a:lnSpc>
                          <a:spcPts val="2040"/>
                        </a:lnSpc>
                        <a:buAutoNum type="arabicPeriod"/>
                      </a:pPr>
                      <a:r>
                        <a:rPr lang="en-US" sz="1700">
                          <a:solidFill>
                            <a:srgbClr val="004994"/>
                          </a:solidFill>
                          <a:latin typeface="Galano Grotesque 2"/>
                          <a:ea typeface="Galano Grotesque 2"/>
                          <a:cs typeface="Galano Grotesque 2"/>
                          <a:sym typeface="Galano Grotesque 2"/>
                        </a:rPr>
                        <a:t>Which habitat was investigated? </a:t>
                      </a:r>
                    </a:p>
                    <a:p>
                      <a:pPr marL="307340" lvl="1" indent="-153670" algn="just">
                        <a:lnSpc>
                          <a:spcPts val="2040"/>
                        </a:lnSpc>
                        <a:buAutoNum type="arabicPeriod"/>
                      </a:pPr>
                      <a:r>
                        <a:rPr lang="en-US" sz="1700">
                          <a:solidFill>
                            <a:srgbClr val="004994"/>
                          </a:solidFill>
                          <a:latin typeface="Galano Grotesque 2"/>
                          <a:ea typeface="Galano Grotesque 2"/>
                          <a:cs typeface="Galano Grotesque 2"/>
                          <a:sym typeface="Galano Grotesque 2"/>
                        </a:rPr>
                        <a:t>Which animals were affected? </a:t>
                      </a:r>
                    </a:p>
                    <a:p>
                      <a:pPr marL="307340" lvl="1" indent="-153670" algn="just">
                        <a:lnSpc>
                          <a:spcPts val="2040"/>
                        </a:lnSpc>
                        <a:buAutoNum type="arabicPeriod"/>
                      </a:pPr>
                      <a:r>
                        <a:rPr lang="en-US" sz="1700">
                          <a:solidFill>
                            <a:srgbClr val="004994"/>
                          </a:solidFill>
                          <a:latin typeface="Galano Grotesque 2"/>
                          <a:ea typeface="Galano Grotesque 2"/>
                          <a:cs typeface="Galano Grotesque 2"/>
                          <a:sym typeface="Galano Grotesque 2"/>
                        </a:rPr>
                        <a:t>What caused the damage? </a:t>
                      </a:r>
                    </a:p>
                    <a:p>
                      <a:pPr marL="307340" lvl="1" indent="-153670" algn="just">
                        <a:lnSpc>
                          <a:spcPts val="2040"/>
                        </a:lnSpc>
                        <a:buAutoNum type="arabicPeriod"/>
                      </a:pPr>
                      <a:r>
                        <a:rPr lang="en-US" sz="1700">
                          <a:solidFill>
                            <a:srgbClr val="004994"/>
                          </a:solidFill>
                          <a:latin typeface="Galano Grotesque 2"/>
                          <a:ea typeface="Galano Grotesque 2"/>
                          <a:cs typeface="Galano Grotesque 2"/>
                          <a:sym typeface="Galano Grotesque 2"/>
                        </a:rPr>
                        <a:t>What could happen if nothing changes? </a:t>
                      </a:r>
                    </a:p>
                    <a:p>
                      <a:pPr marL="307340" lvl="1" indent="-153670" algn="just">
                        <a:lnSpc>
                          <a:spcPts val="2040"/>
                        </a:lnSpc>
                        <a:buAutoNum type="arabicPeriod"/>
                      </a:pPr>
                      <a:r>
                        <a:rPr lang="en-US" sz="1700">
                          <a:solidFill>
                            <a:srgbClr val="004994"/>
                          </a:solidFill>
                          <a:latin typeface="Galano Grotesque 2"/>
                          <a:ea typeface="Galano Grotesque 2"/>
                          <a:cs typeface="Galano Grotesque 2"/>
                          <a:sym typeface="Galano Grotesque 2"/>
                        </a:rPr>
                        <a:t>How could we help protect the habitat?</a:t>
                      </a:r>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l">
                        <a:lnSpc>
                          <a:spcPts val="2160"/>
                        </a:lnSpc>
                        <a:defRPr/>
                      </a:pPr>
                      <a:r>
                        <a:rPr lang="en-US" sz="1800">
                          <a:solidFill>
                            <a:srgbClr val="004994"/>
                          </a:solidFill>
                          <a:latin typeface="Galano Grotesque 2"/>
                          <a:ea typeface="Galano Grotesque 2"/>
                          <a:cs typeface="Galano Grotesque 2"/>
                          <a:sym typeface="Galano Grotesque 2"/>
                        </a:rPr>
                        <a:t>One “Evidence Pack” per group containing:</a:t>
                      </a:r>
                      <a:endParaRPr lang="en-US" sz="1100"/>
                    </a:p>
                    <a:p>
                      <a:pPr marL="325755" lvl="1" indent="-162878" algn="l">
                        <a:lnSpc>
                          <a:spcPts val="2160"/>
                        </a:lnSpc>
                        <a:buFont typeface="Arial"/>
                        <a:buChar char="•"/>
                      </a:pPr>
                      <a:r>
                        <a:rPr lang="en-US" sz="1800">
                          <a:solidFill>
                            <a:srgbClr val="004994"/>
                          </a:solidFill>
                          <a:latin typeface="Galano Grotesque 2"/>
                          <a:ea typeface="Galano Grotesque 2"/>
                          <a:cs typeface="Galano Grotesque 2"/>
                          <a:sym typeface="Galano Grotesque 2"/>
                        </a:rPr>
                        <a:t>Animal/species cards </a:t>
                      </a:r>
                    </a:p>
                    <a:p>
                      <a:pPr marL="325755" lvl="1" indent="-162878" algn="l">
                        <a:lnSpc>
                          <a:spcPts val="2160"/>
                        </a:lnSpc>
                        <a:buFont typeface="Arial"/>
                        <a:buChar char="•"/>
                      </a:pPr>
                      <a:r>
                        <a:rPr lang="en-US" sz="1800">
                          <a:solidFill>
                            <a:srgbClr val="004994"/>
                          </a:solidFill>
                          <a:latin typeface="Galano Grotesque 2"/>
                          <a:ea typeface="Galano Grotesque 2"/>
                          <a:cs typeface="Galano Grotesque 2"/>
                          <a:sym typeface="Galano Grotesque 2"/>
                        </a:rPr>
                        <a:t>Threat/culprit cards </a:t>
                      </a:r>
                    </a:p>
                    <a:p>
                      <a:pPr marL="325755" lvl="1" indent="-162878" algn="l">
                        <a:lnSpc>
                          <a:spcPts val="2160"/>
                        </a:lnSpc>
                        <a:buFont typeface="Arial"/>
                        <a:buChar char="•"/>
                      </a:pPr>
                      <a:r>
                        <a:rPr lang="en-US" sz="1800">
                          <a:solidFill>
                            <a:srgbClr val="004994"/>
                          </a:solidFill>
                          <a:latin typeface="Galano Grotesque 2"/>
                          <a:ea typeface="Galano Grotesque 2"/>
                          <a:cs typeface="Galano Grotesque 2"/>
                          <a:sym typeface="Galano Grotesque 2"/>
                        </a:rPr>
                        <a:t>Case report sheet </a:t>
                      </a:r>
                    </a:p>
                    <a:p>
                      <a:pPr marL="325755" lvl="1" indent="-162878" algn="l">
                        <a:lnSpc>
                          <a:spcPts val="2160"/>
                        </a:lnSpc>
                        <a:buFont typeface="Arial"/>
                        <a:buChar char="•"/>
                      </a:pPr>
                      <a:r>
                        <a:rPr lang="en-US" sz="1800">
                          <a:solidFill>
                            <a:srgbClr val="004994"/>
                          </a:solidFill>
                          <a:latin typeface="Galano Grotesque 2"/>
                          <a:ea typeface="Galano Grotesque 2"/>
                          <a:cs typeface="Galano Grotesque 2"/>
                          <a:sym typeface="Galano Grotesque 2"/>
                        </a:rPr>
                        <a:t>Pens/highlighters</a:t>
                      </a:r>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297139">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Poster Summary </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10 mins </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Young people either individually or in small groups to create signs to help raise awareness for the habitats they have worked on (or one of the other 3 if they are particularly inspired!). Encourage them to use what they have learned.</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dirty="0">
                          <a:solidFill>
                            <a:srgbClr val="004994"/>
                          </a:solidFill>
                          <a:latin typeface="Galano Grotesque 2"/>
                          <a:ea typeface="Galano Grotesque 2"/>
                          <a:cs typeface="Galano Grotesque 2"/>
                          <a:sym typeface="Galano Grotesque 2"/>
                        </a:rPr>
                        <a:t>Poster paper and </a:t>
                      </a:r>
                      <a:r>
                        <a:rPr lang="en-US" sz="1700" dirty="0" err="1">
                          <a:solidFill>
                            <a:srgbClr val="004994"/>
                          </a:solidFill>
                          <a:latin typeface="Galano Grotesque 2"/>
                          <a:ea typeface="Galano Grotesque 2"/>
                          <a:cs typeface="Galano Grotesque 2"/>
                          <a:sym typeface="Galano Grotesque 2"/>
                        </a:rPr>
                        <a:t>colouring</a:t>
                      </a:r>
                      <a:r>
                        <a:rPr lang="en-US" sz="1700" dirty="0">
                          <a:solidFill>
                            <a:srgbClr val="004994"/>
                          </a:solidFill>
                          <a:latin typeface="Galano Grotesque 2"/>
                          <a:ea typeface="Galano Grotesque 2"/>
                          <a:cs typeface="Galano Grotesque 2"/>
                          <a:sym typeface="Galano Grotesque 2"/>
                        </a:rPr>
                        <a:t> in pens/ pencils </a:t>
                      </a:r>
                      <a:endParaRPr lang="en-US" sz="1100" dirty="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297242">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Go Further </a:t>
                      </a:r>
                      <a:endParaRPr lang="en-US" sz="1100"/>
                    </a:p>
                    <a:p>
                      <a:pPr algn="l">
                        <a:lnSpc>
                          <a:spcPts val="2040"/>
                        </a:lnSpc>
                      </a:pPr>
                      <a:r>
                        <a:rPr lang="en-US" sz="1700">
                          <a:solidFill>
                            <a:srgbClr val="004994"/>
                          </a:solidFill>
                          <a:latin typeface="Galano Grotesque 2"/>
                          <a:ea typeface="Galano Grotesque 2"/>
                          <a:cs typeface="Galano Grotesque 2"/>
                          <a:sym typeface="Galano Grotesque 2"/>
                        </a:rPr>
                        <a:t>What is the Solent Seascape Project </a:t>
                      </a:r>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10 mins</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Introduce how people are helping restore habitats through the Solent Seascape Project. Discuss examples such as planting seagrass, restoring oyster reefs, and protecting seabird nesting areas. Students complete an exit question or draw/write one action that could help marine habitats.</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2040"/>
                        </a:lnSpc>
                        <a:defRPr/>
                      </a:pPr>
                      <a:r>
                        <a:rPr lang="en-US" sz="1700">
                          <a:solidFill>
                            <a:srgbClr val="004994"/>
                          </a:solidFill>
                          <a:latin typeface="Galano Grotesque 2"/>
                          <a:ea typeface="Galano Grotesque 2"/>
                          <a:cs typeface="Galano Grotesque 2"/>
                          <a:sym typeface="Galano Grotesque 2"/>
                        </a:rPr>
                        <a:t>Solent Seascape video clip will require speakers </a:t>
                      </a:r>
                      <a:endParaRPr lang="en-US" sz="1100"/>
                    </a:p>
                  </a:txBody>
                  <a:tcPr marL="66675" marR="66675" marT="66675" marB="666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3" name="TextBox 3"/>
          <p:cNvSpPr txBox="1"/>
          <p:nvPr/>
        </p:nvSpPr>
        <p:spPr>
          <a:xfrm>
            <a:off x="1028700" y="-16564"/>
            <a:ext cx="3440564" cy="647700"/>
          </a:xfrm>
          <a:prstGeom prst="rect">
            <a:avLst/>
          </a:prstGeom>
        </p:spPr>
        <p:txBody>
          <a:bodyPr lIns="0" tIns="0" rIns="0" bIns="0" rtlCol="0" anchor="t">
            <a:spAutoFit/>
          </a:bodyPr>
          <a:lstStyle/>
          <a:p>
            <a:pPr marL="0" lvl="0" indent="0" algn="l">
              <a:lnSpc>
                <a:spcPts val="3822"/>
              </a:lnSpc>
              <a:spcBef>
                <a:spcPct val="0"/>
              </a:spcBef>
            </a:pPr>
            <a:r>
              <a:rPr lang="en-US" sz="3185" u="none" strike="noStrike">
                <a:solidFill>
                  <a:srgbClr val="004994"/>
                </a:solidFill>
                <a:latin typeface="GalanoGrotesque-SemiBold"/>
                <a:ea typeface="GalanoGrotesque-SemiBold"/>
                <a:cs typeface="GalanoGrotesque-SemiBold"/>
                <a:sym typeface="GalanoGrotesque-SemiBold"/>
              </a:rPr>
              <a:t>Lesson overview </a:t>
            </a:r>
          </a:p>
        </p:txBody>
      </p:sp>
      <p:grpSp>
        <p:nvGrpSpPr>
          <p:cNvPr id="4" name="Group 4"/>
          <p:cNvGrpSpPr/>
          <p:nvPr/>
        </p:nvGrpSpPr>
        <p:grpSpPr>
          <a:xfrm>
            <a:off x="125138" y="9258300"/>
            <a:ext cx="764428" cy="800100"/>
            <a:chOff x="0" y="0"/>
            <a:chExt cx="914718" cy="957402"/>
          </a:xfrm>
        </p:grpSpPr>
        <p:sp>
          <p:nvSpPr>
            <p:cNvPr id="5" name="Freeform 5"/>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16373" y="0"/>
            <a:ext cx="18271627" cy="442380"/>
            <a:chOff x="0" y="0"/>
            <a:chExt cx="4812280" cy="116512"/>
          </a:xfrm>
        </p:grpSpPr>
        <p:sp>
          <p:nvSpPr>
            <p:cNvPr id="3" name="Freeform 3"/>
            <p:cNvSpPr/>
            <p:nvPr/>
          </p:nvSpPr>
          <p:spPr>
            <a:xfrm>
              <a:off x="0" y="0"/>
              <a:ext cx="4812280" cy="116512"/>
            </a:xfrm>
            <a:custGeom>
              <a:avLst/>
              <a:gdLst/>
              <a:ahLst/>
              <a:cxnLst/>
              <a:rect l="l" t="t" r="r" b="b"/>
              <a:pathLst>
                <a:path w="4812280" h="116512">
                  <a:moveTo>
                    <a:pt x="0" y="0"/>
                  </a:moveTo>
                  <a:lnTo>
                    <a:pt x="4812280" y="0"/>
                  </a:lnTo>
                  <a:lnTo>
                    <a:pt x="4812280" y="116512"/>
                  </a:lnTo>
                  <a:lnTo>
                    <a:pt x="0" y="116512"/>
                  </a:lnTo>
                  <a:close/>
                </a:path>
              </a:pathLst>
            </a:custGeom>
            <a:solidFill>
              <a:srgbClr val="FF9AD1"/>
            </a:solidFill>
          </p:spPr>
          <p:txBody>
            <a:bodyPr/>
            <a:lstStyle/>
            <a:p>
              <a:endParaRPr lang="en-GB"/>
            </a:p>
          </p:txBody>
        </p:sp>
        <p:sp>
          <p:nvSpPr>
            <p:cNvPr id="4" name="TextBox 4"/>
            <p:cNvSpPr txBox="1"/>
            <p:nvPr/>
          </p:nvSpPr>
          <p:spPr>
            <a:xfrm>
              <a:off x="0" y="-76200"/>
              <a:ext cx="4812280" cy="192712"/>
            </a:xfrm>
            <a:prstGeom prst="rect">
              <a:avLst/>
            </a:prstGeom>
          </p:spPr>
          <p:txBody>
            <a:bodyPr lIns="50800" tIns="50800" rIns="50800" bIns="50800" rtlCol="0" anchor="ctr"/>
            <a:lstStyle/>
            <a:p>
              <a:pPr algn="ctr">
                <a:lnSpc>
                  <a:spcPts val="1828"/>
                </a:lnSpc>
              </a:pPr>
              <a:endParaRPr/>
            </a:p>
          </p:txBody>
        </p:sp>
      </p:grpSp>
      <p:grpSp>
        <p:nvGrpSpPr>
          <p:cNvPr id="5" name="Group 5"/>
          <p:cNvGrpSpPr/>
          <p:nvPr/>
        </p:nvGrpSpPr>
        <p:grpSpPr>
          <a:xfrm>
            <a:off x="0" y="5053626"/>
            <a:ext cx="18288000" cy="437536"/>
            <a:chOff x="0" y="0"/>
            <a:chExt cx="4816593" cy="115236"/>
          </a:xfrm>
        </p:grpSpPr>
        <p:sp>
          <p:nvSpPr>
            <p:cNvPr id="6" name="Freeform 6"/>
            <p:cNvSpPr/>
            <p:nvPr/>
          </p:nvSpPr>
          <p:spPr>
            <a:xfrm>
              <a:off x="0" y="0"/>
              <a:ext cx="4816592" cy="115236"/>
            </a:xfrm>
            <a:custGeom>
              <a:avLst/>
              <a:gdLst/>
              <a:ahLst/>
              <a:cxnLst/>
              <a:rect l="l" t="t" r="r" b="b"/>
              <a:pathLst>
                <a:path w="4816592" h="115236">
                  <a:moveTo>
                    <a:pt x="0" y="0"/>
                  </a:moveTo>
                  <a:lnTo>
                    <a:pt x="4816592" y="0"/>
                  </a:lnTo>
                  <a:lnTo>
                    <a:pt x="4816592" y="115236"/>
                  </a:lnTo>
                  <a:lnTo>
                    <a:pt x="0" y="115236"/>
                  </a:lnTo>
                  <a:close/>
                </a:path>
              </a:pathLst>
            </a:custGeom>
            <a:solidFill>
              <a:srgbClr val="FF9AD1"/>
            </a:solidFill>
          </p:spPr>
          <p:txBody>
            <a:bodyPr/>
            <a:lstStyle/>
            <a:p>
              <a:endParaRPr lang="en-GB"/>
            </a:p>
          </p:txBody>
        </p:sp>
        <p:sp>
          <p:nvSpPr>
            <p:cNvPr id="7" name="TextBox 7"/>
            <p:cNvSpPr txBox="1"/>
            <p:nvPr/>
          </p:nvSpPr>
          <p:spPr>
            <a:xfrm>
              <a:off x="0" y="-76200"/>
              <a:ext cx="4816593" cy="191436"/>
            </a:xfrm>
            <a:prstGeom prst="rect">
              <a:avLst/>
            </a:prstGeom>
          </p:spPr>
          <p:txBody>
            <a:bodyPr lIns="50800" tIns="50800" rIns="50800" bIns="50800" rtlCol="0" anchor="ctr"/>
            <a:lstStyle/>
            <a:p>
              <a:pPr algn="ctr">
                <a:lnSpc>
                  <a:spcPts val="1828"/>
                </a:lnSpc>
              </a:pPr>
              <a:endParaRPr/>
            </a:p>
          </p:txBody>
        </p:sp>
      </p:grpSp>
      <p:graphicFrame>
        <p:nvGraphicFramePr>
          <p:cNvPr id="8" name="Table 8"/>
          <p:cNvGraphicFramePr>
            <a:graphicFrameLocks noGrp="1"/>
          </p:cNvGraphicFramePr>
          <p:nvPr>
            <p:extLst>
              <p:ext uri="{D42A27DB-BD31-4B8C-83A1-F6EECF244321}">
                <p14:modId xmlns:p14="http://schemas.microsoft.com/office/powerpoint/2010/main" val="842814869"/>
              </p:ext>
            </p:extLst>
          </p:nvPr>
        </p:nvGraphicFramePr>
        <p:xfrm>
          <a:off x="0" y="0"/>
          <a:ext cx="18288000" cy="10267950"/>
        </p:xfrm>
        <a:graphic>
          <a:graphicData uri="http://schemas.openxmlformats.org/drawingml/2006/table">
            <a:tbl>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gridCol w="4572000">
                  <a:extLst>
                    <a:ext uri="{9D8B030D-6E8A-4147-A177-3AD203B41FA5}">
                      <a16:colId xmlns:a16="http://schemas.microsoft.com/office/drawing/2014/main" val="20002"/>
                    </a:ext>
                  </a:extLst>
                </a:gridCol>
                <a:gridCol w="4572000">
                  <a:extLst>
                    <a:ext uri="{9D8B030D-6E8A-4147-A177-3AD203B41FA5}">
                      <a16:colId xmlns:a16="http://schemas.microsoft.com/office/drawing/2014/main" val="20003"/>
                    </a:ext>
                  </a:extLst>
                </a:gridCol>
              </a:tblGrid>
              <a:tr h="5030267">
                <a:tc>
                  <a:txBody>
                    <a:bodyPr/>
                    <a:lstStyle/>
                    <a:p>
                      <a:pPr algn="ctr">
                        <a:lnSpc>
                          <a:spcPts val="5668"/>
                        </a:lnSpc>
                        <a:defRPr/>
                      </a:pPr>
                      <a:r>
                        <a:rPr lang="en-US" sz="2700">
                          <a:solidFill>
                            <a:srgbClr val="004994"/>
                          </a:solidFill>
                          <a:latin typeface="GalanoGrotesque-SemiBold"/>
                          <a:ea typeface="GalanoGrotesque-SemiBold"/>
                          <a:cs typeface="GalanoGrotesque-SemiBold"/>
                          <a:sym typeface="GalanoGrotesque-SemiBold"/>
                        </a:rPr>
                        <a:t>Native Oyster</a:t>
                      </a:r>
                      <a:endParaRPr lang="en-US" sz="1100"/>
                    </a:p>
                    <a:p>
                      <a:pPr algn="ctr">
                        <a:lnSpc>
                          <a:spcPts val="5668"/>
                        </a:lnSpc>
                      </a:pPr>
                      <a:r>
                        <a:rPr lang="en-US" sz="2700">
                          <a:solidFill>
                            <a:srgbClr val="004994"/>
                          </a:solidFill>
                          <a:latin typeface="Galano Grotesque 2"/>
                          <a:ea typeface="Galano Grotesque 2"/>
                          <a:cs typeface="Galano Grotesque 2"/>
                          <a:sym typeface="Galano Grotesque 2"/>
                        </a:rPr>
                        <a:t>“I’m often found in large numbers forming underwater reefs.”</a:t>
                      </a:r>
                    </a:p>
                    <a:p>
                      <a:pPr algn="ctr">
                        <a:lnSpc>
                          <a:spcPts val="5668"/>
                        </a:lnSpc>
                      </a:pPr>
                      <a:endParaRPr lang="en-US" sz="2700">
                        <a:solidFill>
                          <a:srgbClr val="004994"/>
                        </a:solidFill>
                        <a:latin typeface="Galano Grotesque 2"/>
                        <a:ea typeface="Galano Grotesque 2"/>
                        <a:cs typeface="Galano Grotesque 2"/>
                        <a:sym typeface="Galano Grotesque 2"/>
                      </a:endParaRPr>
                    </a:p>
                  </a:txBody>
                  <a:tcPr marL="107982" marR="107982" marT="107982" marB="1079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5668"/>
                        </a:lnSpc>
                        <a:defRPr/>
                      </a:pPr>
                      <a:r>
                        <a:rPr lang="en-US" sz="2700">
                          <a:solidFill>
                            <a:srgbClr val="004994"/>
                          </a:solidFill>
                          <a:latin typeface="GalanoGrotesque-SemiBold"/>
                          <a:ea typeface="GalanoGrotesque-SemiBold"/>
                          <a:cs typeface="GalanoGrotesque-SemiBold"/>
                          <a:sym typeface="GalanoGrotesque-SemiBold"/>
                        </a:rPr>
                        <a:t>Crab</a:t>
                      </a:r>
                      <a:endParaRPr lang="en-US" sz="1100"/>
                    </a:p>
                    <a:p>
                      <a:pPr algn="ctr">
                        <a:lnSpc>
                          <a:spcPts val="5668"/>
                        </a:lnSpc>
                      </a:pPr>
                      <a:r>
                        <a:rPr lang="en-US" sz="2700">
                          <a:solidFill>
                            <a:srgbClr val="004994"/>
                          </a:solidFill>
                          <a:latin typeface="Galano Grotesque 2"/>
                          <a:ea typeface="Galano Grotesque 2"/>
                          <a:cs typeface="Galano Grotesque 2"/>
                          <a:sym typeface="Galano Grotesque 2"/>
                        </a:rPr>
                        <a:t>“I like scuttling around in Seagrass, at the coast and in reefs.”</a:t>
                      </a:r>
                    </a:p>
                    <a:p>
                      <a:pPr algn="ctr">
                        <a:lnSpc>
                          <a:spcPts val="5668"/>
                        </a:lnSpc>
                      </a:pPr>
                      <a:endParaRPr lang="en-US" sz="2700">
                        <a:solidFill>
                          <a:srgbClr val="004994"/>
                        </a:solidFill>
                        <a:latin typeface="Galano Grotesque 2"/>
                        <a:ea typeface="Galano Grotesque 2"/>
                        <a:cs typeface="Galano Grotesque 2"/>
                        <a:sym typeface="Galano Grotesque 2"/>
                      </a:endParaRPr>
                    </a:p>
                  </a:txBody>
                  <a:tcPr marL="107982" marR="107982" marT="107982" marB="1079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ts val="5668"/>
                        </a:lnSpc>
                        <a:buNone/>
                      </a:pPr>
                      <a:r>
                        <a:rPr lang="en-US" sz="2700">
                          <a:solidFill>
                            <a:srgbClr val="004994"/>
                          </a:solidFill>
                          <a:latin typeface="GalanoGrotesque-SemiBold"/>
                        </a:rPr>
                        <a:t>Ringed Plover</a:t>
                      </a:r>
                      <a:endParaRPr lang="en-US"/>
                    </a:p>
                    <a:p>
                      <a:pPr algn="ctr">
                        <a:lnSpc>
                          <a:spcPts val="5668"/>
                        </a:lnSpc>
                      </a:pPr>
                      <a:r>
                        <a:rPr lang="en-US" sz="2700">
                          <a:solidFill>
                            <a:srgbClr val="004994"/>
                          </a:solidFill>
                          <a:latin typeface="Galano Grotesque 2"/>
                          <a:ea typeface="Galano Grotesque 2"/>
                          <a:cs typeface="Galano Grotesque 2"/>
                          <a:sym typeface="Galano Grotesque 2"/>
                        </a:rPr>
                        <a:t>“</a:t>
                      </a:r>
                      <a:r>
                        <a:rPr lang="en-US" sz="2700">
                          <a:solidFill>
                            <a:srgbClr val="004994"/>
                          </a:solidFill>
                          <a:latin typeface="Galano Grotesque 2"/>
                          <a:ea typeface="Galano Grotesque 2"/>
                          <a:cs typeface="Galano Grotesque 2"/>
                        </a:rPr>
                        <a:t>I'm</a:t>
                      </a:r>
                      <a:r>
                        <a:rPr lang="en-US" sz="2700">
                          <a:solidFill>
                            <a:srgbClr val="004994"/>
                          </a:solidFill>
                          <a:latin typeface="Galano Grotesque 2"/>
                          <a:ea typeface="Galano Grotesque 2"/>
                          <a:cs typeface="Galano Grotesque 2"/>
                          <a:sym typeface="Galano Grotesque 2"/>
                        </a:rPr>
                        <a:t> </a:t>
                      </a:r>
                      <a:r>
                        <a:rPr lang="en-US" sz="2700">
                          <a:solidFill>
                            <a:srgbClr val="004994"/>
                          </a:solidFill>
                          <a:latin typeface="Galano Grotesque 2"/>
                          <a:ea typeface="Galano Grotesque 2"/>
                          <a:cs typeface="Galano Grotesque 2"/>
                        </a:rPr>
                        <a:t>a wading bird who likes</a:t>
                      </a:r>
                      <a:r>
                        <a:rPr lang="en-US" sz="2700">
                          <a:solidFill>
                            <a:srgbClr val="004994"/>
                          </a:solidFill>
                          <a:latin typeface="Galano Grotesque 2"/>
                          <a:ea typeface="Galano Grotesque 2"/>
                          <a:cs typeface="Galano Grotesque 2"/>
                          <a:sym typeface="Galano Grotesque 2"/>
                        </a:rPr>
                        <a:t> wading through marshland</a:t>
                      </a:r>
                      <a:r>
                        <a:rPr lang="en-US" sz="2700">
                          <a:solidFill>
                            <a:srgbClr val="004994"/>
                          </a:solidFill>
                          <a:latin typeface="Galano Grotesque 2"/>
                          <a:ea typeface="Galano Grotesque 2"/>
                          <a:cs typeface="Galano Grotesque 2"/>
                        </a:rPr>
                        <a:t> and makes nests on bare gravel at the coast.”</a:t>
                      </a:r>
                      <a:endParaRPr lang="en-US" sz="2700">
                        <a:solidFill>
                          <a:srgbClr val="004994"/>
                        </a:solidFill>
                        <a:latin typeface="Galano Grotesque 2"/>
                        <a:ea typeface="Galano Grotesque 2"/>
                        <a:cs typeface="Galano Grotesque 2"/>
                        <a:sym typeface="Galano Grotesque 2"/>
                      </a:endParaRPr>
                    </a:p>
                  </a:txBody>
                  <a:tcPr marL="107982" marR="107982" marT="107982" marB="1079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5668"/>
                        </a:lnSpc>
                        <a:defRPr/>
                      </a:pPr>
                      <a:r>
                        <a:rPr lang="en-US" sz="2700">
                          <a:solidFill>
                            <a:srgbClr val="004994"/>
                          </a:solidFill>
                          <a:latin typeface="GalanoGrotesque-SemiBold"/>
                          <a:ea typeface="GalanoGrotesque-SemiBold"/>
                          <a:cs typeface="GalanoGrotesque-SemiBold"/>
                          <a:sym typeface="GalanoGrotesque-SemiBold"/>
                        </a:rPr>
                        <a:t>Little Tern</a:t>
                      </a:r>
                      <a:endParaRPr lang="en-US" sz="1100"/>
                    </a:p>
                    <a:p>
                      <a:pPr algn="ctr">
                        <a:lnSpc>
                          <a:spcPts val="5668"/>
                        </a:lnSpc>
                      </a:pPr>
                      <a:r>
                        <a:rPr lang="en-US" sz="2700">
                          <a:solidFill>
                            <a:srgbClr val="004994"/>
                          </a:solidFill>
                          <a:latin typeface="Galano Grotesque 2"/>
                          <a:ea typeface="Galano Grotesque 2"/>
                          <a:cs typeface="Galano Grotesque 2"/>
                          <a:sym typeface="Galano Grotesque 2"/>
                        </a:rPr>
                        <a:t>“I like to live at the coast where I eat marine worms.” </a:t>
                      </a:r>
                    </a:p>
                    <a:p>
                      <a:pPr algn="ctr">
                        <a:lnSpc>
                          <a:spcPts val="5668"/>
                        </a:lnSpc>
                      </a:pPr>
                      <a:endParaRPr lang="en-US" sz="2700">
                        <a:solidFill>
                          <a:srgbClr val="004994"/>
                        </a:solidFill>
                        <a:latin typeface="Galano Grotesque 2"/>
                        <a:ea typeface="Galano Grotesque 2"/>
                        <a:cs typeface="Galano Grotesque 2"/>
                        <a:sym typeface="Galano Grotesque 2"/>
                      </a:endParaRPr>
                    </a:p>
                  </a:txBody>
                  <a:tcPr marL="107982" marR="107982" marT="107982" marB="1079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237683">
                <a:tc>
                  <a:txBody>
                    <a:bodyPr/>
                    <a:lstStyle/>
                    <a:p>
                      <a:pPr lvl="0" algn="ctr">
                        <a:lnSpc>
                          <a:spcPts val="5668"/>
                        </a:lnSpc>
                        <a:buNone/>
                      </a:pPr>
                      <a:r>
                        <a:rPr lang="en-US" sz="2700">
                          <a:solidFill>
                            <a:srgbClr val="004994"/>
                          </a:solidFill>
                          <a:latin typeface="GalanoGrotesque-SemiBold"/>
                        </a:rPr>
                        <a:t>Star Fish</a:t>
                      </a:r>
                      <a:endParaRPr lang="en-US"/>
                    </a:p>
                    <a:p>
                      <a:pPr algn="ctr">
                        <a:lnSpc>
                          <a:spcPts val="5668"/>
                        </a:lnSpc>
                      </a:pPr>
                      <a:r>
                        <a:rPr lang="en-US" sz="2700">
                          <a:solidFill>
                            <a:srgbClr val="004994"/>
                          </a:solidFill>
                          <a:latin typeface="Galano Grotesque 2"/>
                          <a:ea typeface="Galano Grotesque 2"/>
                          <a:cs typeface="Galano Grotesque 2"/>
                          <a:sym typeface="Galano Grotesque 2"/>
                        </a:rPr>
                        <a:t>“I </a:t>
                      </a:r>
                      <a:r>
                        <a:rPr lang="en-US" sz="2700">
                          <a:solidFill>
                            <a:srgbClr val="004994"/>
                          </a:solidFill>
                          <a:latin typeface="Galano Grotesque 2"/>
                          <a:ea typeface="Galano Grotesque 2"/>
                          <a:cs typeface="Galano Grotesque 2"/>
                        </a:rPr>
                        <a:t>move around reefs and seagrass meadows eating shellfish and crabs</a:t>
                      </a:r>
                      <a:r>
                        <a:rPr lang="en-US" sz="2700">
                          <a:solidFill>
                            <a:srgbClr val="004994"/>
                          </a:solidFill>
                          <a:latin typeface="Galano Grotesque 2"/>
                          <a:ea typeface="Galano Grotesque 2"/>
                          <a:cs typeface="Galano Grotesque 2"/>
                          <a:sym typeface="Galano Grotesque 2"/>
                        </a:rPr>
                        <a:t>.”</a:t>
                      </a:r>
                    </a:p>
                  </a:txBody>
                  <a:tcPr marL="107982" marR="107982" marT="107982" marB="1079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ts val="5668"/>
                        </a:lnSpc>
                        <a:buNone/>
                      </a:pPr>
                      <a:r>
                        <a:rPr lang="en-US" sz="2700">
                          <a:solidFill>
                            <a:srgbClr val="004994"/>
                          </a:solidFill>
                          <a:latin typeface="GalanoGrotesque-SemiBold"/>
                        </a:rPr>
                        <a:t>Oystercatcher</a:t>
                      </a:r>
                      <a:endParaRPr lang="en-US"/>
                    </a:p>
                    <a:p>
                      <a:pPr algn="ctr">
                        <a:lnSpc>
                          <a:spcPts val="5668"/>
                        </a:lnSpc>
                      </a:pPr>
                      <a:r>
                        <a:rPr lang="en-US" sz="2700">
                          <a:solidFill>
                            <a:srgbClr val="004994"/>
                          </a:solidFill>
                          <a:latin typeface="Galano Grotesque 2"/>
                          <a:ea typeface="Galano Grotesque 2"/>
                          <a:cs typeface="Galano Grotesque 2"/>
                          <a:sym typeface="Galano Grotesque 2"/>
                        </a:rPr>
                        <a:t>“I like wading through marshland eating </a:t>
                      </a:r>
                      <a:r>
                        <a:rPr lang="en-US" sz="2700">
                          <a:solidFill>
                            <a:srgbClr val="004994"/>
                          </a:solidFill>
                          <a:latin typeface="Galano Grotesque 2"/>
                          <a:ea typeface="Galano Grotesque 2"/>
                          <a:cs typeface="Galano Grotesque 2"/>
                        </a:rPr>
                        <a:t>worms, crabs and shellfish."</a:t>
                      </a:r>
                      <a:endParaRPr lang="en-US" sz="2700">
                        <a:solidFill>
                          <a:srgbClr val="004994"/>
                        </a:solidFill>
                        <a:latin typeface="Galano Grotesque 2"/>
                        <a:ea typeface="Galano Grotesque 2"/>
                        <a:cs typeface="Galano Grotesque 2"/>
                        <a:sym typeface="Galano Grotesque 2"/>
                      </a:endParaRPr>
                    </a:p>
                  </a:txBody>
                  <a:tcPr marL="107982" marR="107982" marT="107982" marB="1079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5668"/>
                        </a:lnSpc>
                        <a:defRPr/>
                      </a:pPr>
                      <a:r>
                        <a:rPr lang="en-US" sz="2700">
                          <a:solidFill>
                            <a:srgbClr val="004994"/>
                          </a:solidFill>
                          <a:latin typeface="GalanoGrotesque-SemiBold"/>
                          <a:ea typeface="GalanoGrotesque-SemiBold"/>
                          <a:cs typeface="GalanoGrotesque-SemiBold"/>
                          <a:sym typeface="GalanoGrotesque-SemiBold"/>
                        </a:rPr>
                        <a:t>Fish</a:t>
                      </a:r>
                      <a:endParaRPr lang="en-US" sz="1100"/>
                    </a:p>
                    <a:p>
                      <a:pPr algn="ctr">
                        <a:lnSpc>
                          <a:spcPts val="5668"/>
                        </a:lnSpc>
                      </a:pPr>
                      <a:r>
                        <a:rPr lang="en-US" sz="2700">
                          <a:solidFill>
                            <a:srgbClr val="004994"/>
                          </a:solidFill>
                          <a:latin typeface="Galano Grotesque 2"/>
                          <a:ea typeface="Galano Grotesque 2"/>
                          <a:cs typeface="Galano Grotesque 2"/>
                          <a:sym typeface="Galano Grotesque 2"/>
                        </a:rPr>
                        <a:t>“Reefs and meadows are perfect places to have baby fish.”</a:t>
                      </a:r>
                    </a:p>
                    <a:p>
                      <a:pPr algn="ctr">
                        <a:lnSpc>
                          <a:spcPts val="5668"/>
                        </a:lnSpc>
                      </a:pPr>
                      <a:endParaRPr lang="en-US" sz="2700">
                        <a:solidFill>
                          <a:srgbClr val="004994"/>
                        </a:solidFill>
                        <a:latin typeface="Galano Grotesque 2"/>
                        <a:ea typeface="Galano Grotesque 2"/>
                        <a:cs typeface="Galano Grotesque 2"/>
                        <a:sym typeface="Galano Grotesque 2"/>
                      </a:endParaRPr>
                    </a:p>
                  </a:txBody>
                  <a:tcPr marL="107982" marR="107982" marT="107982" marB="1079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5668"/>
                        </a:lnSpc>
                        <a:defRPr/>
                      </a:pPr>
                      <a:r>
                        <a:rPr lang="en-US" sz="2700">
                          <a:solidFill>
                            <a:srgbClr val="004994"/>
                          </a:solidFill>
                          <a:latin typeface="GalanoGrotesque-SemiBold"/>
                          <a:ea typeface="GalanoGrotesque-SemiBold"/>
                          <a:cs typeface="GalanoGrotesque-SemiBold"/>
                          <a:sym typeface="GalanoGrotesque-SemiBold"/>
                        </a:rPr>
                        <a:t>Seahorse</a:t>
                      </a:r>
                      <a:endParaRPr lang="en-US" sz="1100"/>
                    </a:p>
                    <a:p>
                      <a:pPr algn="ctr">
                        <a:lnSpc>
                          <a:spcPts val="5668"/>
                        </a:lnSpc>
                      </a:pPr>
                      <a:r>
                        <a:rPr lang="en-US" sz="2700">
                          <a:solidFill>
                            <a:srgbClr val="004994"/>
                          </a:solidFill>
                          <a:latin typeface="Galano Grotesque 2"/>
                          <a:ea typeface="Galano Grotesque 2"/>
                          <a:cs typeface="Galano Grotesque 2"/>
                          <a:sym typeface="Galano Grotesque 2"/>
                        </a:rPr>
                        <a:t>“You can find me hiding between leaves.”</a:t>
                      </a:r>
                    </a:p>
                    <a:p>
                      <a:pPr algn="ctr">
                        <a:lnSpc>
                          <a:spcPts val="5668"/>
                        </a:lnSpc>
                      </a:pPr>
                      <a:endParaRPr lang="en-US" sz="2700">
                        <a:solidFill>
                          <a:srgbClr val="004994"/>
                        </a:solidFill>
                        <a:latin typeface="Galano Grotesque 2"/>
                        <a:ea typeface="Galano Grotesque 2"/>
                        <a:cs typeface="Galano Grotesque 2"/>
                        <a:sym typeface="Galano Grotesque 2"/>
                      </a:endParaRPr>
                    </a:p>
                  </a:txBody>
                  <a:tcPr marL="107982" marR="107982" marT="107982" marB="1079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pSp>
        <p:nvGrpSpPr>
          <p:cNvPr id="9" name="Group 9"/>
          <p:cNvGrpSpPr/>
          <p:nvPr/>
        </p:nvGrpSpPr>
        <p:grpSpPr>
          <a:xfrm>
            <a:off x="4659544" y="4250246"/>
            <a:ext cx="685990" cy="718090"/>
            <a:chOff x="0" y="0"/>
            <a:chExt cx="914654" cy="957453"/>
          </a:xfrm>
        </p:grpSpPr>
        <p:sp>
          <p:nvSpPr>
            <p:cNvPr id="10" name="Freeform 10"/>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419" b="-417"/>
              </a:stretch>
            </a:blipFill>
          </p:spPr>
          <p:txBody>
            <a:bodyPr/>
            <a:lstStyle/>
            <a:p>
              <a:endParaRPr lang="en-GB"/>
            </a:p>
          </p:txBody>
        </p:sp>
      </p:grpSp>
      <p:grpSp>
        <p:nvGrpSpPr>
          <p:cNvPr id="11" name="Group 11"/>
          <p:cNvGrpSpPr/>
          <p:nvPr/>
        </p:nvGrpSpPr>
        <p:grpSpPr>
          <a:xfrm>
            <a:off x="16373" y="4250246"/>
            <a:ext cx="685990" cy="718090"/>
            <a:chOff x="0" y="0"/>
            <a:chExt cx="914654" cy="957453"/>
          </a:xfrm>
        </p:grpSpPr>
        <p:sp>
          <p:nvSpPr>
            <p:cNvPr id="12" name="Freeform 12"/>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419" b="-417"/>
              </a:stretch>
            </a:blipFill>
          </p:spPr>
          <p:txBody>
            <a:bodyPr/>
            <a:lstStyle/>
            <a:p>
              <a:endParaRPr lang="en-GB"/>
            </a:p>
          </p:txBody>
        </p:sp>
      </p:grpSp>
      <p:grpSp>
        <p:nvGrpSpPr>
          <p:cNvPr id="13" name="Group 13"/>
          <p:cNvGrpSpPr/>
          <p:nvPr/>
        </p:nvGrpSpPr>
        <p:grpSpPr>
          <a:xfrm>
            <a:off x="9251042" y="9427616"/>
            <a:ext cx="685990" cy="718090"/>
            <a:chOff x="0" y="0"/>
            <a:chExt cx="914654" cy="957453"/>
          </a:xfrm>
        </p:grpSpPr>
        <p:sp>
          <p:nvSpPr>
            <p:cNvPr id="14" name="Freeform 14"/>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419" b="-417"/>
              </a:stretch>
            </a:blipFill>
          </p:spPr>
          <p:txBody>
            <a:bodyPr/>
            <a:lstStyle/>
            <a:p>
              <a:endParaRPr lang="en-GB"/>
            </a:p>
          </p:txBody>
        </p:sp>
      </p:grpSp>
      <p:grpSp>
        <p:nvGrpSpPr>
          <p:cNvPr id="15" name="Group 15"/>
          <p:cNvGrpSpPr/>
          <p:nvPr/>
        </p:nvGrpSpPr>
        <p:grpSpPr>
          <a:xfrm>
            <a:off x="13842463" y="4100055"/>
            <a:ext cx="685990" cy="718090"/>
            <a:chOff x="0" y="0"/>
            <a:chExt cx="914654" cy="957453"/>
          </a:xfrm>
        </p:grpSpPr>
        <p:sp>
          <p:nvSpPr>
            <p:cNvPr id="16" name="Freeform 16"/>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419" b="-417"/>
              </a:stretch>
            </a:blipFill>
          </p:spPr>
          <p:txBody>
            <a:bodyPr/>
            <a:lstStyle/>
            <a:p>
              <a:endParaRPr lang="en-GB"/>
            </a:p>
          </p:txBody>
        </p:sp>
      </p:grpSp>
      <p:grpSp>
        <p:nvGrpSpPr>
          <p:cNvPr id="17" name="Group 17"/>
          <p:cNvGrpSpPr/>
          <p:nvPr/>
        </p:nvGrpSpPr>
        <p:grpSpPr>
          <a:xfrm>
            <a:off x="9250994" y="4239673"/>
            <a:ext cx="685990" cy="718090"/>
            <a:chOff x="0" y="0"/>
            <a:chExt cx="914654" cy="957453"/>
          </a:xfrm>
        </p:grpSpPr>
        <p:sp>
          <p:nvSpPr>
            <p:cNvPr id="18" name="Freeform 18"/>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419" b="-417"/>
              </a:stretch>
            </a:blipFill>
          </p:spPr>
          <p:txBody>
            <a:bodyPr/>
            <a:lstStyle/>
            <a:p>
              <a:endParaRPr lang="en-GB"/>
            </a:p>
          </p:txBody>
        </p:sp>
      </p:grpSp>
      <p:grpSp>
        <p:nvGrpSpPr>
          <p:cNvPr id="19" name="Group 19"/>
          <p:cNvGrpSpPr/>
          <p:nvPr/>
        </p:nvGrpSpPr>
        <p:grpSpPr>
          <a:xfrm>
            <a:off x="13842511" y="9427616"/>
            <a:ext cx="685990" cy="718090"/>
            <a:chOff x="0" y="0"/>
            <a:chExt cx="914654" cy="957453"/>
          </a:xfrm>
        </p:grpSpPr>
        <p:sp>
          <p:nvSpPr>
            <p:cNvPr id="20" name="Freeform 20"/>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419" b="-417"/>
              </a:stretch>
            </a:blipFill>
          </p:spPr>
          <p:txBody>
            <a:bodyPr/>
            <a:lstStyle/>
            <a:p>
              <a:endParaRPr lang="en-GB"/>
            </a:p>
          </p:txBody>
        </p:sp>
      </p:grpSp>
      <p:grpSp>
        <p:nvGrpSpPr>
          <p:cNvPr id="21" name="Group 21"/>
          <p:cNvGrpSpPr/>
          <p:nvPr/>
        </p:nvGrpSpPr>
        <p:grpSpPr>
          <a:xfrm>
            <a:off x="4659573" y="9427616"/>
            <a:ext cx="685990" cy="718090"/>
            <a:chOff x="0" y="0"/>
            <a:chExt cx="914654" cy="957453"/>
          </a:xfrm>
        </p:grpSpPr>
        <p:sp>
          <p:nvSpPr>
            <p:cNvPr id="22" name="Freeform 22"/>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419" b="-417"/>
              </a:stretch>
            </a:blipFill>
          </p:spPr>
          <p:txBody>
            <a:bodyPr/>
            <a:lstStyle/>
            <a:p>
              <a:endParaRPr lang="en-GB"/>
            </a:p>
          </p:txBody>
        </p:sp>
      </p:grpSp>
      <p:grpSp>
        <p:nvGrpSpPr>
          <p:cNvPr id="23" name="Group 23"/>
          <p:cNvGrpSpPr/>
          <p:nvPr/>
        </p:nvGrpSpPr>
        <p:grpSpPr>
          <a:xfrm>
            <a:off x="121787" y="9427616"/>
            <a:ext cx="685990" cy="718090"/>
            <a:chOff x="0" y="0"/>
            <a:chExt cx="914654" cy="957453"/>
          </a:xfrm>
        </p:grpSpPr>
        <p:sp>
          <p:nvSpPr>
            <p:cNvPr id="24" name="Freeform 24"/>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419" b="-417"/>
              </a:stretch>
            </a:blipFill>
          </p:spPr>
          <p:txBody>
            <a:bodyPr/>
            <a:lstStyle/>
            <a:p>
              <a:endParaRPr lang="en-GB"/>
            </a:p>
          </p:txBody>
        </p:sp>
      </p:grpSp>
      <p:grpSp>
        <p:nvGrpSpPr>
          <p:cNvPr id="25" name="Group 25"/>
          <p:cNvGrpSpPr/>
          <p:nvPr/>
        </p:nvGrpSpPr>
        <p:grpSpPr>
          <a:xfrm>
            <a:off x="15019553" y="8374294"/>
            <a:ext cx="1756534" cy="1756058"/>
            <a:chOff x="0" y="0"/>
            <a:chExt cx="2342045" cy="2341410"/>
          </a:xfrm>
        </p:grpSpPr>
        <p:sp>
          <p:nvSpPr>
            <p:cNvPr id="26" name="Freeform 26"/>
            <p:cNvSpPr/>
            <p:nvPr/>
          </p:nvSpPr>
          <p:spPr>
            <a:xfrm>
              <a:off x="0" y="0"/>
              <a:ext cx="2342007" cy="2341372"/>
            </a:xfrm>
            <a:custGeom>
              <a:avLst/>
              <a:gdLst/>
              <a:ahLst/>
              <a:cxnLst/>
              <a:rect l="l" t="t" r="r" b="b"/>
              <a:pathLst>
                <a:path w="2342007" h="2341372">
                  <a:moveTo>
                    <a:pt x="0" y="0"/>
                  </a:moveTo>
                  <a:lnTo>
                    <a:pt x="2342007" y="0"/>
                  </a:lnTo>
                  <a:lnTo>
                    <a:pt x="2342007" y="2341372"/>
                  </a:lnTo>
                  <a:lnTo>
                    <a:pt x="0" y="2341372"/>
                  </a:lnTo>
                  <a:lnTo>
                    <a:pt x="0" y="0"/>
                  </a:lnTo>
                  <a:close/>
                </a:path>
              </a:pathLst>
            </a:custGeom>
            <a:blipFill>
              <a:blip r:embed="rId4"/>
              <a:stretch>
                <a:fillRect l="-87" r="-88" b="-1"/>
              </a:stretch>
            </a:blipFill>
          </p:spPr>
          <p:txBody>
            <a:bodyPr/>
            <a:lstStyle/>
            <a:p>
              <a:endParaRPr lang="en-GB"/>
            </a:p>
          </p:txBody>
        </p:sp>
      </p:grpSp>
      <p:grpSp>
        <p:nvGrpSpPr>
          <p:cNvPr id="29" name="Group 29"/>
          <p:cNvGrpSpPr/>
          <p:nvPr/>
        </p:nvGrpSpPr>
        <p:grpSpPr>
          <a:xfrm>
            <a:off x="10329834" y="8053149"/>
            <a:ext cx="2664638" cy="2664638"/>
            <a:chOff x="0" y="0"/>
            <a:chExt cx="3552850" cy="3552850"/>
          </a:xfrm>
        </p:grpSpPr>
        <p:sp>
          <p:nvSpPr>
            <p:cNvPr id="30" name="Freeform 30"/>
            <p:cNvSpPr/>
            <p:nvPr/>
          </p:nvSpPr>
          <p:spPr>
            <a:xfrm>
              <a:off x="0" y="0"/>
              <a:ext cx="3552825" cy="3552825"/>
            </a:xfrm>
            <a:custGeom>
              <a:avLst/>
              <a:gdLst/>
              <a:ahLst/>
              <a:cxnLst/>
              <a:rect l="l" t="t" r="r" b="b"/>
              <a:pathLst>
                <a:path w="3552825" h="3552825">
                  <a:moveTo>
                    <a:pt x="0" y="0"/>
                  </a:moveTo>
                  <a:lnTo>
                    <a:pt x="3552825" y="0"/>
                  </a:lnTo>
                  <a:lnTo>
                    <a:pt x="3552825" y="3552825"/>
                  </a:lnTo>
                  <a:lnTo>
                    <a:pt x="0" y="3552825"/>
                  </a:lnTo>
                  <a:lnTo>
                    <a:pt x="0" y="0"/>
                  </a:lnTo>
                  <a:close/>
                </a:path>
              </a:pathLst>
            </a:custGeom>
            <a:blipFill>
              <a:blip r:embed="rId5"/>
              <a:stretch>
                <a:fillRect/>
              </a:stretch>
            </a:blipFill>
          </p:spPr>
          <p:txBody>
            <a:bodyPr/>
            <a:lstStyle/>
            <a:p>
              <a:endParaRPr lang="en-GB"/>
            </a:p>
          </p:txBody>
        </p:sp>
      </p:grpSp>
      <p:grpSp>
        <p:nvGrpSpPr>
          <p:cNvPr id="33" name="Group 33"/>
          <p:cNvGrpSpPr/>
          <p:nvPr/>
        </p:nvGrpSpPr>
        <p:grpSpPr>
          <a:xfrm>
            <a:off x="1436094" y="3428629"/>
            <a:ext cx="1783413" cy="1726482"/>
            <a:chOff x="0" y="0"/>
            <a:chExt cx="2377884" cy="2301977"/>
          </a:xfrm>
        </p:grpSpPr>
        <p:sp>
          <p:nvSpPr>
            <p:cNvPr id="34" name="Freeform 34"/>
            <p:cNvSpPr/>
            <p:nvPr/>
          </p:nvSpPr>
          <p:spPr>
            <a:xfrm>
              <a:off x="0" y="0"/>
              <a:ext cx="2377948" cy="2302002"/>
            </a:xfrm>
            <a:custGeom>
              <a:avLst/>
              <a:gdLst/>
              <a:ahLst/>
              <a:cxnLst/>
              <a:rect l="l" t="t" r="r" b="b"/>
              <a:pathLst>
                <a:path w="2377948" h="2302002">
                  <a:moveTo>
                    <a:pt x="0" y="0"/>
                  </a:moveTo>
                  <a:lnTo>
                    <a:pt x="2377948" y="0"/>
                  </a:lnTo>
                  <a:lnTo>
                    <a:pt x="2377948" y="2302002"/>
                  </a:lnTo>
                  <a:lnTo>
                    <a:pt x="0" y="2302002"/>
                  </a:lnTo>
                  <a:lnTo>
                    <a:pt x="0" y="0"/>
                  </a:lnTo>
                  <a:close/>
                </a:path>
              </a:pathLst>
            </a:custGeom>
            <a:blipFill>
              <a:blip r:embed="rId6"/>
              <a:stretch>
                <a:fillRect t="-43" r="2" b="-41"/>
              </a:stretch>
            </a:blipFill>
          </p:spPr>
          <p:txBody>
            <a:bodyPr/>
            <a:lstStyle/>
            <a:p>
              <a:endParaRPr lang="en-GB"/>
            </a:p>
          </p:txBody>
        </p:sp>
      </p:grpSp>
      <p:grpSp>
        <p:nvGrpSpPr>
          <p:cNvPr id="35" name="Group 35"/>
          <p:cNvGrpSpPr/>
          <p:nvPr/>
        </p:nvGrpSpPr>
        <p:grpSpPr>
          <a:xfrm>
            <a:off x="15513329" y="3131201"/>
            <a:ext cx="1660208" cy="1660208"/>
            <a:chOff x="0" y="0"/>
            <a:chExt cx="2213610" cy="2213610"/>
          </a:xfrm>
        </p:grpSpPr>
        <p:sp>
          <p:nvSpPr>
            <p:cNvPr id="36" name="Freeform 36"/>
            <p:cNvSpPr/>
            <p:nvPr/>
          </p:nvSpPr>
          <p:spPr>
            <a:xfrm>
              <a:off x="0" y="0"/>
              <a:ext cx="2213610" cy="2213610"/>
            </a:xfrm>
            <a:custGeom>
              <a:avLst/>
              <a:gdLst/>
              <a:ahLst/>
              <a:cxnLst/>
              <a:rect l="l" t="t" r="r" b="b"/>
              <a:pathLst>
                <a:path w="2213610" h="2213610">
                  <a:moveTo>
                    <a:pt x="0" y="0"/>
                  </a:moveTo>
                  <a:lnTo>
                    <a:pt x="2213610" y="0"/>
                  </a:lnTo>
                  <a:lnTo>
                    <a:pt x="2213610" y="2213610"/>
                  </a:lnTo>
                  <a:lnTo>
                    <a:pt x="0" y="2213610"/>
                  </a:lnTo>
                  <a:lnTo>
                    <a:pt x="0" y="0"/>
                  </a:lnTo>
                  <a:close/>
                </a:path>
              </a:pathLst>
            </a:custGeom>
            <a:blipFill>
              <a:blip r:embed="rId7"/>
              <a:stretch>
                <a:fillRect/>
              </a:stretch>
            </a:blipFill>
          </p:spPr>
          <p:txBody>
            <a:bodyPr/>
            <a:lstStyle/>
            <a:p>
              <a:endParaRPr lang="en-GB"/>
            </a:p>
          </p:txBody>
        </p:sp>
      </p:grpSp>
      <p:grpSp>
        <p:nvGrpSpPr>
          <p:cNvPr id="37" name="Group 37"/>
          <p:cNvGrpSpPr/>
          <p:nvPr/>
        </p:nvGrpSpPr>
        <p:grpSpPr>
          <a:xfrm>
            <a:off x="5854648" y="3648388"/>
            <a:ext cx="1888117" cy="1140561"/>
            <a:chOff x="0" y="0"/>
            <a:chExt cx="3075800" cy="2056943"/>
          </a:xfrm>
        </p:grpSpPr>
        <p:sp>
          <p:nvSpPr>
            <p:cNvPr id="38" name="Freeform 38"/>
            <p:cNvSpPr/>
            <p:nvPr/>
          </p:nvSpPr>
          <p:spPr>
            <a:xfrm>
              <a:off x="0" y="0"/>
              <a:ext cx="3075813" cy="2056892"/>
            </a:xfrm>
            <a:custGeom>
              <a:avLst/>
              <a:gdLst/>
              <a:ahLst/>
              <a:cxnLst/>
              <a:rect l="l" t="t" r="r" b="b"/>
              <a:pathLst>
                <a:path w="3075813" h="2056892">
                  <a:moveTo>
                    <a:pt x="0" y="0"/>
                  </a:moveTo>
                  <a:lnTo>
                    <a:pt x="3075813" y="0"/>
                  </a:lnTo>
                  <a:lnTo>
                    <a:pt x="3075813" y="2056892"/>
                  </a:lnTo>
                  <a:lnTo>
                    <a:pt x="0" y="2056892"/>
                  </a:lnTo>
                  <a:lnTo>
                    <a:pt x="0" y="0"/>
                  </a:lnTo>
                  <a:close/>
                </a:path>
              </a:pathLst>
            </a:custGeom>
            <a:blipFill>
              <a:blip r:embed="rId8"/>
              <a:stretch>
                <a:fillRect t="-41" b="-44"/>
              </a:stretch>
            </a:blipFill>
          </p:spPr>
          <p:txBody>
            <a:bodyPr/>
            <a:lstStyle/>
            <a:p>
              <a:endParaRPr lang="en-GB"/>
            </a:p>
          </p:txBody>
        </p:sp>
      </p:grpSp>
      <p:sp>
        <p:nvSpPr>
          <p:cNvPr id="39" name="Freeform 39"/>
          <p:cNvSpPr/>
          <p:nvPr/>
        </p:nvSpPr>
        <p:spPr>
          <a:xfrm>
            <a:off x="12462835" y="3962939"/>
            <a:ext cx="1085844" cy="978014"/>
          </a:xfrm>
          <a:custGeom>
            <a:avLst/>
            <a:gdLst/>
            <a:ahLst/>
            <a:cxnLst/>
            <a:rect l="l" t="t" r="r" b="b"/>
            <a:pathLst>
              <a:path w="1732825" h="1732825">
                <a:moveTo>
                  <a:pt x="0" y="0"/>
                </a:moveTo>
                <a:lnTo>
                  <a:pt x="1732825" y="0"/>
                </a:lnTo>
                <a:lnTo>
                  <a:pt x="1732825" y="1732825"/>
                </a:lnTo>
                <a:lnTo>
                  <a:pt x="0" y="1732825"/>
                </a:lnTo>
                <a:lnTo>
                  <a:pt x="0" y="0"/>
                </a:lnTo>
                <a:close/>
              </a:path>
            </a:pathLst>
          </a:custGeom>
          <a:blipFill>
            <a:blip r:embed="rId9"/>
            <a:stretch>
              <a:fillRect/>
            </a:stretch>
          </a:blipFill>
        </p:spPr>
        <p:txBody>
          <a:bodyPr/>
          <a:lstStyle/>
          <a:p>
            <a:endParaRPr lang="en-GB"/>
          </a:p>
        </p:txBody>
      </p:sp>
      <p:sp>
        <p:nvSpPr>
          <p:cNvPr id="40" name="TextBox 40"/>
          <p:cNvSpPr txBox="1"/>
          <p:nvPr/>
        </p:nvSpPr>
        <p:spPr>
          <a:xfrm>
            <a:off x="1361440" y="22601"/>
            <a:ext cx="3880278" cy="320601"/>
          </a:xfrm>
          <a:prstGeom prst="rect">
            <a:avLst/>
          </a:prstGeom>
        </p:spPr>
        <p:txBody>
          <a:bodyPr wrap="square" lIns="0" tIns="0" rIns="0" bIns="0" rtlCol="0" anchor="t">
            <a:spAutoFit/>
          </a:bodyPr>
          <a:lstStyle/>
          <a:p>
            <a:pPr marL="0" lvl="0" indent="0" algn="l">
              <a:lnSpc>
                <a:spcPts val="2520"/>
              </a:lnSpc>
              <a:spcBef>
                <a:spcPct val="0"/>
              </a:spcBef>
            </a:pPr>
            <a:r>
              <a:rPr lang="en-US" sz="2100">
                <a:solidFill>
                  <a:srgbClr val="003C69"/>
                </a:solidFill>
                <a:latin typeface="GalanoGrotesque-SemiBold"/>
                <a:ea typeface="GalanoGrotesque-SemiBold"/>
                <a:cs typeface="GalanoGrotesque-SemiBold"/>
                <a:sym typeface="GalanoGrotesque-SemiBold"/>
              </a:rPr>
              <a:t>Animals In Danger Card</a:t>
            </a:r>
            <a:endParaRPr lang="en-US" sz="2100" u="none" strike="noStrike">
              <a:solidFill>
                <a:srgbClr val="003C69"/>
              </a:solidFill>
              <a:latin typeface="GalanoGrotesque-SemiBold"/>
              <a:ea typeface="GalanoGrotesque-SemiBold"/>
              <a:cs typeface="GalanoGrotesque-SemiBold"/>
              <a:sym typeface="GalanoGrotesque-SemiBold"/>
            </a:endParaRPr>
          </a:p>
        </p:txBody>
      </p:sp>
      <p:sp>
        <p:nvSpPr>
          <p:cNvPr id="41" name="TextBox 41"/>
          <p:cNvSpPr txBox="1"/>
          <p:nvPr/>
        </p:nvSpPr>
        <p:spPr>
          <a:xfrm>
            <a:off x="5965263" y="-47625"/>
            <a:ext cx="3628728" cy="320601"/>
          </a:xfrm>
          <a:prstGeom prst="rect">
            <a:avLst/>
          </a:prstGeom>
        </p:spPr>
        <p:txBody>
          <a:bodyPr wrap="square" lIns="0" tIns="0" rIns="0" bIns="0" rtlCol="0" anchor="t">
            <a:spAutoFit/>
          </a:bodyPr>
          <a:lstStyle/>
          <a:p>
            <a:pPr marL="0" lvl="0" indent="0" algn="l">
              <a:lnSpc>
                <a:spcPts val="2520"/>
              </a:lnSpc>
              <a:spcBef>
                <a:spcPct val="0"/>
              </a:spcBef>
            </a:pPr>
            <a:r>
              <a:rPr lang="en-US" sz="2100">
                <a:solidFill>
                  <a:srgbClr val="003C69"/>
                </a:solidFill>
                <a:latin typeface="GalanoGrotesque-SemiBold"/>
                <a:ea typeface="GalanoGrotesque-SemiBold"/>
                <a:cs typeface="GalanoGrotesque-SemiBold"/>
                <a:sym typeface="GalanoGrotesque-SemiBold"/>
              </a:rPr>
              <a:t>Animals in Danger Card</a:t>
            </a:r>
            <a:endParaRPr lang="en-US" sz="2100" u="none" strike="noStrike">
              <a:solidFill>
                <a:srgbClr val="003C69"/>
              </a:solidFill>
              <a:latin typeface="GalanoGrotesque-SemiBold"/>
              <a:ea typeface="GalanoGrotesque-SemiBold"/>
              <a:cs typeface="GalanoGrotesque-SemiBold"/>
              <a:sym typeface="GalanoGrotesque-SemiBold"/>
            </a:endParaRPr>
          </a:p>
        </p:txBody>
      </p:sp>
      <p:sp>
        <p:nvSpPr>
          <p:cNvPr id="42" name="TextBox 42"/>
          <p:cNvSpPr txBox="1"/>
          <p:nvPr/>
        </p:nvSpPr>
        <p:spPr>
          <a:xfrm>
            <a:off x="10509444" y="-47625"/>
            <a:ext cx="3676015" cy="320601"/>
          </a:xfrm>
          <a:prstGeom prst="rect">
            <a:avLst/>
          </a:prstGeom>
        </p:spPr>
        <p:txBody>
          <a:bodyPr wrap="square" lIns="0" tIns="0" rIns="0" bIns="0" rtlCol="0" anchor="t">
            <a:spAutoFit/>
          </a:bodyPr>
          <a:lstStyle/>
          <a:p>
            <a:pPr marL="0" lvl="0" indent="0" algn="l">
              <a:lnSpc>
                <a:spcPts val="2520"/>
              </a:lnSpc>
              <a:spcBef>
                <a:spcPct val="0"/>
              </a:spcBef>
            </a:pPr>
            <a:r>
              <a:rPr lang="en-US" sz="2100">
                <a:solidFill>
                  <a:srgbClr val="003C69"/>
                </a:solidFill>
                <a:latin typeface="GalanoGrotesque-SemiBold"/>
                <a:ea typeface="GalanoGrotesque-SemiBold"/>
                <a:cs typeface="GalanoGrotesque-SemiBold"/>
                <a:sym typeface="GalanoGrotesque-SemiBold"/>
              </a:rPr>
              <a:t>Animals In Danger Card</a:t>
            </a:r>
            <a:endParaRPr lang="en-US" sz="2100" u="none" strike="noStrike">
              <a:solidFill>
                <a:srgbClr val="003C69"/>
              </a:solidFill>
              <a:latin typeface="GalanoGrotesque-SemiBold"/>
              <a:ea typeface="GalanoGrotesque-SemiBold"/>
              <a:cs typeface="GalanoGrotesque-SemiBold"/>
              <a:sym typeface="GalanoGrotesque-SemiBold"/>
            </a:endParaRPr>
          </a:p>
        </p:txBody>
      </p:sp>
      <p:sp>
        <p:nvSpPr>
          <p:cNvPr id="43" name="TextBox 43"/>
          <p:cNvSpPr txBox="1"/>
          <p:nvPr/>
        </p:nvSpPr>
        <p:spPr>
          <a:xfrm>
            <a:off x="15097760" y="-47625"/>
            <a:ext cx="3676015" cy="320601"/>
          </a:xfrm>
          <a:prstGeom prst="rect">
            <a:avLst/>
          </a:prstGeom>
        </p:spPr>
        <p:txBody>
          <a:bodyPr wrap="square" lIns="0" tIns="0" rIns="0" bIns="0" rtlCol="0" anchor="t">
            <a:spAutoFit/>
          </a:bodyPr>
          <a:lstStyle/>
          <a:p>
            <a:pPr marL="0" lvl="0" indent="0" algn="l">
              <a:lnSpc>
                <a:spcPts val="2520"/>
              </a:lnSpc>
              <a:spcBef>
                <a:spcPct val="0"/>
              </a:spcBef>
            </a:pPr>
            <a:r>
              <a:rPr lang="en-US" sz="2100">
                <a:solidFill>
                  <a:srgbClr val="003C69"/>
                </a:solidFill>
                <a:latin typeface="GalanoGrotesque-SemiBold"/>
                <a:ea typeface="GalanoGrotesque-SemiBold"/>
                <a:cs typeface="GalanoGrotesque-SemiBold"/>
                <a:sym typeface="GalanoGrotesque-SemiBold"/>
              </a:rPr>
              <a:t>Animals In Danger Card</a:t>
            </a:r>
            <a:endParaRPr lang="en-US" sz="2100" u="none" strike="noStrike">
              <a:solidFill>
                <a:srgbClr val="003C69"/>
              </a:solidFill>
              <a:latin typeface="GalanoGrotesque-SemiBold"/>
              <a:ea typeface="GalanoGrotesque-SemiBold"/>
              <a:cs typeface="GalanoGrotesque-SemiBold"/>
              <a:sym typeface="GalanoGrotesque-SemiBold"/>
            </a:endParaRPr>
          </a:p>
        </p:txBody>
      </p:sp>
      <p:sp>
        <p:nvSpPr>
          <p:cNvPr id="44" name="TextBox 44"/>
          <p:cNvSpPr txBox="1"/>
          <p:nvPr/>
        </p:nvSpPr>
        <p:spPr>
          <a:xfrm>
            <a:off x="1361440" y="5019675"/>
            <a:ext cx="3616003" cy="320601"/>
          </a:xfrm>
          <a:prstGeom prst="rect">
            <a:avLst/>
          </a:prstGeom>
        </p:spPr>
        <p:txBody>
          <a:bodyPr wrap="square" lIns="0" tIns="0" rIns="0" bIns="0" rtlCol="0" anchor="t">
            <a:spAutoFit/>
          </a:bodyPr>
          <a:lstStyle/>
          <a:p>
            <a:pPr marL="0" lvl="0" indent="0" algn="l">
              <a:lnSpc>
                <a:spcPts val="2520"/>
              </a:lnSpc>
              <a:spcBef>
                <a:spcPct val="0"/>
              </a:spcBef>
            </a:pPr>
            <a:r>
              <a:rPr lang="en-US" sz="2100">
                <a:solidFill>
                  <a:srgbClr val="003C69"/>
                </a:solidFill>
                <a:latin typeface="GalanoGrotesque-SemiBold"/>
                <a:ea typeface="GalanoGrotesque-SemiBold"/>
                <a:cs typeface="GalanoGrotesque-SemiBold"/>
                <a:sym typeface="GalanoGrotesque-SemiBold"/>
              </a:rPr>
              <a:t>Animals In Danger Card</a:t>
            </a:r>
            <a:endParaRPr lang="en-US" sz="2100" u="none" strike="noStrike">
              <a:solidFill>
                <a:srgbClr val="003C69"/>
              </a:solidFill>
              <a:latin typeface="GalanoGrotesque-SemiBold"/>
              <a:ea typeface="GalanoGrotesque-SemiBold"/>
              <a:cs typeface="GalanoGrotesque-SemiBold"/>
              <a:sym typeface="GalanoGrotesque-SemiBold"/>
            </a:endParaRPr>
          </a:p>
        </p:txBody>
      </p:sp>
      <p:sp>
        <p:nvSpPr>
          <p:cNvPr id="45" name="TextBox 45"/>
          <p:cNvSpPr txBox="1"/>
          <p:nvPr/>
        </p:nvSpPr>
        <p:spPr>
          <a:xfrm>
            <a:off x="5965262" y="5019675"/>
            <a:ext cx="3616003" cy="320601"/>
          </a:xfrm>
          <a:prstGeom prst="rect">
            <a:avLst/>
          </a:prstGeom>
        </p:spPr>
        <p:txBody>
          <a:bodyPr wrap="square" lIns="0" tIns="0" rIns="0" bIns="0" rtlCol="0" anchor="t">
            <a:spAutoFit/>
          </a:bodyPr>
          <a:lstStyle/>
          <a:p>
            <a:pPr marL="0" lvl="0" indent="0" algn="l">
              <a:lnSpc>
                <a:spcPts val="2520"/>
              </a:lnSpc>
              <a:spcBef>
                <a:spcPct val="0"/>
              </a:spcBef>
            </a:pPr>
            <a:r>
              <a:rPr lang="en-US" sz="2100">
                <a:solidFill>
                  <a:srgbClr val="003C69"/>
                </a:solidFill>
                <a:latin typeface="GalanoGrotesque-SemiBold"/>
                <a:ea typeface="GalanoGrotesque-SemiBold"/>
                <a:cs typeface="GalanoGrotesque-SemiBold"/>
                <a:sym typeface="GalanoGrotesque-SemiBold"/>
              </a:rPr>
              <a:t>Animals In Danger Card</a:t>
            </a:r>
            <a:endParaRPr lang="en-US" sz="2100" u="none" strike="noStrike">
              <a:solidFill>
                <a:srgbClr val="003C69"/>
              </a:solidFill>
              <a:latin typeface="GalanoGrotesque-SemiBold"/>
              <a:ea typeface="GalanoGrotesque-SemiBold"/>
              <a:cs typeface="GalanoGrotesque-SemiBold"/>
              <a:sym typeface="GalanoGrotesque-SemiBold"/>
            </a:endParaRPr>
          </a:p>
        </p:txBody>
      </p:sp>
      <p:sp>
        <p:nvSpPr>
          <p:cNvPr id="46" name="TextBox 46"/>
          <p:cNvSpPr txBox="1"/>
          <p:nvPr/>
        </p:nvSpPr>
        <p:spPr>
          <a:xfrm>
            <a:off x="10539240" y="5007719"/>
            <a:ext cx="3616422" cy="320601"/>
          </a:xfrm>
          <a:prstGeom prst="rect">
            <a:avLst/>
          </a:prstGeom>
        </p:spPr>
        <p:txBody>
          <a:bodyPr wrap="square" lIns="0" tIns="0" rIns="0" bIns="0" rtlCol="0" anchor="t">
            <a:spAutoFit/>
          </a:bodyPr>
          <a:lstStyle/>
          <a:p>
            <a:pPr marL="0" lvl="0" indent="0" algn="l">
              <a:lnSpc>
                <a:spcPts val="2520"/>
              </a:lnSpc>
              <a:spcBef>
                <a:spcPct val="0"/>
              </a:spcBef>
            </a:pPr>
            <a:r>
              <a:rPr lang="en-US" sz="2100">
                <a:solidFill>
                  <a:srgbClr val="003C69"/>
                </a:solidFill>
                <a:latin typeface="GalanoGrotesque-SemiBold"/>
                <a:ea typeface="GalanoGrotesque-SemiBold"/>
                <a:cs typeface="GalanoGrotesque-SemiBold"/>
                <a:sym typeface="GalanoGrotesque-SemiBold"/>
              </a:rPr>
              <a:t>Animals In Danger Card</a:t>
            </a:r>
            <a:endParaRPr lang="en-US" sz="2100" u="none" strike="noStrike">
              <a:solidFill>
                <a:srgbClr val="003C69"/>
              </a:solidFill>
              <a:latin typeface="GalanoGrotesque-SemiBold"/>
              <a:ea typeface="GalanoGrotesque-SemiBold"/>
              <a:cs typeface="GalanoGrotesque-SemiBold"/>
              <a:sym typeface="GalanoGrotesque-SemiBold"/>
            </a:endParaRPr>
          </a:p>
        </p:txBody>
      </p:sp>
      <p:sp>
        <p:nvSpPr>
          <p:cNvPr id="47" name="TextBox 47"/>
          <p:cNvSpPr txBox="1"/>
          <p:nvPr/>
        </p:nvSpPr>
        <p:spPr>
          <a:xfrm>
            <a:off x="15019553" y="5019675"/>
            <a:ext cx="3763747" cy="320601"/>
          </a:xfrm>
          <a:prstGeom prst="rect">
            <a:avLst/>
          </a:prstGeom>
        </p:spPr>
        <p:txBody>
          <a:bodyPr wrap="square" lIns="0" tIns="0" rIns="0" bIns="0" rtlCol="0" anchor="t">
            <a:spAutoFit/>
          </a:bodyPr>
          <a:lstStyle/>
          <a:p>
            <a:pPr marL="0" lvl="0" indent="0" algn="l">
              <a:lnSpc>
                <a:spcPts val="2520"/>
              </a:lnSpc>
              <a:spcBef>
                <a:spcPct val="0"/>
              </a:spcBef>
            </a:pPr>
            <a:r>
              <a:rPr lang="en-US" sz="2100">
                <a:solidFill>
                  <a:srgbClr val="003C69"/>
                </a:solidFill>
                <a:latin typeface="GalanoGrotesque-SemiBold"/>
                <a:ea typeface="GalanoGrotesque-SemiBold"/>
                <a:cs typeface="GalanoGrotesque-SemiBold"/>
                <a:sym typeface="GalanoGrotesque-SemiBold"/>
              </a:rPr>
              <a:t>Animals In Danger</a:t>
            </a:r>
            <a:r>
              <a:rPr lang="en-US" sz="2100" u="none" strike="noStrike">
                <a:solidFill>
                  <a:srgbClr val="003C69"/>
                </a:solidFill>
                <a:latin typeface="GalanoGrotesque-SemiBold"/>
                <a:ea typeface="GalanoGrotesque-SemiBold"/>
                <a:cs typeface="GalanoGrotesque-SemiBold"/>
                <a:sym typeface="GalanoGrotesque-SemiBold"/>
              </a:rPr>
              <a:t> Card</a:t>
            </a:r>
          </a:p>
        </p:txBody>
      </p:sp>
      <p:pic>
        <p:nvPicPr>
          <p:cNvPr id="48" name="Picture 47">
            <a:extLst>
              <a:ext uri="{FF2B5EF4-FFF2-40B4-BE49-F238E27FC236}">
                <a16:creationId xmlns:a16="http://schemas.microsoft.com/office/drawing/2014/main" id="{DDAFFAA4-49BC-1970-DE5B-9BCB57DC3A41}"/>
              </a:ext>
            </a:extLst>
          </p:cNvPr>
          <p:cNvPicPr>
            <a:picLocks noChangeAspect="1"/>
          </p:cNvPicPr>
          <p:nvPr/>
        </p:nvPicPr>
        <p:blipFill>
          <a:blip r:embed="rId10"/>
          <a:stretch>
            <a:fillRect/>
          </a:stretch>
        </p:blipFill>
        <p:spPr>
          <a:xfrm>
            <a:off x="3186832" y="8897787"/>
            <a:ext cx="1196017" cy="1268803"/>
          </a:xfrm>
          <a:prstGeom prst="rect">
            <a:avLst/>
          </a:prstGeom>
        </p:spPr>
      </p:pic>
      <p:grpSp>
        <p:nvGrpSpPr>
          <p:cNvPr id="51" name="Group 20">
            <a:extLst>
              <a:ext uri="{FF2B5EF4-FFF2-40B4-BE49-F238E27FC236}">
                <a16:creationId xmlns:a16="http://schemas.microsoft.com/office/drawing/2014/main" id="{AD2219A9-934B-24E0-C1DB-C4B5D3527AF6}"/>
              </a:ext>
            </a:extLst>
          </p:cNvPr>
          <p:cNvGrpSpPr/>
          <p:nvPr/>
        </p:nvGrpSpPr>
        <p:grpSpPr>
          <a:xfrm>
            <a:off x="7761796" y="8886823"/>
            <a:ext cx="1202475" cy="1428496"/>
            <a:chOff x="0" y="0"/>
            <a:chExt cx="4567681" cy="5260975"/>
          </a:xfrm>
        </p:grpSpPr>
        <p:sp>
          <p:nvSpPr>
            <p:cNvPr id="50" name="Freeform 21">
              <a:extLst>
                <a:ext uri="{FF2B5EF4-FFF2-40B4-BE49-F238E27FC236}">
                  <a16:creationId xmlns:a16="http://schemas.microsoft.com/office/drawing/2014/main" id="{13100ABC-7CA5-DB3C-BE14-BDE8629EED7E}"/>
                </a:ext>
              </a:extLst>
            </p:cNvPr>
            <p:cNvSpPr/>
            <p:nvPr/>
          </p:nvSpPr>
          <p:spPr>
            <a:xfrm>
              <a:off x="0" y="0"/>
              <a:ext cx="4567681" cy="5260975"/>
            </a:xfrm>
            <a:custGeom>
              <a:avLst/>
              <a:gdLst/>
              <a:ahLst/>
              <a:cxnLst/>
              <a:rect l="l" t="t" r="r" b="b"/>
              <a:pathLst>
                <a:path w="4567681" h="5260975">
                  <a:moveTo>
                    <a:pt x="0" y="0"/>
                  </a:moveTo>
                  <a:lnTo>
                    <a:pt x="4567681" y="0"/>
                  </a:lnTo>
                  <a:lnTo>
                    <a:pt x="4567681" y="5260975"/>
                  </a:lnTo>
                  <a:lnTo>
                    <a:pt x="0" y="5260975"/>
                  </a:lnTo>
                  <a:lnTo>
                    <a:pt x="0" y="0"/>
                  </a:lnTo>
                  <a:close/>
                </a:path>
              </a:pathLst>
            </a:custGeom>
            <a:blipFill>
              <a:blip r:embed="rId11"/>
              <a:stretch>
                <a:fillRect l="-7612" r="-7612"/>
              </a:stretch>
            </a:blipFill>
          </p:spPr>
          <p:txBody>
            <a:bodyPr/>
            <a:lstStyle/>
            <a:p>
              <a:endParaRPr lang="en-GB"/>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0" y="5143500"/>
            <a:ext cx="18288000" cy="437536"/>
            <a:chOff x="0" y="0"/>
            <a:chExt cx="4816593" cy="115236"/>
          </a:xfrm>
        </p:grpSpPr>
        <p:sp>
          <p:nvSpPr>
            <p:cNvPr id="3" name="Freeform 3"/>
            <p:cNvSpPr/>
            <p:nvPr/>
          </p:nvSpPr>
          <p:spPr>
            <a:xfrm>
              <a:off x="0" y="0"/>
              <a:ext cx="4816592" cy="115236"/>
            </a:xfrm>
            <a:custGeom>
              <a:avLst/>
              <a:gdLst/>
              <a:ahLst/>
              <a:cxnLst/>
              <a:rect l="l" t="t" r="r" b="b"/>
              <a:pathLst>
                <a:path w="4816592" h="115236">
                  <a:moveTo>
                    <a:pt x="0" y="0"/>
                  </a:moveTo>
                  <a:lnTo>
                    <a:pt x="4816592" y="0"/>
                  </a:lnTo>
                  <a:lnTo>
                    <a:pt x="4816592" y="115236"/>
                  </a:lnTo>
                  <a:lnTo>
                    <a:pt x="0" y="115236"/>
                  </a:lnTo>
                  <a:close/>
                </a:path>
              </a:pathLst>
            </a:custGeom>
            <a:solidFill>
              <a:srgbClr val="E1FEFE"/>
            </a:solidFill>
          </p:spPr>
          <p:txBody>
            <a:bodyPr/>
            <a:lstStyle/>
            <a:p>
              <a:endParaRPr lang="en-GB"/>
            </a:p>
          </p:txBody>
        </p:sp>
        <p:sp>
          <p:nvSpPr>
            <p:cNvPr id="4" name="TextBox 4"/>
            <p:cNvSpPr txBox="1"/>
            <p:nvPr/>
          </p:nvSpPr>
          <p:spPr>
            <a:xfrm>
              <a:off x="0" y="-76200"/>
              <a:ext cx="4816593" cy="191436"/>
            </a:xfrm>
            <a:prstGeom prst="rect">
              <a:avLst/>
            </a:prstGeom>
          </p:spPr>
          <p:txBody>
            <a:bodyPr lIns="50800" tIns="50800" rIns="50800" bIns="50800" rtlCol="0" anchor="ctr"/>
            <a:lstStyle/>
            <a:p>
              <a:pPr algn="ctr">
                <a:lnSpc>
                  <a:spcPts val="1828"/>
                </a:lnSpc>
              </a:pPr>
              <a:endParaRPr/>
            </a:p>
          </p:txBody>
        </p:sp>
      </p:grpSp>
      <p:grpSp>
        <p:nvGrpSpPr>
          <p:cNvPr id="5" name="Group 5"/>
          <p:cNvGrpSpPr/>
          <p:nvPr/>
        </p:nvGrpSpPr>
        <p:grpSpPr>
          <a:xfrm>
            <a:off x="0" y="28882"/>
            <a:ext cx="18288000" cy="437536"/>
            <a:chOff x="0" y="0"/>
            <a:chExt cx="4816593" cy="115236"/>
          </a:xfrm>
        </p:grpSpPr>
        <p:sp>
          <p:nvSpPr>
            <p:cNvPr id="6" name="Freeform 6"/>
            <p:cNvSpPr/>
            <p:nvPr/>
          </p:nvSpPr>
          <p:spPr>
            <a:xfrm>
              <a:off x="0" y="0"/>
              <a:ext cx="4816592" cy="115236"/>
            </a:xfrm>
            <a:custGeom>
              <a:avLst/>
              <a:gdLst/>
              <a:ahLst/>
              <a:cxnLst/>
              <a:rect l="l" t="t" r="r" b="b"/>
              <a:pathLst>
                <a:path w="4816592" h="115236">
                  <a:moveTo>
                    <a:pt x="0" y="0"/>
                  </a:moveTo>
                  <a:lnTo>
                    <a:pt x="4816592" y="0"/>
                  </a:lnTo>
                  <a:lnTo>
                    <a:pt x="4816592" y="115236"/>
                  </a:lnTo>
                  <a:lnTo>
                    <a:pt x="0" y="115236"/>
                  </a:lnTo>
                  <a:close/>
                </a:path>
              </a:pathLst>
            </a:custGeom>
            <a:solidFill>
              <a:srgbClr val="E1FEFE"/>
            </a:solidFill>
          </p:spPr>
          <p:txBody>
            <a:bodyPr/>
            <a:lstStyle/>
            <a:p>
              <a:endParaRPr lang="en-GB"/>
            </a:p>
          </p:txBody>
        </p:sp>
        <p:sp>
          <p:nvSpPr>
            <p:cNvPr id="7" name="TextBox 7"/>
            <p:cNvSpPr txBox="1"/>
            <p:nvPr/>
          </p:nvSpPr>
          <p:spPr>
            <a:xfrm>
              <a:off x="0" y="-76200"/>
              <a:ext cx="4816593" cy="191436"/>
            </a:xfrm>
            <a:prstGeom prst="rect">
              <a:avLst/>
            </a:prstGeom>
          </p:spPr>
          <p:txBody>
            <a:bodyPr lIns="50800" tIns="50800" rIns="50800" bIns="50800" rtlCol="0" anchor="ctr"/>
            <a:lstStyle/>
            <a:p>
              <a:pPr algn="ctr">
                <a:lnSpc>
                  <a:spcPts val="1828"/>
                </a:lnSpc>
              </a:pPr>
              <a:endParaRPr/>
            </a:p>
          </p:txBody>
        </p:sp>
      </p:grpSp>
      <p:graphicFrame>
        <p:nvGraphicFramePr>
          <p:cNvPr id="8" name="Table 8"/>
          <p:cNvGraphicFramePr>
            <a:graphicFrameLocks noGrp="1"/>
          </p:cNvGraphicFramePr>
          <p:nvPr>
            <p:extLst>
              <p:ext uri="{D42A27DB-BD31-4B8C-83A1-F6EECF244321}">
                <p14:modId xmlns:p14="http://schemas.microsoft.com/office/powerpoint/2010/main" val="2582322008"/>
              </p:ext>
            </p:extLst>
          </p:nvPr>
        </p:nvGraphicFramePr>
        <p:xfrm>
          <a:off x="0" y="0"/>
          <a:ext cx="18288000" cy="10287000"/>
        </p:xfrm>
        <a:graphic>
          <a:graphicData uri="http://schemas.openxmlformats.org/drawingml/2006/table">
            <a:tbl>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gridCol w="4572000">
                  <a:extLst>
                    <a:ext uri="{9D8B030D-6E8A-4147-A177-3AD203B41FA5}">
                      <a16:colId xmlns:a16="http://schemas.microsoft.com/office/drawing/2014/main" val="20002"/>
                    </a:ext>
                  </a:extLst>
                </a:gridCol>
                <a:gridCol w="4572000">
                  <a:extLst>
                    <a:ext uri="{9D8B030D-6E8A-4147-A177-3AD203B41FA5}">
                      <a16:colId xmlns:a16="http://schemas.microsoft.com/office/drawing/2014/main" val="20003"/>
                    </a:ext>
                  </a:extLst>
                </a:gridCol>
              </a:tblGrid>
              <a:tr h="5143500">
                <a:tc>
                  <a:txBody>
                    <a:bodyPr/>
                    <a:lstStyle/>
                    <a:p>
                      <a:pPr algn="ctr">
                        <a:lnSpc>
                          <a:spcPts val="3779"/>
                        </a:lnSpc>
                        <a:defRPr/>
                      </a:pPr>
                      <a:r>
                        <a:rPr lang="en-US" sz="2700">
                          <a:solidFill>
                            <a:srgbClr val="004994"/>
                          </a:solidFill>
                          <a:latin typeface="GalanoGrotesque-SemiBold"/>
                          <a:ea typeface="GalanoGrotesque-SemiBold"/>
                          <a:cs typeface="GalanoGrotesque-SemiBold"/>
                          <a:sym typeface="GalanoGrotesque-SemiBold"/>
                        </a:rPr>
                        <a:t>Coastal Development</a:t>
                      </a:r>
                      <a:endParaRPr lang="en-US" sz="1100"/>
                    </a:p>
                    <a:p>
                      <a:pPr algn="ctr">
                        <a:lnSpc>
                          <a:spcPts val="3779"/>
                        </a:lnSpc>
                      </a:pPr>
                      <a:endParaRPr lang="en-US" sz="1100"/>
                    </a:p>
                    <a:p>
                      <a:pPr algn="ctr">
                        <a:lnSpc>
                          <a:spcPts val="3779"/>
                        </a:lnSpc>
                      </a:pPr>
                      <a:r>
                        <a:rPr lang="en-US" sz="2700">
                          <a:solidFill>
                            <a:srgbClr val="004994"/>
                          </a:solidFill>
                          <a:latin typeface="Galano Grotesque 2"/>
                          <a:ea typeface="Galano Grotesque 2"/>
                          <a:cs typeface="Galano Grotesque 2"/>
                          <a:sym typeface="Galano Grotesque 2"/>
                        </a:rPr>
                        <a:t>Marshes are often lost to agriculture and urban development.</a:t>
                      </a:r>
                    </a:p>
                  </a:txBody>
                  <a:tcPr marL="161973" marR="161973" marT="161973" marB="161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779"/>
                        </a:lnSpc>
                        <a:defRPr/>
                      </a:pPr>
                      <a:r>
                        <a:rPr lang="en-US" sz="2700">
                          <a:solidFill>
                            <a:srgbClr val="004994"/>
                          </a:solidFill>
                          <a:latin typeface="GalanoGrotesque-SemiBold"/>
                          <a:ea typeface="GalanoGrotesque-SemiBold"/>
                          <a:cs typeface="GalanoGrotesque-SemiBold"/>
                          <a:sym typeface="GalanoGrotesque-SemiBold"/>
                        </a:rPr>
                        <a:t>Erosion and Storm Damage</a:t>
                      </a:r>
                      <a:endParaRPr lang="en-US" sz="1100"/>
                    </a:p>
                    <a:p>
                      <a:pPr algn="ctr">
                        <a:lnSpc>
                          <a:spcPts val="3779"/>
                        </a:lnSpc>
                      </a:pPr>
                      <a:endParaRPr lang="en-US" sz="1100"/>
                    </a:p>
                    <a:p>
                      <a:pPr algn="ctr">
                        <a:lnSpc>
                          <a:spcPts val="3779"/>
                        </a:lnSpc>
                      </a:pPr>
                      <a:r>
                        <a:rPr lang="en-US" sz="2700">
                          <a:solidFill>
                            <a:srgbClr val="004994"/>
                          </a:solidFill>
                          <a:latin typeface="Galano Grotesque 2"/>
                          <a:ea typeface="Galano Grotesque 2"/>
                          <a:cs typeface="Galano Grotesque 2"/>
                          <a:sym typeface="Galano Grotesque 2"/>
                        </a:rPr>
                        <a:t>Strong waves and storms can wash away coastal habitats and affect water quality.</a:t>
                      </a:r>
                    </a:p>
                  </a:txBody>
                  <a:tcPr marL="161973" marR="161973" marT="161973" marB="161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779"/>
                        </a:lnSpc>
                        <a:defRPr/>
                      </a:pPr>
                      <a:r>
                        <a:rPr lang="en-US" sz="2700">
                          <a:solidFill>
                            <a:srgbClr val="004994"/>
                          </a:solidFill>
                          <a:latin typeface="GalanoGrotesque-SemiBold"/>
                          <a:ea typeface="GalanoGrotesque-SemiBold"/>
                          <a:cs typeface="GalanoGrotesque-SemiBold"/>
                          <a:sym typeface="GalanoGrotesque-SemiBold"/>
                        </a:rPr>
                        <a:t>Boat Anchors</a:t>
                      </a:r>
                      <a:endParaRPr lang="en-US" sz="1100"/>
                    </a:p>
                    <a:p>
                      <a:pPr algn="ctr">
                        <a:lnSpc>
                          <a:spcPts val="3779"/>
                        </a:lnSpc>
                      </a:pPr>
                      <a:endParaRPr lang="en-US" sz="1100"/>
                    </a:p>
                    <a:p>
                      <a:pPr algn="ctr">
                        <a:lnSpc>
                          <a:spcPts val="3779"/>
                        </a:lnSpc>
                      </a:pPr>
                      <a:r>
                        <a:rPr lang="en-US" sz="2700">
                          <a:solidFill>
                            <a:srgbClr val="004994"/>
                          </a:solidFill>
                          <a:latin typeface="Galano Grotesque 2"/>
                          <a:ea typeface="Galano Grotesque 2"/>
                          <a:cs typeface="Galano Grotesque 2"/>
                          <a:sym typeface="Galano Grotesque 2"/>
                        </a:rPr>
                        <a:t>Dragged across the seabed they can tear up habitat like reefs and meadows.</a:t>
                      </a:r>
                    </a:p>
                    <a:p>
                      <a:pPr algn="ctr">
                        <a:lnSpc>
                          <a:spcPts val="3779"/>
                        </a:lnSpc>
                      </a:pPr>
                      <a:endParaRPr lang="en-US" sz="2700">
                        <a:solidFill>
                          <a:srgbClr val="004994"/>
                        </a:solidFill>
                        <a:latin typeface="Galano Grotesque 2"/>
                        <a:ea typeface="Galano Grotesque 2"/>
                        <a:cs typeface="Galano Grotesque 2"/>
                        <a:sym typeface="Galano Grotesque 2"/>
                      </a:endParaRPr>
                    </a:p>
                  </a:txBody>
                  <a:tcPr marL="161973" marR="161973" marT="161973" marB="161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779"/>
                        </a:lnSpc>
                        <a:defRPr/>
                      </a:pPr>
                      <a:r>
                        <a:rPr lang="en-US" sz="2700">
                          <a:solidFill>
                            <a:srgbClr val="004994"/>
                          </a:solidFill>
                          <a:latin typeface="GalanoGrotesque-SemiBold"/>
                          <a:ea typeface="GalanoGrotesque-SemiBold"/>
                          <a:cs typeface="GalanoGrotesque-SemiBold"/>
                          <a:sym typeface="GalanoGrotesque-SemiBold"/>
                        </a:rPr>
                        <a:t>Climate Change</a:t>
                      </a:r>
                      <a:endParaRPr lang="en-US" sz="1100"/>
                    </a:p>
                    <a:p>
                      <a:pPr algn="ctr">
                        <a:lnSpc>
                          <a:spcPts val="3779"/>
                        </a:lnSpc>
                      </a:pPr>
                      <a:endParaRPr lang="en-US" sz="1100"/>
                    </a:p>
                    <a:p>
                      <a:pPr algn="ctr">
                        <a:lnSpc>
                          <a:spcPts val="3779"/>
                        </a:lnSpc>
                      </a:pPr>
                      <a:r>
                        <a:rPr lang="en-US" sz="2700">
                          <a:solidFill>
                            <a:srgbClr val="004994"/>
                          </a:solidFill>
                          <a:latin typeface="Galano Grotesque 2"/>
                          <a:ea typeface="Galano Grotesque 2"/>
                          <a:cs typeface="Galano Grotesque 2"/>
                          <a:sym typeface="Galano Grotesque 2"/>
                        </a:rPr>
                        <a:t>Rising temperatures and sea levels can disturb all marine habitats and the animals that live there.</a:t>
                      </a:r>
                    </a:p>
                    <a:p>
                      <a:pPr algn="ctr">
                        <a:lnSpc>
                          <a:spcPts val="3779"/>
                        </a:lnSpc>
                      </a:pPr>
                      <a:endParaRPr lang="en-US" sz="2700">
                        <a:solidFill>
                          <a:srgbClr val="004994"/>
                        </a:solidFill>
                        <a:latin typeface="Galano Grotesque 2"/>
                        <a:ea typeface="Galano Grotesque 2"/>
                        <a:cs typeface="Galano Grotesque 2"/>
                        <a:sym typeface="Galano Grotesque 2"/>
                      </a:endParaRPr>
                    </a:p>
                  </a:txBody>
                  <a:tcPr marL="161973" marR="161973" marT="161973" marB="161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143500">
                <a:tc>
                  <a:txBody>
                    <a:bodyPr/>
                    <a:lstStyle/>
                    <a:p>
                      <a:pPr algn="ctr">
                        <a:lnSpc>
                          <a:spcPts val="3779"/>
                        </a:lnSpc>
                        <a:defRPr/>
                      </a:pPr>
                      <a:r>
                        <a:rPr lang="en-US" sz="2700">
                          <a:solidFill>
                            <a:srgbClr val="004994"/>
                          </a:solidFill>
                          <a:latin typeface="GalanoGrotesque-SemiBold"/>
                          <a:ea typeface="GalanoGrotesque-SemiBold"/>
                          <a:cs typeface="GalanoGrotesque-SemiBold"/>
                          <a:sym typeface="GalanoGrotesque-SemiBold"/>
                        </a:rPr>
                        <a:t>Disturbance from Dogs</a:t>
                      </a:r>
                      <a:endParaRPr lang="en-US" sz="1100"/>
                    </a:p>
                    <a:p>
                      <a:pPr algn="ctr">
                        <a:lnSpc>
                          <a:spcPts val="3779"/>
                        </a:lnSpc>
                      </a:pPr>
                      <a:endParaRPr lang="en-US" sz="1100"/>
                    </a:p>
                    <a:p>
                      <a:pPr algn="ctr">
                        <a:lnSpc>
                          <a:spcPts val="3779"/>
                        </a:lnSpc>
                      </a:pPr>
                      <a:r>
                        <a:rPr lang="en-US" sz="2700">
                          <a:solidFill>
                            <a:srgbClr val="004994"/>
                          </a:solidFill>
                          <a:latin typeface="Galano Grotesque 2"/>
                          <a:ea typeface="Galano Grotesque 2"/>
                          <a:cs typeface="Galano Grotesque 2"/>
                          <a:sym typeface="Galano Grotesque 2"/>
                        </a:rPr>
                        <a:t>Dogs running through nesting sites can scare birds.</a:t>
                      </a:r>
                    </a:p>
                  </a:txBody>
                  <a:tcPr marL="161973" marR="161973" marT="161973" marB="161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779"/>
                        </a:lnSpc>
                        <a:defRPr/>
                      </a:pPr>
                      <a:r>
                        <a:rPr lang="en-US" sz="2700">
                          <a:solidFill>
                            <a:srgbClr val="004994"/>
                          </a:solidFill>
                          <a:latin typeface="GalanoGrotesque-SemiBold"/>
                          <a:ea typeface="GalanoGrotesque-SemiBold"/>
                          <a:cs typeface="GalanoGrotesque-SemiBold"/>
                          <a:sym typeface="GalanoGrotesque-SemiBold"/>
                        </a:rPr>
                        <a:t>Fishing</a:t>
                      </a:r>
                      <a:endParaRPr lang="en-US" sz="1100"/>
                    </a:p>
                    <a:p>
                      <a:pPr algn="ctr">
                        <a:lnSpc>
                          <a:spcPts val="3779"/>
                        </a:lnSpc>
                      </a:pPr>
                      <a:endParaRPr lang="en-US" sz="1100"/>
                    </a:p>
                    <a:p>
                      <a:pPr algn="ctr">
                        <a:lnSpc>
                          <a:spcPts val="3779"/>
                        </a:lnSpc>
                      </a:pPr>
                      <a:r>
                        <a:rPr lang="en-US" sz="2700">
                          <a:solidFill>
                            <a:srgbClr val="004994"/>
                          </a:solidFill>
                          <a:latin typeface="Galano Grotesque 2"/>
                          <a:ea typeface="Galano Grotesque 2"/>
                          <a:cs typeface="Galano Grotesque 2"/>
                          <a:sym typeface="Galano Grotesque 2"/>
                        </a:rPr>
                        <a:t>Removing too many species can affect wildlife and types of fishing can destroy reefs and meadows.</a:t>
                      </a:r>
                    </a:p>
                  </a:txBody>
                  <a:tcPr marL="161973" marR="161973" marT="161973" marB="161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779"/>
                        </a:lnSpc>
                        <a:defRPr/>
                      </a:pPr>
                      <a:r>
                        <a:rPr lang="en-US" sz="2700">
                          <a:solidFill>
                            <a:srgbClr val="004994"/>
                          </a:solidFill>
                          <a:latin typeface="GalanoGrotesque-SemiBold"/>
                          <a:ea typeface="GalanoGrotesque-SemiBold"/>
                          <a:cs typeface="GalanoGrotesque-SemiBold"/>
                          <a:sym typeface="GalanoGrotesque-SemiBold"/>
                        </a:rPr>
                        <a:t>Plastic Waste</a:t>
                      </a:r>
                      <a:endParaRPr lang="en-US" sz="1100"/>
                    </a:p>
                    <a:p>
                      <a:pPr algn="ctr">
                        <a:lnSpc>
                          <a:spcPts val="3779"/>
                        </a:lnSpc>
                      </a:pPr>
                      <a:endParaRPr lang="en-US" sz="1100"/>
                    </a:p>
                    <a:p>
                      <a:pPr algn="ctr">
                        <a:lnSpc>
                          <a:spcPts val="3779"/>
                        </a:lnSpc>
                      </a:pPr>
                      <a:r>
                        <a:rPr lang="en-US" sz="2700">
                          <a:solidFill>
                            <a:srgbClr val="004994"/>
                          </a:solidFill>
                          <a:latin typeface="Galano Grotesque 2"/>
                          <a:ea typeface="Galano Grotesque 2"/>
                          <a:cs typeface="Galano Grotesque 2"/>
                          <a:sym typeface="Galano Grotesque 2"/>
                        </a:rPr>
                        <a:t>Plastic pollution can injure wildlife like birds. </a:t>
                      </a:r>
                    </a:p>
                  </a:txBody>
                  <a:tcPr marL="161973" marR="161973" marT="161973" marB="161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779"/>
                        </a:lnSpc>
                        <a:defRPr/>
                      </a:pPr>
                      <a:r>
                        <a:rPr lang="en-US" sz="2700">
                          <a:solidFill>
                            <a:srgbClr val="004994"/>
                          </a:solidFill>
                          <a:latin typeface="GalanoGrotesque-SemiBold"/>
                          <a:ea typeface="GalanoGrotesque-SemiBold"/>
                          <a:cs typeface="GalanoGrotesque-SemiBold"/>
                          <a:sym typeface="GalanoGrotesque-SemiBold"/>
                        </a:rPr>
                        <a:t>Disturbance from People</a:t>
                      </a:r>
                      <a:endParaRPr lang="en-US" sz="1100"/>
                    </a:p>
                    <a:p>
                      <a:pPr algn="ctr">
                        <a:lnSpc>
                          <a:spcPts val="3779"/>
                        </a:lnSpc>
                      </a:pPr>
                      <a:endParaRPr lang="en-US" sz="1100"/>
                    </a:p>
                    <a:p>
                      <a:pPr algn="ctr">
                        <a:lnSpc>
                          <a:spcPts val="3779"/>
                        </a:lnSpc>
                      </a:pPr>
                      <a:r>
                        <a:rPr lang="en-US" sz="2700">
                          <a:solidFill>
                            <a:srgbClr val="004994"/>
                          </a:solidFill>
                          <a:latin typeface="Galano Grotesque 2"/>
                          <a:ea typeface="Galano Grotesque 2"/>
                          <a:cs typeface="Galano Grotesque 2"/>
                          <a:sym typeface="Galano Grotesque 2"/>
                        </a:rPr>
                        <a:t>Noise and movement can scare nesting birds. </a:t>
                      </a:r>
                    </a:p>
                    <a:p>
                      <a:pPr algn="ctr">
                        <a:lnSpc>
                          <a:spcPts val="3779"/>
                        </a:lnSpc>
                      </a:pPr>
                      <a:endParaRPr lang="en-US" sz="2700">
                        <a:solidFill>
                          <a:srgbClr val="004994"/>
                        </a:solidFill>
                        <a:latin typeface="Galano Grotesque 2"/>
                        <a:ea typeface="Galano Grotesque 2"/>
                        <a:cs typeface="Galano Grotesque 2"/>
                        <a:sym typeface="Galano Grotesque 2"/>
                      </a:endParaRPr>
                    </a:p>
                  </a:txBody>
                  <a:tcPr marL="161973" marR="161973" marT="161973" marB="161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pSp>
        <p:nvGrpSpPr>
          <p:cNvPr id="9" name="Group 9"/>
          <p:cNvGrpSpPr/>
          <p:nvPr/>
        </p:nvGrpSpPr>
        <p:grpSpPr>
          <a:xfrm>
            <a:off x="4659573" y="9427616"/>
            <a:ext cx="686038" cy="718052"/>
            <a:chOff x="0" y="0"/>
            <a:chExt cx="914718" cy="957402"/>
          </a:xfrm>
        </p:grpSpPr>
        <p:sp>
          <p:nvSpPr>
            <p:cNvPr id="10" name="Freeform 10"/>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grpSp>
        <p:nvGrpSpPr>
          <p:cNvPr id="11" name="Group 11"/>
          <p:cNvGrpSpPr/>
          <p:nvPr/>
        </p:nvGrpSpPr>
        <p:grpSpPr>
          <a:xfrm>
            <a:off x="121787" y="4321197"/>
            <a:ext cx="686038" cy="718052"/>
            <a:chOff x="0" y="0"/>
            <a:chExt cx="914718" cy="957402"/>
          </a:xfrm>
        </p:grpSpPr>
        <p:sp>
          <p:nvSpPr>
            <p:cNvPr id="12" name="Freeform 12"/>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grpSp>
        <p:nvGrpSpPr>
          <p:cNvPr id="13" name="Group 13"/>
          <p:cNvGrpSpPr/>
          <p:nvPr/>
        </p:nvGrpSpPr>
        <p:grpSpPr>
          <a:xfrm>
            <a:off x="9251042" y="9427616"/>
            <a:ext cx="686038" cy="718052"/>
            <a:chOff x="0" y="0"/>
            <a:chExt cx="914718" cy="957402"/>
          </a:xfrm>
        </p:grpSpPr>
        <p:sp>
          <p:nvSpPr>
            <p:cNvPr id="14" name="Freeform 14"/>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grpSp>
        <p:nvGrpSpPr>
          <p:cNvPr id="15" name="Group 15"/>
          <p:cNvGrpSpPr/>
          <p:nvPr/>
        </p:nvGrpSpPr>
        <p:grpSpPr>
          <a:xfrm>
            <a:off x="13817575" y="4257446"/>
            <a:ext cx="686038" cy="718052"/>
            <a:chOff x="0" y="0"/>
            <a:chExt cx="914718" cy="957402"/>
          </a:xfrm>
        </p:grpSpPr>
        <p:sp>
          <p:nvSpPr>
            <p:cNvPr id="16" name="Freeform 16"/>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grpSp>
        <p:nvGrpSpPr>
          <p:cNvPr id="17" name="Group 17"/>
          <p:cNvGrpSpPr/>
          <p:nvPr/>
        </p:nvGrpSpPr>
        <p:grpSpPr>
          <a:xfrm>
            <a:off x="9225039" y="4321188"/>
            <a:ext cx="686038" cy="718052"/>
            <a:chOff x="0" y="0"/>
            <a:chExt cx="914718" cy="957402"/>
          </a:xfrm>
        </p:grpSpPr>
        <p:sp>
          <p:nvSpPr>
            <p:cNvPr id="18" name="Freeform 18"/>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grpSp>
        <p:nvGrpSpPr>
          <p:cNvPr id="19" name="Group 19"/>
          <p:cNvGrpSpPr/>
          <p:nvPr/>
        </p:nvGrpSpPr>
        <p:grpSpPr>
          <a:xfrm>
            <a:off x="13842511" y="9427616"/>
            <a:ext cx="686038" cy="718052"/>
            <a:chOff x="0" y="0"/>
            <a:chExt cx="914718" cy="957402"/>
          </a:xfrm>
        </p:grpSpPr>
        <p:sp>
          <p:nvSpPr>
            <p:cNvPr id="20" name="Freeform 20"/>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grpSp>
        <p:nvGrpSpPr>
          <p:cNvPr id="21" name="Group 21"/>
          <p:cNvGrpSpPr/>
          <p:nvPr/>
        </p:nvGrpSpPr>
        <p:grpSpPr>
          <a:xfrm>
            <a:off x="4597794" y="4321188"/>
            <a:ext cx="686038" cy="718052"/>
            <a:chOff x="0" y="0"/>
            <a:chExt cx="914718" cy="957402"/>
          </a:xfrm>
        </p:grpSpPr>
        <p:sp>
          <p:nvSpPr>
            <p:cNvPr id="22" name="Freeform 22"/>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grpSp>
        <p:nvGrpSpPr>
          <p:cNvPr id="23" name="Group 23"/>
          <p:cNvGrpSpPr/>
          <p:nvPr/>
        </p:nvGrpSpPr>
        <p:grpSpPr>
          <a:xfrm>
            <a:off x="121787" y="9360437"/>
            <a:ext cx="686038" cy="718052"/>
            <a:chOff x="0" y="0"/>
            <a:chExt cx="914718" cy="957402"/>
          </a:xfrm>
        </p:grpSpPr>
        <p:sp>
          <p:nvSpPr>
            <p:cNvPr id="24" name="Freeform 24"/>
            <p:cNvSpPr/>
            <p:nvPr/>
          </p:nvSpPr>
          <p:spPr>
            <a:xfrm>
              <a:off x="0" y="0"/>
              <a:ext cx="914654" cy="957453"/>
            </a:xfrm>
            <a:custGeom>
              <a:avLst/>
              <a:gdLst/>
              <a:ahLst/>
              <a:cxnLst/>
              <a:rect l="l" t="t" r="r" b="b"/>
              <a:pathLst>
                <a:path w="914654" h="957453">
                  <a:moveTo>
                    <a:pt x="0" y="0"/>
                  </a:moveTo>
                  <a:lnTo>
                    <a:pt x="914654" y="0"/>
                  </a:lnTo>
                  <a:lnTo>
                    <a:pt x="914654" y="957453"/>
                  </a:lnTo>
                  <a:lnTo>
                    <a:pt x="0" y="957453"/>
                  </a:lnTo>
                  <a:lnTo>
                    <a:pt x="0" y="0"/>
                  </a:lnTo>
                  <a:close/>
                </a:path>
              </a:pathLst>
            </a:custGeom>
            <a:blipFill>
              <a:blip r:embed="rId3"/>
              <a:stretch>
                <a:fillRect t="-159" r="-6" b="-153"/>
              </a:stretch>
            </a:blipFill>
          </p:spPr>
          <p:txBody>
            <a:bodyPr/>
            <a:lstStyle/>
            <a:p>
              <a:endParaRPr lang="en-GB"/>
            </a:p>
          </p:txBody>
        </p:sp>
      </p:grpSp>
      <p:sp>
        <p:nvSpPr>
          <p:cNvPr id="25" name="TextBox 25"/>
          <p:cNvSpPr txBox="1"/>
          <p:nvPr/>
        </p:nvSpPr>
        <p:spPr>
          <a:xfrm>
            <a:off x="1448861" y="57150"/>
            <a:ext cx="2943225" cy="230832"/>
          </a:xfrm>
          <a:prstGeom prst="rect">
            <a:avLst/>
          </a:prstGeom>
        </p:spPr>
        <p:txBody>
          <a:bodyPr lIns="0" tIns="0" rIns="0" bIns="0" rtlCol="0" anchor="t">
            <a:spAutoFit/>
          </a:bodyPr>
          <a:lstStyle/>
          <a:p>
            <a:pPr marL="0" lvl="0" indent="0" algn="l">
              <a:lnSpc>
                <a:spcPts val="1828"/>
              </a:lnSpc>
              <a:spcBef>
                <a:spcPct val="0"/>
              </a:spcBef>
            </a:pPr>
            <a:r>
              <a:rPr lang="en-US" sz="1523">
                <a:solidFill>
                  <a:srgbClr val="003C69"/>
                </a:solidFill>
                <a:latin typeface="GalanoGrotesque-SemiBold"/>
                <a:ea typeface="GalanoGrotesque-SemiBold"/>
                <a:cs typeface="GalanoGrotesque-SemiBold"/>
                <a:sym typeface="GalanoGrotesque-SemiBold"/>
              </a:rPr>
              <a:t>Cause </a:t>
            </a:r>
            <a:r>
              <a:rPr lang="en-US" sz="1523" u="none" strike="noStrike">
                <a:solidFill>
                  <a:srgbClr val="003C69"/>
                </a:solidFill>
                <a:latin typeface="GalanoGrotesque-SemiBold"/>
                <a:ea typeface="GalanoGrotesque-SemiBold"/>
                <a:cs typeface="GalanoGrotesque-SemiBold"/>
                <a:sym typeface="GalanoGrotesque-SemiBold"/>
              </a:rPr>
              <a:t>and Consequence card</a:t>
            </a:r>
          </a:p>
        </p:txBody>
      </p:sp>
      <p:sp>
        <p:nvSpPr>
          <p:cNvPr id="26" name="TextBox 26"/>
          <p:cNvSpPr txBox="1"/>
          <p:nvPr/>
        </p:nvSpPr>
        <p:spPr>
          <a:xfrm>
            <a:off x="1448861" y="5174617"/>
            <a:ext cx="2943225" cy="230832"/>
          </a:xfrm>
          <a:prstGeom prst="rect">
            <a:avLst/>
          </a:prstGeom>
        </p:spPr>
        <p:txBody>
          <a:bodyPr lIns="0" tIns="0" rIns="0" bIns="0" rtlCol="0" anchor="t">
            <a:spAutoFit/>
          </a:bodyPr>
          <a:lstStyle/>
          <a:p>
            <a:pPr marL="0" lvl="0" indent="0" algn="l">
              <a:lnSpc>
                <a:spcPts val="1828"/>
              </a:lnSpc>
              <a:spcBef>
                <a:spcPct val="0"/>
              </a:spcBef>
            </a:pPr>
            <a:r>
              <a:rPr lang="en-US" sz="1523" u="none" strike="noStrike">
                <a:solidFill>
                  <a:srgbClr val="003C69"/>
                </a:solidFill>
                <a:latin typeface="GalanoGrotesque-SemiBold"/>
                <a:ea typeface="GalanoGrotesque-SemiBold"/>
                <a:cs typeface="GalanoGrotesque-SemiBold"/>
                <a:sym typeface="GalanoGrotesque-SemiBold"/>
              </a:rPr>
              <a:t>Cause and Consequence card</a:t>
            </a:r>
          </a:p>
        </p:txBody>
      </p:sp>
      <p:sp>
        <p:nvSpPr>
          <p:cNvPr id="27" name="TextBox 27"/>
          <p:cNvSpPr txBox="1"/>
          <p:nvPr/>
        </p:nvSpPr>
        <p:spPr>
          <a:xfrm>
            <a:off x="6011336" y="57150"/>
            <a:ext cx="2943225" cy="230832"/>
          </a:xfrm>
          <a:prstGeom prst="rect">
            <a:avLst/>
          </a:prstGeom>
        </p:spPr>
        <p:txBody>
          <a:bodyPr lIns="0" tIns="0" rIns="0" bIns="0" rtlCol="0" anchor="t">
            <a:spAutoFit/>
          </a:bodyPr>
          <a:lstStyle/>
          <a:p>
            <a:pPr marL="0" lvl="0" indent="0" algn="l">
              <a:lnSpc>
                <a:spcPts val="1828"/>
              </a:lnSpc>
              <a:spcBef>
                <a:spcPct val="0"/>
              </a:spcBef>
            </a:pPr>
            <a:r>
              <a:rPr lang="en-US" sz="1523" u="none" strike="noStrike">
                <a:solidFill>
                  <a:srgbClr val="003C69"/>
                </a:solidFill>
                <a:latin typeface="GalanoGrotesque-SemiBold"/>
                <a:ea typeface="GalanoGrotesque-SemiBold"/>
                <a:cs typeface="GalanoGrotesque-SemiBold"/>
                <a:sym typeface="GalanoGrotesque-SemiBold"/>
              </a:rPr>
              <a:t>Cause and Consequence card</a:t>
            </a:r>
          </a:p>
        </p:txBody>
      </p:sp>
      <p:sp>
        <p:nvSpPr>
          <p:cNvPr id="28" name="TextBox 28"/>
          <p:cNvSpPr txBox="1"/>
          <p:nvPr/>
        </p:nvSpPr>
        <p:spPr>
          <a:xfrm>
            <a:off x="15140895" y="57150"/>
            <a:ext cx="2943225" cy="230832"/>
          </a:xfrm>
          <a:prstGeom prst="rect">
            <a:avLst/>
          </a:prstGeom>
        </p:spPr>
        <p:txBody>
          <a:bodyPr lIns="0" tIns="0" rIns="0" bIns="0" rtlCol="0" anchor="t">
            <a:spAutoFit/>
          </a:bodyPr>
          <a:lstStyle/>
          <a:p>
            <a:pPr marL="0" lvl="0" indent="0" algn="l">
              <a:lnSpc>
                <a:spcPts val="1828"/>
              </a:lnSpc>
              <a:spcBef>
                <a:spcPct val="0"/>
              </a:spcBef>
            </a:pPr>
            <a:r>
              <a:rPr lang="en-US" sz="1523" u="none" strike="noStrike">
                <a:solidFill>
                  <a:srgbClr val="003C69"/>
                </a:solidFill>
                <a:latin typeface="GalanoGrotesque-SemiBold"/>
                <a:ea typeface="GalanoGrotesque-SemiBold"/>
                <a:cs typeface="GalanoGrotesque-SemiBold"/>
                <a:sym typeface="GalanoGrotesque-SemiBold"/>
              </a:rPr>
              <a:t>Cause and Consequence card</a:t>
            </a:r>
          </a:p>
        </p:txBody>
      </p:sp>
      <p:sp>
        <p:nvSpPr>
          <p:cNvPr id="29" name="TextBox 29"/>
          <p:cNvSpPr txBox="1"/>
          <p:nvPr/>
        </p:nvSpPr>
        <p:spPr>
          <a:xfrm>
            <a:off x="10573811" y="57150"/>
            <a:ext cx="2943225" cy="230832"/>
          </a:xfrm>
          <a:prstGeom prst="rect">
            <a:avLst/>
          </a:prstGeom>
        </p:spPr>
        <p:txBody>
          <a:bodyPr lIns="0" tIns="0" rIns="0" bIns="0" rtlCol="0" anchor="t">
            <a:spAutoFit/>
          </a:bodyPr>
          <a:lstStyle/>
          <a:p>
            <a:pPr marL="0" lvl="0" indent="0" algn="l">
              <a:lnSpc>
                <a:spcPts val="1828"/>
              </a:lnSpc>
              <a:spcBef>
                <a:spcPct val="0"/>
              </a:spcBef>
            </a:pPr>
            <a:r>
              <a:rPr lang="en-US" sz="1523" u="none" strike="noStrike">
                <a:solidFill>
                  <a:srgbClr val="003C69"/>
                </a:solidFill>
                <a:latin typeface="GalanoGrotesque-SemiBold"/>
                <a:ea typeface="GalanoGrotesque-SemiBold"/>
                <a:cs typeface="GalanoGrotesque-SemiBold"/>
                <a:sym typeface="GalanoGrotesque-SemiBold"/>
              </a:rPr>
              <a:t>Cause and Consequence card</a:t>
            </a:r>
          </a:p>
        </p:txBody>
      </p:sp>
      <p:sp>
        <p:nvSpPr>
          <p:cNvPr id="30" name="TextBox 30"/>
          <p:cNvSpPr txBox="1"/>
          <p:nvPr/>
        </p:nvSpPr>
        <p:spPr>
          <a:xfrm>
            <a:off x="15140895" y="5174617"/>
            <a:ext cx="2943225" cy="230832"/>
          </a:xfrm>
          <a:prstGeom prst="rect">
            <a:avLst/>
          </a:prstGeom>
        </p:spPr>
        <p:txBody>
          <a:bodyPr lIns="0" tIns="0" rIns="0" bIns="0" rtlCol="0" anchor="t">
            <a:spAutoFit/>
          </a:bodyPr>
          <a:lstStyle/>
          <a:p>
            <a:pPr marL="0" lvl="0" indent="0" algn="l">
              <a:lnSpc>
                <a:spcPts val="1828"/>
              </a:lnSpc>
              <a:spcBef>
                <a:spcPct val="0"/>
              </a:spcBef>
            </a:pPr>
            <a:r>
              <a:rPr lang="en-US" sz="1523" u="none" strike="noStrike">
                <a:solidFill>
                  <a:srgbClr val="003C69"/>
                </a:solidFill>
                <a:latin typeface="GalanoGrotesque-SemiBold"/>
                <a:ea typeface="GalanoGrotesque-SemiBold"/>
                <a:cs typeface="GalanoGrotesque-SemiBold"/>
                <a:sym typeface="GalanoGrotesque-SemiBold"/>
              </a:rPr>
              <a:t>Cause and Consequence card</a:t>
            </a:r>
          </a:p>
        </p:txBody>
      </p:sp>
      <p:sp>
        <p:nvSpPr>
          <p:cNvPr id="31" name="TextBox 31"/>
          <p:cNvSpPr txBox="1"/>
          <p:nvPr/>
        </p:nvSpPr>
        <p:spPr>
          <a:xfrm>
            <a:off x="10573811" y="5174617"/>
            <a:ext cx="2943225" cy="230832"/>
          </a:xfrm>
          <a:prstGeom prst="rect">
            <a:avLst/>
          </a:prstGeom>
        </p:spPr>
        <p:txBody>
          <a:bodyPr lIns="0" tIns="0" rIns="0" bIns="0" rtlCol="0" anchor="t">
            <a:spAutoFit/>
          </a:bodyPr>
          <a:lstStyle/>
          <a:p>
            <a:pPr marL="0" lvl="0" indent="0" algn="l">
              <a:lnSpc>
                <a:spcPts val="1828"/>
              </a:lnSpc>
              <a:spcBef>
                <a:spcPct val="0"/>
              </a:spcBef>
            </a:pPr>
            <a:r>
              <a:rPr lang="en-US" sz="1523" u="none" strike="noStrike">
                <a:solidFill>
                  <a:srgbClr val="003C69"/>
                </a:solidFill>
                <a:latin typeface="GalanoGrotesque-SemiBold"/>
                <a:ea typeface="GalanoGrotesque-SemiBold"/>
                <a:cs typeface="GalanoGrotesque-SemiBold"/>
                <a:sym typeface="GalanoGrotesque-SemiBold"/>
              </a:rPr>
              <a:t>Cause and Consequence card</a:t>
            </a:r>
          </a:p>
        </p:txBody>
      </p:sp>
      <p:sp>
        <p:nvSpPr>
          <p:cNvPr id="32" name="TextBox 32"/>
          <p:cNvSpPr txBox="1"/>
          <p:nvPr/>
        </p:nvSpPr>
        <p:spPr>
          <a:xfrm>
            <a:off x="6011336" y="5174617"/>
            <a:ext cx="2943225" cy="230832"/>
          </a:xfrm>
          <a:prstGeom prst="rect">
            <a:avLst/>
          </a:prstGeom>
        </p:spPr>
        <p:txBody>
          <a:bodyPr lIns="0" tIns="0" rIns="0" bIns="0" rtlCol="0" anchor="t">
            <a:spAutoFit/>
          </a:bodyPr>
          <a:lstStyle/>
          <a:p>
            <a:pPr marL="0" lvl="0" indent="0" algn="l">
              <a:lnSpc>
                <a:spcPts val="1828"/>
              </a:lnSpc>
              <a:spcBef>
                <a:spcPct val="0"/>
              </a:spcBef>
            </a:pPr>
            <a:r>
              <a:rPr lang="en-US" sz="1523" u="none" strike="noStrike">
                <a:solidFill>
                  <a:srgbClr val="003C69"/>
                </a:solidFill>
                <a:latin typeface="GalanoGrotesque-SemiBold"/>
                <a:ea typeface="GalanoGrotesque-SemiBold"/>
                <a:cs typeface="GalanoGrotesque-SemiBold"/>
                <a:sym typeface="GalanoGrotesque-SemiBold"/>
              </a:rPr>
              <a:t>Cause and Consequence card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 name="Group 4"/>
          <p:cNvGrpSpPr/>
          <p:nvPr/>
        </p:nvGrpSpPr>
        <p:grpSpPr>
          <a:xfrm>
            <a:off x="15240" y="48801"/>
            <a:ext cx="18288000" cy="10287000"/>
            <a:chOff x="-2331407" y="2502384"/>
            <a:chExt cx="24384000" cy="13716000"/>
          </a:xfrm>
        </p:grpSpPr>
        <p:sp>
          <p:nvSpPr>
            <p:cNvPr id="5" name="Freeform 5"/>
            <p:cNvSpPr/>
            <p:nvPr/>
          </p:nvSpPr>
          <p:spPr>
            <a:xfrm>
              <a:off x="-2331407" y="2502384"/>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alphaModFix amt="23500"/>
              </a:blip>
              <a:stretch>
                <a:fillRect t="-12883" b="-12883"/>
              </a:stretch>
            </a:blipFill>
          </p:spPr>
          <p:txBody>
            <a:bodyPr/>
            <a:lstStyle/>
            <a:p>
              <a:endParaRPr lang="en-GB"/>
            </a:p>
          </p:txBody>
        </p:sp>
      </p:grpSp>
      <p:grpSp>
        <p:nvGrpSpPr>
          <p:cNvPr id="6" name="Group 6"/>
          <p:cNvGrpSpPr/>
          <p:nvPr/>
        </p:nvGrpSpPr>
        <p:grpSpPr>
          <a:xfrm>
            <a:off x="16983904" y="266700"/>
            <a:ext cx="1016684" cy="1734214"/>
            <a:chOff x="0" y="0"/>
            <a:chExt cx="1738795" cy="2965958"/>
          </a:xfrm>
        </p:grpSpPr>
        <p:sp>
          <p:nvSpPr>
            <p:cNvPr id="7" name="Freeform 7"/>
            <p:cNvSpPr/>
            <p:nvPr/>
          </p:nvSpPr>
          <p:spPr>
            <a:xfrm>
              <a:off x="0" y="0"/>
              <a:ext cx="1738757" cy="2965958"/>
            </a:xfrm>
            <a:custGeom>
              <a:avLst/>
              <a:gdLst/>
              <a:ahLst/>
              <a:cxnLst/>
              <a:rect l="l" t="t" r="r" b="b"/>
              <a:pathLst>
                <a:path w="1738757" h="2965958">
                  <a:moveTo>
                    <a:pt x="0" y="0"/>
                  </a:moveTo>
                  <a:lnTo>
                    <a:pt x="1738757" y="0"/>
                  </a:lnTo>
                  <a:lnTo>
                    <a:pt x="1738757" y="2965958"/>
                  </a:lnTo>
                  <a:lnTo>
                    <a:pt x="0" y="2965958"/>
                  </a:lnTo>
                  <a:lnTo>
                    <a:pt x="0" y="0"/>
                  </a:lnTo>
                  <a:close/>
                </a:path>
              </a:pathLst>
            </a:custGeom>
            <a:blipFill>
              <a:blip r:embed="rId4"/>
              <a:stretch>
                <a:fillRect l="-73" r="-75"/>
              </a:stretch>
            </a:blipFill>
          </p:spPr>
          <p:txBody>
            <a:bodyPr/>
            <a:lstStyle/>
            <a:p>
              <a:endParaRPr lang="en-GB"/>
            </a:p>
          </p:txBody>
        </p:sp>
      </p:grpSp>
      <p:grpSp>
        <p:nvGrpSpPr>
          <p:cNvPr id="8" name="Group 8"/>
          <p:cNvGrpSpPr/>
          <p:nvPr/>
        </p:nvGrpSpPr>
        <p:grpSpPr>
          <a:xfrm>
            <a:off x="14572447" y="408689"/>
            <a:ext cx="1896361" cy="1896361"/>
            <a:chOff x="0" y="0"/>
            <a:chExt cx="4014381" cy="4014381"/>
          </a:xfrm>
        </p:grpSpPr>
        <p:sp>
          <p:nvSpPr>
            <p:cNvPr id="9" name="Freeform 9"/>
            <p:cNvSpPr/>
            <p:nvPr/>
          </p:nvSpPr>
          <p:spPr>
            <a:xfrm>
              <a:off x="0" y="0"/>
              <a:ext cx="4014343" cy="4014343"/>
            </a:xfrm>
            <a:custGeom>
              <a:avLst/>
              <a:gdLst/>
              <a:ahLst/>
              <a:cxnLst/>
              <a:rect l="l" t="t" r="r" b="b"/>
              <a:pathLst>
                <a:path w="4014343" h="4014343">
                  <a:moveTo>
                    <a:pt x="0" y="0"/>
                  </a:moveTo>
                  <a:lnTo>
                    <a:pt x="4014343" y="0"/>
                  </a:lnTo>
                  <a:lnTo>
                    <a:pt x="4014343" y="4014343"/>
                  </a:lnTo>
                  <a:lnTo>
                    <a:pt x="0" y="4014343"/>
                  </a:lnTo>
                  <a:lnTo>
                    <a:pt x="0" y="0"/>
                  </a:lnTo>
                  <a:close/>
                </a:path>
              </a:pathLst>
            </a:custGeom>
            <a:blipFill>
              <a:blip r:embed="rId5"/>
              <a:stretch>
                <a:fillRect/>
              </a:stretch>
            </a:blipFill>
          </p:spPr>
          <p:txBody>
            <a:bodyPr/>
            <a:lstStyle/>
            <a:p>
              <a:endParaRPr lang="en-GB"/>
            </a:p>
          </p:txBody>
        </p:sp>
      </p:grpSp>
      <p:grpSp>
        <p:nvGrpSpPr>
          <p:cNvPr id="10" name="Group 10"/>
          <p:cNvGrpSpPr/>
          <p:nvPr/>
        </p:nvGrpSpPr>
        <p:grpSpPr>
          <a:xfrm>
            <a:off x="15925153" y="615782"/>
            <a:ext cx="1567093" cy="1473067"/>
            <a:chOff x="0" y="0"/>
            <a:chExt cx="2662530" cy="2502776"/>
          </a:xfrm>
        </p:grpSpPr>
        <p:sp>
          <p:nvSpPr>
            <p:cNvPr id="11" name="Freeform 11"/>
            <p:cNvSpPr/>
            <p:nvPr/>
          </p:nvSpPr>
          <p:spPr>
            <a:xfrm>
              <a:off x="0" y="0"/>
              <a:ext cx="2662555" cy="2502789"/>
            </a:xfrm>
            <a:custGeom>
              <a:avLst/>
              <a:gdLst/>
              <a:ahLst/>
              <a:cxnLst/>
              <a:rect l="l" t="t" r="r" b="b"/>
              <a:pathLst>
                <a:path w="2662555" h="2502789">
                  <a:moveTo>
                    <a:pt x="0" y="0"/>
                  </a:moveTo>
                  <a:lnTo>
                    <a:pt x="2662555" y="0"/>
                  </a:lnTo>
                  <a:lnTo>
                    <a:pt x="2662555" y="2502789"/>
                  </a:lnTo>
                  <a:lnTo>
                    <a:pt x="0" y="2502789"/>
                  </a:lnTo>
                  <a:lnTo>
                    <a:pt x="0" y="0"/>
                  </a:lnTo>
                  <a:close/>
                </a:path>
              </a:pathLst>
            </a:custGeom>
            <a:blipFill>
              <a:blip r:embed="rId6"/>
              <a:stretch>
                <a:fillRect t="-12" b="-12"/>
              </a:stretch>
            </a:blipFill>
          </p:spPr>
          <p:txBody>
            <a:bodyPr/>
            <a:lstStyle/>
            <a:p>
              <a:endParaRPr lang="en-GB"/>
            </a:p>
          </p:txBody>
        </p:sp>
      </p:grpSp>
      <p:grpSp>
        <p:nvGrpSpPr>
          <p:cNvPr id="12" name="Group 12"/>
          <p:cNvGrpSpPr/>
          <p:nvPr/>
        </p:nvGrpSpPr>
        <p:grpSpPr>
          <a:xfrm>
            <a:off x="13941042" y="8654841"/>
            <a:ext cx="1262809" cy="1262809"/>
            <a:chOff x="0" y="0"/>
            <a:chExt cx="4247845" cy="4247845"/>
          </a:xfrm>
        </p:grpSpPr>
        <p:sp>
          <p:nvSpPr>
            <p:cNvPr id="13" name="Freeform 13"/>
            <p:cNvSpPr/>
            <p:nvPr/>
          </p:nvSpPr>
          <p:spPr>
            <a:xfrm>
              <a:off x="0" y="0"/>
              <a:ext cx="4247896" cy="4247896"/>
            </a:xfrm>
            <a:custGeom>
              <a:avLst/>
              <a:gdLst/>
              <a:ahLst/>
              <a:cxnLst/>
              <a:rect l="l" t="t" r="r" b="b"/>
              <a:pathLst>
                <a:path w="4247896" h="4247896">
                  <a:moveTo>
                    <a:pt x="0" y="0"/>
                  </a:moveTo>
                  <a:lnTo>
                    <a:pt x="4247896" y="0"/>
                  </a:lnTo>
                  <a:lnTo>
                    <a:pt x="4247896" y="4247896"/>
                  </a:lnTo>
                  <a:lnTo>
                    <a:pt x="0" y="4247896"/>
                  </a:lnTo>
                  <a:lnTo>
                    <a:pt x="0" y="0"/>
                  </a:lnTo>
                  <a:close/>
                </a:path>
              </a:pathLst>
            </a:custGeom>
            <a:blipFill>
              <a:blip r:embed="rId7"/>
              <a:stretch>
                <a:fillRect r="1" b="1"/>
              </a:stretch>
            </a:blipFill>
          </p:spPr>
          <p:txBody>
            <a:bodyPr/>
            <a:lstStyle/>
            <a:p>
              <a:endParaRPr lang="en-GB"/>
            </a:p>
          </p:txBody>
        </p:sp>
      </p:grpSp>
      <p:sp>
        <p:nvSpPr>
          <p:cNvPr id="14" name="TextBox 14"/>
          <p:cNvSpPr txBox="1"/>
          <p:nvPr/>
        </p:nvSpPr>
        <p:spPr>
          <a:xfrm>
            <a:off x="10022952" y="3383424"/>
            <a:ext cx="7065939" cy="5207044"/>
          </a:xfrm>
          <a:prstGeom prst="rect">
            <a:avLst/>
          </a:prstGeom>
        </p:spPr>
        <p:txBody>
          <a:bodyPr lIns="0" tIns="0" rIns="0" bIns="0" rtlCol="0" anchor="t">
            <a:spAutoFit/>
          </a:bodyPr>
          <a:lstStyle/>
          <a:p>
            <a:pPr marL="0" lvl="0" indent="0" algn="just">
              <a:lnSpc>
                <a:spcPts val="2108"/>
              </a:lnSpc>
              <a:spcBef>
                <a:spcPct val="0"/>
              </a:spcBef>
            </a:pPr>
            <a:r>
              <a:rPr lang="en-US" sz="2454" u="none" strike="noStrike">
                <a:solidFill>
                  <a:srgbClr val="192D4B"/>
                </a:solidFill>
                <a:latin typeface="GalanoGrotesque-SemiBold"/>
                <a:ea typeface="GalanoGrotesque-SemiBold"/>
                <a:cs typeface="GalanoGrotesque-SemiBold"/>
                <a:sym typeface="GalanoGrotesque-SemiBold"/>
              </a:rPr>
              <a:t> Witness Statements</a:t>
            </a:r>
          </a:p>
          <a:p>
            <a:pPr marL="0" lvl="0" indent="0" algn="just">
              <a:lnSpc>
                <a:spcPts val="2109"/>
              </a:lnSpc>
              <a:spcBef>
                <a:spcPct val="0"/>
              </a:spcBef>
            </a:pPr>
            <a:r>
              <a:rPr lang="en-US" sz="2454" u="none" strike="noStrike">
                <a:solidFill>
                  <a:srgbClr val="192D4B"/>
                </a:solidFill>
                <a:latin typeface="GalanoGrotesque-SemiBold"/>
                <a:ea typeface="GalanoGrotesque-SemiBold"/>
                <a:cs typeface="GalanoGrotesque-SemiBold"/>
                <a:sym typeface="GalanoGrotesque-SemiBold"/>
              </a:rPr>
              <a:t>  </a:t>
            </a:r>
          </a:p>
          <a:p>
            <a:pPr marL="0" lvl="0" indent="0" algn="just">
              <a:lnSpc>
                <a:spcPts val="1925"/>
              </a:lnSpc>
              <a:spcBef>
                <a:spcPct val="0"/>
              </a:spcBef>
            </a:pPr>
            <a:endParaRPr lang="en-US" sz="2454" u="none" strike="noStrike">
              <a:solidFill>
                <a:srgbClr val="192D4B"/>
              </a:solidFill>
              <a:latin typeface="GalanoGrotesque-SemiBold"/>
              <a:ea typeface="GalanoGrotesque-SemiBold"/>
              <a:cs typeface="GalanoGrotesque-SemiBold"/>
              <a:sym typeface="GalanoGrotesque-SemiBold"/>
            </a:endParaRPr>
          </a:p>
          <a:p>
            <a:pPr marL="0" lvl="0" indent="0" algn="just">
              <a:lnSpc>
                <a:spcPts val="1925"/>
              </a:lnSpc>
              <a:spcBef>
                <a:spcPct val="0"/>
              </a:spcBef>
            </a:pPr>
            <a:r>
              <a:rPr lang="en-US" sz="2241" u="none" strike="noStrike">
                <a:solidFill>
                  <a:srgbClr val="192D4B"/>
                </a:solidFill>
                <a:latin typeface="GalanoGrotesque-SemiBold"/>
                <a:ea typeface="GalanoGrotesque-SemiBold"/>
                <a:cs typeface="GalanoGrotesque-SemiBold"/>
                <a:sym typeface="GalanoGrotesque-SemiBold"/>
              </a:rPr>
              <a:t>Witness 1 – Local Fisher</a:t>
            </a:r>
          </a:p>
          <a:p>
            <a:pPr marL="0" lvl="0" indent="0" algn="just">
              <a:lnSpc>
                <a:spcPts val="1925"/>
              </a:lnSpc>
              <a:spcBef>
                <a:spcPct val="0"/>
              </a:spcBef>
            </a:pPr>
            <a:endParaRPr lang="en-US" sz="2241" u="none" strike="noStrike">
              <a:solidFill>
                <a:srgbClr val="192D4B"/>
              </a:solidFill>
              <a:latin typeface="GalanoGrotesque-SemiBold"/>
              <a:ea typeface="GalanoGrotesque-SemiBold"/>
              <a:cs typeface="GalanoGrotesque-SemiBold"/>
              <a:sym typeface="GalanoGrotesque-SemiBold"/>
            </a:endParaRPr>
          </a:p>
          <a:p>
            <a:pPr marL="0" lvl="0" indent="0" algn="just">
              <a:lnSpc>
                <a:spcPts val="1925"/>
              </a:lnSpc>
              <a:spcBef>
                <a:spcPct val="0"/>
              </a:spcBef>
            </a:pPr>
            <a:r>
              <a:rPr lang="en-US" sz="2241" u="none" strike="noStrike">
                <a:solidFill>
                  <a:srgbClr val="192D4B"/>
                </a:solidFill>
                <a:latin typeface="Galano Grotesque 1"/>
                <a:ea typeface="Galano Grotesque 1"/>
                <a:cs typeface="Galano Grotesque 1"/>
                <a:sym typeface="Galano Grotesque 1"/>
              </a:rPr>
              <a:t>“We used to see lots of young fish around here. Now there are far fewer than there used to be.”</a:t>
            </a:r>
          </a:p>
          <a:p>
            <a:pPr marL="0" lvl="0" indent="0" algn="just">
              <a:lnSpc>
                <a:spcPts val="1925"/>
              </a:lnSpc>
              <a:spcBef>
                <a:spcPct val="0"/>
              </a:spcBef>
            </a:pPr>
            <a:endParaRPr lang="en-US" sz="2241" u="none" strike="noStrike">
              <a:solidFill>
                <a:srgbClr val="192D4B"/>
              </a:solidFill>
              <a:latin typeface="Galano Grotesque 1"/>
              <a:ea typeface="Galano Grotesque 1"/>
              <a:cs typeface="Galano Grotesque 1"/>
              <a:sym typeface="Galano Grotesque 1"/>
            </a:endParaRPr>
          </a:p>
          <a:p>
            <a:pPr marL="0" lvl="0" indent="0" algn="just">
              <a:lnSpc>
                <a:spcPts val="1925"/>
              </a:lnSpc>
              <a:spcBef>
                <a:spcPct val="0"/>
              </a:spcBef>
            </a:pPr>
            <a:endParaRPr lang="en-US" sz="2241" u="none" strike="noStrike">
              <a:solidFill>
                <a:srgbClr val="192D4B"/>
              </a:solidFill>
              <a:latin typeface="Galano Grotesque 1"/>
              <a:ea typeface="Galano Grotesque 1"/>
              <a:cs typeface="Galano Grotesque 1"/>
              <a:sym typeface="Galano Grotesque 1"/>
            </a:endParaRPr>
          </a:p>
          <a:p>
            <a:pPr marL="0" lvl="0" indent="0" algn="just">
              <a:lnSpc>
                <a:spcPts val="1925"/>
              </a:lnSpc>
              <a:spcBef>
                <a:spcPct val="0"/>
              </a:spcBef>
            </a:pPr>
            <a:r>
              <a:rPr lang="en-US" sz="2241" u="none" strike="noStrike">
                <a:solidFill>
                  <a:srgbClr val="192D4B"/>
                </a:solidFill>
                <a:latin typeface="GalanoGrotesque-SemiBold"/>
                <a:ea typeface="GalanoGrotesque-SemiBold"/>
                <a:cs typeface="GalanoGrotesque-SemiBold"/>
                <a:sym typeface="GalanoGrotesque-SemiBold"/>
              </a:rPr>
              <a:t>Witness 2 – Recreational Diver</a:t>
            </a:r>
          </a:p>
          <a:p>
            <a:pPr marL="0" lvl="0" indent="0" algn="just">
              <a:lnSpc>
                <a:spcPts val="1925"/>
              </a:lnSpc>
              <a:spcBef>
                <a:spcPct val="0"/>
              </a:spcBef>
            </a:pPr>
            <a:endParaRPr lang="en-US" sz="2241" u="none" strike="noStrike">
              <a:solidFill>
                <a:srgbClr val="192D4B"/>
              </a:solidFill>
              <a:latin typeface="GalanoGrotesque-SemiBold"/>
              <a:ea typeface="GalanoGrotesque-SemiBold"/>
              <a:cs typeface="GalanoGrotesque-SemiBold"/>
              <a:sym typeface="GalanoGrotesque-SemiBold"/>
            </a:endParaRPr>
          </a:p>
          <a:p>
            <a:pPr marL="0" lvl="0" indent="0" algn="just">
              <a:lnSpc>
                <a:spcPts val="1925"/>
              </a:lnSpc>
              <a:spcBef>
                <a:spcPct val="0"/>
              </a:spcBef>
            </a:pPr>
            <a:r>
              <a:rPr lang="en-US" sz="2241" u="none" strike="noStrike">
                <a:solidFill>
                  <a:srgbClr val="192D4B"/>
                </a:solidFill>
                <a:latin typeface="Galano Grotesque 1"/>
                <a:ea typeface="Galano Grotesque 1"/>
                <a:cs typeface="Galano Grotesque 1"/>
                <a:sym typeface="Galano Grotesque 1"/>
              </a:rPr>
              <a:t>“I noticed long bare scars cutting through the seagrass beds. Some areas looked completely torn up.”</a:t>
            </a:r>
          </a:p>
          <a:p>
            <a:pPr marL="0" lvl="0" indent="0" algn="just">
              <a:lnSpc>
                <a:spcPts val="1925"/>
              </a:lnSpc>
              <a:spcBef>
                <a:spcPct val="0"/>
              </a:spcBef>
            </a:pPr>
            <a:endParaRPr lang="en-US" sz="2241" u="none" strike="noStrike">
              <a:solidFill>
                <a:srgbClr val="192D4B"/>
              </a:solidFill>
              <a:latin typeface="Galano Grotesque 1"/>
              <a:ea typeface="Galano Grotesque 1"/>
              <a:cs typeface="Galano Grotesque 1"/>
              <a:sym typeface="Galano Grotesque 1"/>
            </a:endParaRPr>
          </a:p>
          <a:p>
            <a:pPr marL="0" lvl="0" indent="0" algn="just">
              <a:lnSpc>
                <a:spcPts val="1925"/>
              </a:lnSpc>
              <a:spcBef>
                <a:spcPct val="0"/>
              </a:spcBef>
            </a:pPr>
            <a:endParaRPr lang="en-US" sz="2241" u="none" strike="noStrike">
              <a:solidFill>
                <a:srgbClr val="192D4B"/>
              </a:solidFill>
              <a:latin typeface="Galano Grotesque 1"/>
              <a:ea typeface="Galano Grotesque 1"/>
              <a:cs typeface="Galano Grotesque 1"/>
              <a:sym typeface="Galano Grotesque 1"/>
            </a:endParaRPr>
          </a:p>
          <a:p>
            <a:pPr marL="0" lvl="0" indent="0" algn="just">
              <a:lnSpc>
                <a:spcPts val="1925"/>
              </a:lnSpc>
              <a:spcBef>
                <a:spcPct val="0"/>
              </a:spcBef>
            </a:pPr>
            <a:r>
              <a:rPr lang="en-US" sz="2241" u="none" strike="noStrike">
                <a:solidFill>
                  <a:srgbClr val="192D4B"/>
                </a:solidFill>
                <a:latin typeface="GalanoGrotesque-SemiBold"/>
                <a:ea typeface="GalanoGrotesque-SemiBold"/>
                <a:cs typeface="GalanoGrotesque-SemiBold"/>
                <a:sym typeface="GalanoGrotesque-SemiBold"/>
              </a:rPr>
              <a:t>Witness 3 – Harbour Worker</a:t>
            </a:r>
          </a:p>
          <a:p>
            <a:pPr marL="0" lvl="0" indent="0" algn="just">
              <a:lnSpc>
                <a:spcPts val="1925"/>
              </a:lnSpc>
              <a:spcBef>
                <a:spcPct val="0"/>
              </a:spcBef>
            </a:pPr>
            <a:endParaRPr lang="en-US" sz="2241" u="none" strike="noStrike">
              <a:solidFill>
                <a:srgbClr val="192D4B"/>
              </a:solidFill>
              <a:latin typeface="GalanoGrotesque-SemiBold"/>
              <a:ea typeface="GalanoGrotesque-SemiBold"/>
              <a:cs typeface="GalanoGrotesque-SemiBold"/>
              <a:sym typeface="GalanoGrotesque-SemiBold"/>
            </a:endParaRPr>
          </a:p>
          <a:p>
            <a:pPr marL="0" lvl="0" indent="0" algn="just">
              <a:lnSpc>
                <a:spcPts val="1925"/>
              </a:lnSpc>
              <a:spcBef>
                <a:spcPct val="0"/>
              </a:spcBef>
            </a:pPr>
            <a:r>
              <a:rPr lang="en-US" sz="2241" u="none" strike="noStrike">
                <a:solidFill>
                  <a:srgbClr val="192D4B"/>
                </a:solidFill>
                <a:latin typeface="Galano Grotesque 1"/>
                <a:ea typeface="Galano Grotesque 1"/>
                <a:cs typeface="Galano Grotesque 1"/>
                <a:sym typeface="Galano Grotesque 1"/>
              </a:rPr>
              <a:t>“Recently we have seen bigger waves and the water has definitely become murkier.”</a:t>
            </a:r>
          </a:p>
          <a:p>
            <a:pPr algn="just">
              <a:lnSpc>
                <a:spcPts val="1925"/>
              </a:lnSpc>
            </a:pPr>
            <a:endParaRPr lang="en-US" sz="2241" u="none" strike="noStrike">
              <a:solidFill>
                <a:srgbClr val="192D4B"/>
              </a:solidFill>
              <a:latin typeface="Galano Grotesque 1"/>
              <a:ea typeface="Galano Grotesque 1"/>
              <a:cs typeface="Galano Grotesque 1"/>
              <a:sym typeface="Galano Grotesque 1"/>
            </a:endParaRPr>
          </a:p>
        </p:txBody>
      </p:sp>
      <p:sp>
        <p:nvSpPr>
          <p:cNvPr id="15" name="TextBox 15"/>
          <p:cNvSpPr txBox="1"/>
          <p:nvPr/>
        </p:nvSpPr>
        <p:spPr>
          <a:xfrm>
            <a:off x="4686300" y="19050"/>
            <a:ext cx="8782050" cy="1695450"/>
          </a:xfrm>
          <a:prstGeom prst="rect">
            <a:avLst/>
          </a:prstGeom>
        </p:spPr>
        <p:txBody>
          <a:bodyPr lIns="0" tIns="0" rIns="0" bIns="0" rtlCol="0" anchor="t">
            <a:spAutoFit/>
          </a:bodyPr>
          <a:lstStyle/>
          <a:p>
            <a:pPr marL="0" lvl="0" indent="0" algn="ctr">
              <a:lnSpc>
                <a:spcPts val="5759"/>
              </a:lnSpc>
              <a:spcBef>
                <a:spcPct val="0"/>
              </a:spcBef>
            </a:pPr>
            <a:r>
              <a:rPr lang="en-US" sz="4800" u="none" strike="noStrike">
                <a:solidFill>
                  <a:srgbClr val="004994"/>
                </a:solidFill>
                <a:latin typeface="GalanoGrotesque-SemiBold"/>
                <a:ea typeface="GalanoGrotesque-SemiBold"/>
                <a:cs typeface="GalanoGrotesque-SemiBold"/>
                <a:sym typeface="GalanoGrotesque-SemiBold"/>
              </a:rPr>
              <a:t>Habitat Case File 1: </a:t>
            </a:r>
          </a:p>
          <a:p>
            <a:pPr marL="0" lvl="0" indent="0" algn="ctr">
              <a:lnSpc>
                <a:spcPts val="5759"/>
              </a:lnSpc>
              <a:spcBef>
                <a:spcPct val="0"/>
              </a:spcBef>
            </a:pPr>
            <a:r>
              <a:rPr lang="en-US" sz="4800" u="none" strike="noStrike">
                <a:solidFill>
                  <a:srgbClr val="004994"/>
                </a:solidFill>
                <a:latin typeface="GalanoGrotesque-SemiBold"/>
                <a:ea typeface="GalanoGrotesque-SemiBold"/>
                <a:cs typeface="GalanoGrotesque-SemiBold"/>
                <a:sym typeface="GalanoGrotesque-SemiBold"/>
              </a:rPr>
              <a:t>THE MISSING MEADOW</a:t>
            </a:r>
          </a:p>
        </p:txBody>
      </p:sp>
      <p:grpSp>
        <p:nvGrpSpPr>
          <p:cNvPr id="16" name="Group 16"/>
          <p:cNvGrpSpPr/>
          <p:nvPr/>
        </p:nvGrpSpPr>
        <p:grpSpPr>
          <a:xfrm>
            <a:off x="2566479" y="321434"/>
            <a:ext cx="1581952" cy="1581601"/>
            <a:chOff x="0" y="0"/>
            <a:chExt cx="3483521" cy="3482746"/>
          </a:xfrm>
        </p:grpSpPr>
        <p:sp>
          <p:nvSpPr>
            <p:cNvPr id="17" name="Freeform 17"/>
            <p:cNvSpPr/>
            <p:nvPr/>
          </p:nvSpPr>
          <p:spPr>
            <a:xfrm>
              <a:off x="0" y="0"/>
              <a:ext cx="3483483" cy="3482721"/>
            </a:xfrm>
            <a:custGeom>
              <a:avLst/>
              <a:gdLst/>
              <a:ahLst/>
              <a:cxnLst/>
              <a:rect l="l" t="t" r="r" b="b"/>
              <a:pathLst>
                <a:path w="3483483" h="3482721">
                  <a:moveTo>
                    <a:pt x="0" y="0"/>
                  </a:moveTo>
                  <a:lnTo>
                    <a:pt x="3483483" y="0"/>
                  </a:lnTo>
                  <a:lnTo>
                    <a:pt x="3483483" y="3482721"/>
                  </a:lnTo>
                  <a:lnTo>
                    <a:pt x="0" y="3482721"/>
                  </a:lnTo>
                  <a:lnTo>
                    <a:pt x="0" y="0"/>
                  </a:lnTo>
                  <a:close/>
                </a:path>
              </a:pathLst>
            </a:custGeom>
            <a:blipFill>
              <a:blip r:embed="rId8"/>
              <a:stretch>
                <a:fillRect l="-9" r="-10"/>
              </a:stretch>
            </a:blipFill>
          </p:spPr>
          <p:txBody>
            <a:bodyPr/>
            <a:lstStyle/>
            <a:p>
              <a:endParaRPr lang="en-GB"/>
            </a:p>
          </p:txBody>
        </p:sp>
      </p:grpSp>
      <p:grpSp>
        <p:nvGrpSpPr>
          <p:cNvPr id="18" name="Group 18"/>
          <p:cNvGrpSpPr/>
          <p:nvPr/>
        </p:nvGrpSpPr>
        <p:grpSpPr>
          <a:xfrm>
            <a:off x="2125115" y="615782"/>
            <a:ext cx="1232341" cy="1232068"/>
            <a:chOff x="0" y="0"/>
            <a:chExt cx="2007718" cy="2007273"/>
          </a:xfrm>
        </p:grpSpPr>
        <p:sp>
          <p:nvSpPr>
            <p:cNvPr id="19" name="Freeform 19"/>
            <p:cNvSpPr/>
            <p:nvPr/>
          </p:nvSpPr>
          <p:spPr>
            <a:xfrm>
              <a:off x="0" y="0"/>
              <a:ext cx="2007743" cy="2007235"/>
            </a:xfrm>
            <a:custGeom>
              <a:avLst/>
              <a:gdLst/>
              <a:ahLst/>
              <a:cxnLst/>
              <a:rect l="l" t="t" r="r" b="b"/>
              <a:pathLst>
                <a:path w="2007743" h="2007235">
                  <a:moveTo>
                    <a:pt x="0" y="0"/>
                  </a:moveTo>
                  <a:lnTo>
                    <a:pt x="2007743" y="0"/>
                  </a:lnTo>
                  <a:lnTo>
                    <a:pt x="2007743" y="2007235"/>
                  </a:lnTo>
                  <a:lnTo>
                    <a:pt x="0" y="2007235"/>
                  </a:lnTo>
                  <a:lnTo>
                    <a:pt x="0" y="0"/>
                  </a:lnTo>
                  <a:close/>
                </a:path>
              </a:pathLst>
            </a:custGeom>
            <a:blipFill>
              <a:blip r:embed="rId8"/>
              <a:stretch>
                <a:fillRect l="-8" r="-8" b="-1"/>
              </a:stretch>
            </a:blipFill>
          </p:spPr>
          <p:txBody>
            <a:bodyPr/>
            <a:lstStyle/>
            <a:p>
              <a:endParaRPr lang="en-GB"/>
            </a:p>
          </p:txBody>
        </p:sp>
      </p:grpSp>
      <p:grpSp>
        <p:nvGrpSpPr>
          <p:cNvPr id="20" name="Group 20"/>
          <p:cNvGrpSpPr/>
          <p:nvPr/>
        </p:nvGrpSpPr>
        <p:grpSpPr>
          <a:xfrm>
            <a:off x="12603679" y="8236714"/>
            <a:ext cx="1520790" cy="1520790"/>
            <a:chOff x="0" y="0"/>
            <a:chExt cx="4247845" cy="4247845"/>
          </a:xfrm>
        </p:grpSpPr>
        <p:sp>
          <p:nvSpPr>
            <p:cNvPr id="21" name="Freeform 21"/>
            <p:cNvSpPr/>
            <p:nvPr/>
          </p:nvSpPr>
          <p:spPr>
            <a:xfrm>
              <a:off x="0" y="0"/>
              <a:ext cx="4247896" cy="4247896"/>
            </a:xfrm>
            <a:custGeom>
              <a:avLst/>
              <a:gdLst/>
              <a:ahLst/>
              <a:cxnLst/>
              <a:rect l="l" t="t" r="r" b="b"/>
              <a:pathLst>
                <a:path w="4247896" h="4247896">
                  <a:moveTo>
                    <a:pt x="0" y="0"/>
                  </a:moveTo>
                  <a:lnTo>
                    <a:pt x="4247896" y="0"/>
                  </a:lnTo>
                  <a:lnTo>
                    <a:pt x="4247896" y="4247896"/>
                  </a:lnTo>
                  <a:lnTo>
                    <a:pt x="0" y="4247896"/>
                  </a:lnTo>
                  <a:lnTo>
                    <a:pt x="0" y="0"/>
                  </a:lnTo>
                  <a:close/>
                </a:path>
              </a:pathLst>
            </a:custGeom>
            <a:blipFill>
              <a:blip r:embed="rId7"/>
              <a:stretch>
                <a:fillRect r="1" b="1"/>
              </a:stretch>
            </a:blipFill>
          </p:spPr>
          <p:txBody>
            <a:bodyPr/>
            <a:lstStyle/>
            <a:p>
              <a:endParaRPr lang="en-GB"/>
            </a:p>
          </p:txBody>
        </p:sp>
      </p:grpSp>
      <p:grpSp>
        <p:nvGrpSpPr>
          <p:cNvPr id="22" name="Group 22"/>
          <p:cNvGrpSpPr/>
          <p:nvPr/>
        </p:nvGrpSpPr>
        <p:grpSpPr>
          <a:xfrm>
            <a:off x="10670208" y="8236714"/>
            <a:ext cx="2099062" cy="2099062"/>
            <a:chOff x="0" y="0"/>
            <a:chExt cx="4247845" cy="4247845"/>
          </a:xfrm>
        </p:grpSpPr>
        <p:sp>
          <p:nvSpPr>
            <p:cNvPr id="23" name="Freeform 23"/>
            <p:cNvSpPr/>
            <p:nvPr/>
          </p:nvSpPr>
          <p:spPr>
            <a:xfrm>
              <a:off x="0" y="0"/>
              <a:ext cx="4247896" cy="4247896"/>
            </a:xfrm>
            <a:custGeom>
              <a:avLst/>
              <a:gdLst/>
              <a:ahLst/>
              <a:cxnLst/>
              <a:rect l="l" t="t" r="r" b="b"/>
              <a:pathLst>
                <a:path w="4247896" h="4247896">
                  <a:moveTo>
                    <a:pt x="0" y="0"/>
                  </a:moveTo>
                  <a:lnTo>
                    <a:pt x="4247896" y="0"/>
                  </a:lnTo>
                  <a:lnTo>
                    <a:pt x="4247896" y="4247896"/>
                  </a:lnTo>
                  <a:lnTo>
                    <a:pt x="0" y="4247896"/>
                  </a:lnTo>
                  <a:lnTo>
                    <a:pt x="0" y="0"/>
                  </a:lnTo>
                  <a:close/>
                </a:path>
              </a:pathLst>
            </a:custGeom>
            <a:blipFill>
              <a:blip r:embed="rId7"/>
              <a:stretch>
                <a:fillRect r="1" b="1"/>
              </a:stretch>
            </a:blipFill>
          </p:spPr>
          <p:txBody>
            <a:bodyPr/>
            <a:lstStyle/>
            <a:p>
              <a:endParaRPr lang="en-GB"/>
            </a:p>
          </p:txBody>
        </p:sp>
      </p:grpSp>
      <p:grpSp>
        <p:nvGrpSpPr>
          <p:cNvPr id="24" name="Group 24"/>
          <p:cNvGrpSpPr/>
          <p:nvPr/>
        </p:nvGrpSpPr>
        <p:grpSpPr>
          <a:xfrm>
            <a:off x="16457107" y="6488619"/>
            <a:ext cx="2809898" cy="3925071"/>
            <a:chOff x="0" y="0"/>
            <a:chExt cx="4532820" cy="6331776"/>
          </a:xfrm>
        </p:grpSpPr>
        <p:sp>
          <p:nvSpPr>
            <p:cNvPr id="25" name="Freeform 25"/>
            <p:cNvSpPr/>
            <p:nvPr/>
          </p:nvSpPr>
          <p:spPr>
            <a:xfrm>
              <a:off x="0" y="0"/>
              <a:ext cx="4532884" cy="6331712"/>
            </a:xfrm>
            <a:custGeom>
              <a:avLst/>
              <a:gdLst/>
              <a:ahLst/>
              <a:cxnLst/>
              <a:rect l="l" t="t" r="r" b="b"/>
              <a:pathLst>
                <a:path w="4532884" h="6331712">
                  <a:moveTo>
                    <a:pt x="0" y="0"/>
                  </a:moveTo>
                  <a:lnTo>
                    <a:pt x="4532884" y="0"/>
                  </a:lnTo>
                  <a:lnTo>
                    <a:pt x="4532884" y="6331712"/>
                  </a:lnTo>
                  <a:lnTo>
                    <a:pt x="0" y="6331712"/>
                  </a:lnTo>
                  <a:lnTo>
                    <a:pt x="0" y="0"/>
                  </a:lnTo>
                  <a:close/>
                </a:path>
              </a:pathLst>
            </a:custGeom>
            <a:blipFill>
              <a:blip r:embed="rId9"/>
              <a:stretch>
                <a:fillRect r="1" b="-1"/>
              </a:stretch>
            </a:blipFill>
          </p:spPr>
          <p:txBody>
            <a:bodyPr/>
            <a:lstStyle/>
            <a:p>
              <a:endParaRPr lang="en-GB"/>
            </a:p>
          </p:txBody>
        </p:sp>
      </p:grpSp>
      <p:grpSp>
        <p:nvGrpSpPr>
          <p:cNvPr id="26" name="Group 26"/>
          <p:cNvGrpSpPr/>
          <p:nvPr/>
        </p:nvGrpSpPr>
        <p:grpSpPr>
          <a:xfrm>
            <a:off x="183352" y="8451155"/>
            <a:ext cx="8497557" cy="1658633"/>
            <a:chOff x="0" y="0"/>
            <a:chExt cx="11330076" cy="2211510"/>
          </a:xfrm>
        </p:grpSpPr>
        <p:sp>
          <p:nvSpPr>
            <p:cNvPr id="27" name="Freeform 27"/>
            <p:cNvSpPr/>
            <p:nvPr/>
          </p:nvSpPr>
          <p:spPr>
            <a:xfrm>
              <a:off x="0" y="0"/>
              <a:ext cx="11330076" cy="2211510"/>
            </a:xfrm>
            <a:custGeom>
              <a:avLst/>
              <a:gdLst/>
              <a:ahLst/>
              <a:cxnLst/>
              <a:rect l="l" t="t" r="r" b="b"/>
              <a:pathLst>
                <a:path w="11330076" h="2211510">
                  <a:moveTo>
                    <a:pt x="0" y="0"/>
                  </a:moveTo>
                  <a:lnTo>
                    <a:pt x="11330076" y="0"/>
                  </a:lnTo>
                  <a:lnTo>
                    <a:pt x="11330076" y="2211510"/>
                  </a:lnTo>
                  <a:lnTo>
                    <a:pt x="0" y="2211510"/>
                  </a:lnTo>
                  <a:close/>
                </a:path>
              </a:pathLst>
            </a:custGeom>
            <a:solidFill>
              <a:srgbClr val="FFFFFF"/>
            </a:solidFill>
            <a:ln w="38100" cap="sq">
              <a:solidFill>
                <a:srgbClr val="000000"/>
              </a:solidFill>
              <a:prstDash val="solid"/>
              <a:miter/>
            </a:ln>
          </p:spPr>
          <p:txBody>
            <a:bodyPr/>
            <a:lstStyle/>
            <a:p>
              <a:endParaRPr lang="en-GB"/>
            </a:p>
          </p:txBody>
        </p:sp>
        <p:sp>
          <p:nvSpPr>
            <p:cNvPr id="28" name="TextBox 28"/>
            <p:cNvSpPr txBox="1"/>
            <p:nvPr/>
          </p:nvSpPr>
          <p:spPr>
            <a:xfrm>
              <a:off x="0" y="-38100"/>
              <a:ext cx="11330076" cy="2249610"/>
            </a:xfrm>
            <a:prstGeom prst="rect">
              <a:avLst/>
            </a:prstGeom>
          </p:spPr>
          <p:txBody>
            <a:bodyPr lIns="50800" tIns="50800" rIns="50800" bIns="50800" rtlCol="0" anchor="ctr"/>
            <a:lstStyle/>
            <a:p>
              <a:pPr algn="l">
                <a:lnSpc>
                  <a:spcPts val="1679"/>
                </a:lnSpc>
              </a:pPr>
              <a:endParaRPr/>
            </a:p>
          </p:txBody>
        </p:sp>
      </p:grpSp>
      <p:sp>
        <p:nvSpPr>
          <p:cNvPr id="29" name="AutoShape 29"/>
          <p:cNvSpPr/>
          <p:nvPr/>
        </p:nvSpPr>
        <p:spPr>
          <a:xfrm>
            <a:off x="5831205" y="1695450"/>
            <a:ext cx="6492240" cy="0"/>
          </a:xfrm>
          <a:prstGeom prst="line">
            <a:avLst/>
          </a:prstGeom>
          <a:ln w="38100" cap="flat">
            <a:solidFill>
              <a:srgbClr val="78F9FF"/>
            </a:solidFill>
            <a:prstDash val="solid"/>
            <a:headEnd type="none" w="sm" len="sm"/>
            <a:tailEnd type="none" w="sm" len="sm"/>
          </a:ln>
        </p:spPr>
        <p:txBody>
          <a:bodyPr/>
          <a:lstStyle/>
          <a:p>
            <a:endParaRPr lang="en-GB"/>
          </a:p>
        </p:txBody>
      </p:sp>
      <p:grpSp>
        <p:nvGrpSpPr>
          <p:cNvPr id="30" name="Group 30"/>
          <p:cNvGrpSpPr/>
          <p:nvPr/>
        </p:nvGrpSpPr>
        <p:grpSpPr>
          <a:xfrm>
            <a:off x="183352" y="6448482"/>
            <a:ext cx="8497557" cy="1658633"/>
            <a:chOff x="0" y="0"/>
            <a:chExt cx="11330076" cy="2211510"/>
          </a:xfrm>
        </p:grpSpPr>
        <p:sp>
          <p:nvSpPr>
            <p:cNvPr id="31" name="Freeform 31"/>
            <p:cNvSpPr/>
            <p:nvPr/>
          </p:nvSpPr>
          <p:spPr>
            <a:xfrm>
              <a:off x="0" y="0"/>
              <a:ext cx="11330076" cy="2211510"/>
            </a:xfrm>
            <a:custGeom>
              <a:avLst/>
              <a:gdLst/>
              <a:ahLst/>
              <a:cxnLst/>
              <a:rect l="l" t="t" r="r" b="b"/>
              <a:pathLst>
                <a:path w="11330076" h="2211510">
                  <a:moveTo>
                    <a:pt x="0" y="0"/>
                  </a:moveTo>
                  <a:lnTo>
                    <a:pt x="11330076" y="0"/>
                  </a:lnTo>
                  <a:lnTo>
                    <a:pt x="11330076" y="2211510"/>
                  </a:lnTo>
                  <a:lnTo>
                    <a:pt x="0" y="2211510"/>
                  </a:lnTo>
                  <a:close/>
                </a:path>
              </a:pathLst>
            </a:custGeom>
            <a:solidFill>
              <a:srgbClr val="FFFFFF"/>
            </a:solidFill>
            <a:ln w="38100" cap="sq">
              <a:solidFill>
                <a:srgbClr val="000000"/>
              </a:solidFill>
              <a:prstDash val="solid"/>
              <a:miter/>
            </a:ln>
          </p:spPr>
          <p:txBody>
            <a:bodyPr/>
            <a:lstStyle/>
            <a:p>
              <a:endParaRPr lang="en-GB"/>
            </a:p>
          </p:txBody>
        </p:sp>
        <p:sp>
          <p:nvSpPr>
            <p:cNvPr id="32" name="TextBox 32"/>
            <p:cNvSpPr txBox="1"/>
            <p:nvPr/>
          </p:nvSpPr>
          <p:spPr>
            <a:xfrm>
              <a:off x="0" y="-38100"/>
              <a:ext cx="11330076" cy="2249610"/>
            </a:xfrm>
            <a:prstGeom prst="rect">
              <a:avLst/>
            </a:prstGeom>
          </p:spPr>
          <p:txBody>
            <a:bodyPr lIns="50800" tIns="50800" rIns="50800" bIns="50800" rtlCol="0" anchor="ctr"/>
            <a:lstStyle/>
            <a:p>
              <a:pPr algn="l">
                <a:lnSpc>
                  <a:spcPts val="1679"/>
                </a:lnSpc>
              </a:pPr>
              <a:endParaRPr/>
            </a:p>
          </p:txBody>
        </p:sp>
      </p:grpSp>
      <p:grpSp>
        <p:nvGrpSpPr>
          <p:cNvPr id="33" name="Group 33"/>
          <p:cNvGrpSpPr/>
          <p:nvPr/>
        </p:nvGrpSpPr>
        <p:grpSpPr>
          <a:xfrm>
            <a:off x="219075" y="4038600"/>
            <a:ext cx="8497557" cy="1658633"/>
            <a:chOff x="0" y="0"/>
            <a:chExt cx="11330076" cy="2211510"/>
          </a:xfrm>
        </p:grpSpPr>
        <p:grpSp>
          <p:nvGrpSpPr>
            <p:cNvPr id="34" name="Group 34"/>
            <p:cNvGrpSpPr/>
            <p:nvPr/>
          </p:nvGrpSpPr>
          <p:grpSpPr>
            <a:xfrm>
              <a:off x="0" y="0"/>
              <a:ext cx="11330076" cy="2211510"/>
              <a:chOff x="0" y="0"/>
              <a:chExt cx="11330076" cy="2211510"/>
            </a:xfrm>
          </p:grpSpPr>
          <p:sp>
            <p:nvSpPr>
              <p:cNvPr id="35" name="Freeform 35"/>
              <p:cNvSpPr/>
              <p:nvPr/>
            </p:nvSpPr>
            <p:spPr>
              <a:xfrm>
                <a:off x="0" y="0"/>
                <a:ext cx="11330076" cy="2211510"/>
              </a:xfrm>
              <a:custGeom>
                <a:avLst/>
                <a:gdLst/>
                <a:ahLst/>
                <a:cxnLst/>
                <a:rect l="l" t="t" r="r" b="b"/>
                <a:pathLst>
                  <a:path w="11330076" h="2211510">
                    <a:moveTo>
                      <a:pt x="0" y="0"/>
                    </a:moveTo>
                    <a:lnTo>
                      <a:pt x="11330076" y="0"/>
                    </a:lnTo>
                    <a:lnTo>
                      <a:pt x="11330076" y="2211510"/>
                    </a:lnTo>
                    <a:lnTo>
                      <a:pt x="0" y="2211510"/>
                    </a:lnTo>
                    <a:close/>
                  </a:path>
                </a:pathLst>
              </a:custGeom>
              <a:solidFill>
                <a:srgbClr val="FFFFFF"/>
              </a:solidFill>
              <a:ln w="38100" cap="sq">
                <a:solidFill>
                  <a:srgbClr val="000000"/>
                </a:solidFill>
                <a:prstDash val="solid"/>
                <a:miter/>
              </a:ln>
            </p:spPr>
            <p:txBody>
              <a:bodyPr/>
              <a:lstStyle/>
              <a:p>
                <a:endParaRPr lang="en-GB"/>
              </a:p>
            </p:txBody>
          </p:sp>
          <p:sp>
            <p:nvSpPr>
              <p:cNvPr id="36" name="TextBox 36"/>
              <p:cNvSpPr txBox="1"/>
              <p:nvPr/>
            </p:nvSpPr>
            <p:spPr>
              <a:xfrm>
                <a:off x="0" y="-38100"/>
                <a:ext cx="11330076" cy="2249610"/>
              </a:xfrm>
              <a:prstGeom prst="rect">
                <a:avLst/>
              </a:prstGeom>
            </p:spPr>
            <p:txBody>
              <a:bodyPr lIns="50800" tIns="50800" rIns="50800" bIns="50800" rtlCol="0" anchor="ctr"/>
              <a:lstStyle/>
              <a:p>
                <a:pPr algn="l">
                  <a:lnSpc>
                    <a:spcPts val="1679"/>
                  </a:lnSpc>
                </a:pPr>
                <a:endParaRPr/>
              </a:p>
            </p:txBody>
          </p:sp>
        </p:grpSp>
      </p:grpSp>
      <p:grpSp>
        <p:nvGrpSpPr>
          <p:cNvPr id="37" name="Group 37"/>
          <p:cNvGrpSpPr/>
          <p:nvPr/>
        </p:nvGrpSpPr>
        <p:grpSpPr>
          <a:xfrm>
            <a:off x="12769270" y="8849164"/>
            <a:ext cx="1816680" cy="1816680"/>
            <a:chOff x="0" y="0"/>
            <a:chExt cx="4247845" cy="4247845"/>
          </a:xfrm>
        </p:grpSpPr>
        <p:sp>
          <p:nvSpPr>
            <p:cNvPr id="38" name="Freeform 38"/>
            <p:cNvSpPr/>
            <p:nvPr/>
          </p:nvSpPr>
          <p:spPr>
            <a:xfrm>
              <a:off x="0" y="0"/>
              <a:ext cx="4247896" cy="4247896"/>
            </a:xfrm>
            <a:custGeom>
              <a:avLst/>
              <a:gdLst/>
              <a:ahLst/>
              <a:cxnLst/>
              <a:rect l="l" t="t" r="r" b="b"/>
              <a:pathLst>
                <a:path w="4247896" h="4247896">
                  <a:moveTo>
                    <a:pt x="0" y="0"/>
                  </a:moveTo>
                  <a:lnTo>
                    <a:pt x="4247896" y="0"/>
                  </a:lnTo>
                  <a:lnTo>
                    <a:pt x="4247896" y="4247896"/>
                  </a:lnTo>
                  <a:lnTo>
                    <a:pt x="0" y="4247896"/>
                  </a:lnTo>
                  <a:lnTo>
                    <a:pt x="0" y="0"/>
                  </a:lnTo>
                  <a:close/>
                </a:path>
              </a:pathLst>
            </a:custGeom>
            <a:blipFill>
              <a:blip r:embed="rId7"/>
              <a:stretch>
                <a:fillRect r="1" b="1"/>
              </a:stretch>
            </a:blipFill>
          </p:spPr>
          <p:txBody>
            <a:bodyPr/>
            <a:lstStyle/>
            <a:p>
              <a:endParaRPr lang="en-GB"/>
            </a:p>
          </p:txBody>
        </p:sp>
      </p:grpSp>
      <p:grpSp>
        <p:nvGrpSpPr>
          <p:cNvPr id="39" name="Group 39"/>
          <p:cNvGrpSpPr/>
          <p:nvPr/>
        </p:nvGrpSpPr>
        <p:grpSpPr>
          <a:xfrm>
            <a:off x="14974672" y="8546552"/>
            <a:ext cx="1091909" cy="1091909"/>
            <a:chOff x="0" y="0"/>
            <a:chExt cx="4247845" cy="4247845"/>
          </a:xfrm>
        </p:grpSpPr>
        <p:sp>
          <p:nvSpPr>
            <p:cNvPr id="40" name="Freeform 40"/>
            <p:cNvSpPr/>
            <p:nvPr/>
          </p:nvSpPr>
          <p:spPr>
            <a:xfrm>
              <a:off x="0" y="0"/>
              <a:ext cx="4247896" cy="4247896"/>
            </a:xfrm>
            <a:custGeom>
              <a:avLst/>
              <a:gdLst/>
              <a:ahLst/>
              <a:cxnLst/>
              <a:rect l="l" t="t" r="r" b="b"/>
              <a:pathLst>
                <a:path w="4247896" h="4247896">
                  <a:moveTo>
                    <a:pt x="0" y="0"/>
                  </a:moveTo>
                  <a:lnTo>
                    <a:pt x="4247896" y="0"/>
                  </a:lnTo>
                  <a:lnTo>
                    <a:pt x="4247896" y="4247896"/>
                  </a:lnTo>
                  <a:lnTo>
                    <a:pt x="0" y="4247896"/>
                  </a:lnTo>
                  <a:lnTo>
                    <a:pt x="0" y="0"/>
                  </a:lnTo>
                  <a:close/>
                </a:path>
              </a:pathLst>
            </a:custGeom>
            <a:blipFill>
              <a:blip r:embed="rId7"/>
              <a:stretch>
                <a:fillRect r="1" b="1"/>
              </a:stretch>
            </a:blipFill>
          </p:spPr>
          <p:txBody>
            <a:bodyPr/>
            <a:lstStyle/>
            <a:p>
              <a:endParaRPr lang="en-GB"/>
            </a:p>
          </p:txBody>
        </p:sp>
      </p:grpSp>
      <p:sp>
        <p:nvSpPr>
          <p:cNvPr id="41" name="TextBox 41"/>
          <p:cNvSpPr txBox="1"/>
          <p:nvPr/>
        </p:nvSpPr>
        <p:spPr>
          <a:xfrm>
            <a:off x="561975" y="2228850"/>
            <a:ext cx="16640175" cy="314516"/>
          </a:xfrm>
          <a:prstGeom prst="rect">
            <a:avLst/>
          </a:prstGeom>
        </p:spPr>
        <p:txBody>
          <a:bodyPr lIns="0" tIns="0" rIns="0" bIns="0" rtlCol="0" anchor="t">
            <a:spAutoFit/>
          </a:bodyPr>
          <a:lstStyle/>
          <a:p>
            <a:pPr marL="0" lvl="0" indent="0" algn="ctr">
              <a:lnSpc>
                <a:spcPts val="1894"/>
              </a:lnSpc>
              <a:spcBef>
                <a:spcPct val="0"/>
              </a:spcBef>
            </a:pPr>
            <a:r>
              <a:rPr lang="en-US" sz="1580" u="none" strike="noStrike">
                <a:solidFill>
                  <a:srgbClr val="033660"/>
                </a:solidFill>
                <a:latin typeface="Galano Grotesque 2"/>
                <a:ea typeface="Galano Grotesque 2"/>
                <a:cs typeface="Galano Grotesque 2"/>
                <a:sym typeface="Galano Grotesque 2"/>
              </a:rPr>
              <a:t>.</a:t>
            </a:r>
          </a:p>
        </p:txBody>
      </p:sp>
      <p:sp>
        <p:nvSpPr>
          <p:cNvPr id="42" name="TextBox 42"/>
          <p:cNvSpPr txBox="1"/>
          <p:nvPr/>
        </p:nvSpPr>
        <p:spPr>
          <a:xfrm>
            <a:off x="514350" y="2076450"/>
            <a:ext cx="16735425" cy="847725"/>
          </a:xfrm>
          <a:prstGeom prst="rect">
            <a:avLst/>
          </a:prstGeom>
        </p:spPr>
        <p:txBody>
          <a:bodyPr lIns="0" tIns="0" rIns="0" bIns="0" rtlCol="0" anchor="t">
            <a:spAutoFit/>
          </a:bodyPr>
          <a:lstStyle/>
          <a:p>
            <a:pPr marL="0" lvl="0" indent="0" algn="ctr">
              <a:lnSpc>
                <a:spcPts val="2879"/>
              </a:lnSpc>
              <a:spcBef>
                <a:spcPct val="0"/>
              </a:spcBef>
            </a:pPr>
            <a:r>
              <a:rPr lang="en-US" sz="2399" u="none" strike="noStrike">
                <a:solidFill>
                  <a:srgbClr val="004994"/>
                </a:solidFill>
                <a:latin typeface="GalanoGrotesque-SemiBold"/>
                <a:ea typeface="GalanoGrotesque-SemiBold"/>
                <a:cs typeface="GalanoGrotesque-SemiBold"/>
                <a:sym typeface="GalanoGrotesque-SemiBold"/>
              </a:rPr>
              <a:t>Habitat Description: Seagrass meadows are underwater flowering plants found in shallow coastal waters. They create sheltered habitats where many young animals can hide from predators and find food.</a:t>
            </a:r>
          </a:p>
        </p:txBody>
      </p:sp>
      <p:grpSp>
        <p:nvGrpSpPr>
          <p:cNvPr id="43" name="Group 43"/>
          <p:cNvGrpSpPr/>
          <p:nvPr/>
        </p:nvGrpSpPr>
        <p:grpSpPr>
          <a:xfrm>
            <a:off x="219075" y="2894467"/>
            <a:ext cx="8858250" cy="6953250"/>
            <a:chOff x="0" y="0"/>
            <a:chExt cx="11811000" cy="9271000"/>
          </a:xfrm>
        </p:grpSpPr>
        <p:sp>
          <p:nvSpPr>
            <p:cNvPr id="44" name="TextBox 44"/>
            <p:cNvSpPr txBox="1"/>
            <p:nvPr/>
          </p:nvSpPr>
          <p:spPr>
            <a:xfrm>
              <a:off x="0" y="-114300"/>
              <a:ext cx="11811000" cy="9385300"/>
            </a:xfrm>
            <a:prstGeom prst="rect">
              <a:avLst/>
            </a:prstGeom>
          </p:spPr>
          <p:txBody>
            <a:bodyPr lIns="0" tIns="0" rIns="0" bIns="0" rtlCol="0" anchor="t">
              <a:spAutoFit/>
            </a:bodyPr>
            <a:lstStyle/>
            <a:p>
              <a:pPr marL="0" lvl="0" indent="0" algn="just">
                <a:lnSpc>
                  <a:spcPts val="2679"/>
                </a:lnSpc>
                <a:spcBef>
                  <a:spcPct val="0"/>
                </a:spcBef>
              </a:pPr>
              <a:r>
                <a:rPr lang="en-US" sz="2232" u="none" strike="noStrike">
                  <a:solidFill>
                    <a:srgbClr val="1A67E2"/>
                  </a:solidFill>
                  <a:latin typeface="GalanoGrotesque-SemiBold"/>
                  <a:ea typeface="GalanoGrotesque-SemiBold"/>
                  <a:cs typeface="GalanoGrotesque-SemiBold"/>
                  <a:sym typeface="GalanoGrotesque-SemiBold"/>
                </a:rPr>
                <a:t> Evidence Collected </a:t>
              </a:r>
            </a:p>
            <a:p>
              <a:pPr marL="0" lvl="0" indent="0" algn="just">
                <a:lnSpc>
                  <a:spcPts val="2308"/>
                </a:lnSpc>
                <a:spcBef>
                  <a:spcPct val="0"/>
                </a:spcBef>
              </a:pPr>
              <a:endParaRPr lang="en-US" sz="2232" u="none" strike="noStrike">
                <a:solidFill>
                  <a:srgbClr val="1A67E2"/>
                </a:solidFill>
                <a:latin typeface="GalanoGrotesque-SemiBold"/>
                <a:ea typeface="GalanoGrotesque-SemiBold"/>
                <a:cs typeface="GalanoGrotesque-SemiBold"/>
                <a:sym typeface="GalanoGrotesque-SemiBold"/>
              </a:endParaRPr>
            </a:p>
            <a:p>
              <a:pPr algn="l">
                <a:lnSpc>
                  <a:spcPts val="2308"/>
                </a:lnSpc>
                <a:spcBef>
                  <a:spcPct val="0"/>
                </a:spcBef>
              </a:pPr>
              <a:r>
                <a:rPr lang="en-US" sz="1924" u="none" strike="noStrike">
                  <a:solidFill>
                    <a:srgbClr val="1A67E2"/>
                  </a:solidFill>
                  <a:latin typeface="GalanoGrotesque-Medium"/>
                  <a:ea typeface="GalanoGrotesque-Medium"/>
                  <a:cs typeface="GalanoGrotesque-Medium"/>
                  <a:sym typeface="GalanoGrotesque-Medium"/>
                </a:rPr>
                <a:t>Step 1: Species Affected (Animals In Danger Cards)</a:t>
              </a: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r>
                <a:rPr lang="en-US" sz="1924" u="none" strike="noStrike">
                  <a:solidFill>
                    <a:srgbClr val="1A67E2"/>
                  </a:solidFill>
                  <a:latin typeface="GalanoGrotesque-Medium"/>
                  <a:ea typeface="GalanoGrotesque-Medium"/>
                  <a:cs typeface="GalanoGrotesque-Medium"/>
                  <a:sym typeface="GalanoGrotesque-Medium"/>
                </a:rPr>
                <a:t>Step 2:  What’s the problem? (Cause and Consequence cards)</a:t>
              </a: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r>
                <a:rPr lang="en-US" sz="1924" u="none" strike="noStrike">
                  <a:solidFill>
                    <a:srgbClr val="1A67E2"/>
                  </a:solidFill>
                  <a:latin typeface="GalanoGrotesque-Medium"/>
                  <a:ea typeface="GalanoGrotesque-Medium"/>
                  <a:cs typeface="GalanoGrotesque-Medium"/>
                  <a:sym typeface="GalanoGrotesque-Medium"/>
                </a:rPr>
                <a:t>Step 3: Action Box:</a:t>
              </a: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marL="0" lvl="0" indent="0" algn="just">
                <a:lnSpc>
                  <a:spcPts val="2308"/>
                </a:lnSpc>
                <a:spcBef>
                  <a:spcPct val="0"/>
                </a:spcBef>
              </a:pPr>
              <a:endParaRPr lang="en-US" sz="1924" u="none" strike="noStrike">
                <a:solidFill>
                  <a:srgbClr val="1A67E2"/>
                </a:solidFill>
                <a:latin typeface="GalanoGrotesque-Medium"/>
                <a:ea typeface="GalanoGrotesque-Medium"/>
                <a:cs typeface="GalanoGrotesque-Medium"/>
                <a:sym typeface="GalanoGrotesque-Medium"/>
              </a:endParaRPr>
            </a:p>
            <a:p>
              <a:pPr algn="just">
                <a:lnSpc>
                  <a:spcPts val="2678"/>
                </a:lnSpc>
              </a:pPr>
              <a:endParaRPr lang="en-US" sz="1924" u="none" strike="noStrike">
                <a:solidFill>
                  <a:srgbClr val="1A67E2"/>
                </a:solidFill>
                <a:latin typeface="GalanoGrotesque-Medium"/>
                <a:ea typeface="GalanoGrotesque-Medium"/>
                <a:cs typeface="GalanoGrotesque-Medium"/>
                <a:sym typeface="GalanoGrotesque-Medium"/>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 name="Group 4"/>
          <p:cNvGrpSpPr/>
          <p:nvPr/>
        </p:nvGrpSpPr>
        <p:grpSpPr>
          <a:xfrm>
            <a:off x="-152400" y="-8890"/>
            <a:ext cx="19050638" cy="10441890"/>
            <a:chOff x="-770683" y="1452246"/>
            <a:chExt cx="6792492" cy="3723049"/>
          </a:xfrm>
        </p:grpSpPr>
        <p:sp>
          <p:nvSpPr>
            <p:cNvPr id="5" name="Freeform 5"/>
            <p:cNvSpPr/>
            <p:nvPr/>
          </p:nvSpPr>
          <p:spPr>
            <a:xfrm>
              <a:off x="-770683" y="1452246"/>
              <a:ext cx="6792492" cy="3723049"/>
            </a:xfrm>
            <a:custGeom>
              <a:avLst/>
              <a:gdLst/>
              <a:ahLst/>
              <a:cxnLst/>
              <a:rect l="l" t="t" r="r" b="b"/>
              <a:pathLst>
                <a:path w="6792492" h="3723049">
                  <a:moveTo>
                    <a:pt x="0" y="0"/>
                  </a:moveTo>
                  <a:lnTo>
                    <a:pt x="6792492" y="0"/>
                  </a:lnTo>
                  <a:lnTo>
                    <a:pt x="6792492" y="3723049"/>
                  </a:lnTo>
                  <a:lnTo>
                    <a:pt x="0" y="3723049"/>
                  </a:lnTo>
                  <a:lnTo>
                    <a:pt x="0" y="0"/>
                  </a:lnTo>
                  <a:close/>
                </a:path>
              </a:pathLst>
            </a:custGeom>
            <a:blipFill>
              <a:blip r:embed="rId2">
                <a:alphaModFix amt="18399"/>
              </a:blip>
              <a:stretch>
                <a:fillRect l="-4623" t="-32799" r="-4624" b="-32799"/>
              </a:stretch>
            </a:blipFill>
          </p:spPr>
          <p:txBody>
            <a:bodyPr/>
            <a:lstStyle/>
            <a:p>
              <a:endParaRPr lang="en-GB"/>
            </a:p>
          </p:txBody>
        </p:sp>
      </p:grpSp>
      <p:grpSp>
        <p:nvGrpSpPr>
          <p:cNvPr id="6" name="Group 6"/>
          <p:cNvGrpSpPr/>
          <p:nvPr/>
        </p:nvGrpSpPr>
        <p:grpSpPr>
          <a:xfrm>
            <a:off x="2572360" y="382938"/>
            <a:ext cx="1522442" cy="1175032"/>
            <a:chOff x="0" y="0"/>
            <a:chExt cx="5962650" cy="4602020"/>
          </a:xfrm>
        </p:grpSpPr>
        <p:sp>
          <p:nvSpPr>
            <p:cNvPr id="7" name="Freeform 7"/>
            <p:cNvSpPr/>
            <p:nvPr/>
          </p:nvSpPr>
          <p:spPr>
            <a:xfrm>
              <a:off x="0" y="0"/>
              <a:ext cx="5962701" cy="4601902"/>
            </a:xfrm>
            <a:custGeom>
              <a:avLst/>
              <a:gdLst/>
              <a:ahLst/>
              <a:cxnLst/>
              <a:rect l="l" t="t" r="r" b="b"/>
              <a:pathLst>
                <a:path w="5962701" h="4601902">
                  <a:moveTo>
                    <a:pt x="0" y="0"/>
                  </a:moveTo>
                  <a:lnTo>
                    <a:pt x="5962701" y="0"/>
                  </a:lnTo>
                  <a:lnTo>
                    <a:pt x="5962701" y="4601902"/>
                  </a:lnTo>
                  <a:lnTo>
                    <a:pt x="0" y="4601902"/>
                  </a:lnTo>
                  <a:lnTo>
                    <a:pt x="0" y="0"/>
                  </a:lnTo>
                  <a:close/>
                </a:path>
              </a:pathLst>
            </a:custGeom>
            <a:blipFill>
              <a:blip r:embed="rId3"/>
              <a:stretch>
                <a:fillRect l="-1154" r="-1153" b="-2"/>
              </a:stretch>
            </a:blipFill>
          </p:spPr>
          <p:txBody>
            <a:bodyPr/>
            <a:lstStyle/>
            <a:p>
              <a:endParaRPr lang="en-GB"/>
            </a:p>
          </p:txBody>
        </p:sp>
      </p:grpSp>
      <p:sp>
        <p:nvSpPr>
          <p:cNvPr id="8" name="TextBox 8"/>
          <p:cNvSpPr txBox="1"/>
          <p:nvPr/>
        </p:nvSpPr>
        <p:spPr>
          <a:xfrm>
            <a:off x="9646548" y="3550618"/>
            <a:ext cx="6386512" cy="5564481"/>
          </a:xfrm>
          <a:prstGeom prst="rect">
            <a:avLst/>
          </a:prstGeom>
        </p:spPr>
        <p:txBody>
          <a:bodyPr lIns="0" tIns="0" rIns="0" bIns="0" rtlCol="0" anchor="t">
            <a:spAutoFit/>
          </a:bodyPr>
          <a:lstStyle/>
          <a:p>
            <a:pPr marL="0" lvl="0" indent="0" algn="just">
              <a:lnSpc>
                <a:spcPts val="2176"/>
              </a:lnSpc>
              <a:spcBef>
                <a:spcPct val="0"/>
              </a:spcBef>
            </a:pPr>
            <a:r>
              <a:rPr lang="en-US" sz="2418" u="none" strike="noStrike">
                <a:solidFill>
                  <a:srgbClr val="000000"/>
                </a:solidFill>
                <a:latin typeface="GalanoGrotesque-SemiBold"/>
                <a:ea typeface="GalanoGrotesque-SemiBold"/>
                <a:cs typeface="GalanoGrotesque-SemiBold"/>
                <a:sym typeface="GalanoGrotesque-SemiBold"/>
              </a:rPr>
              <a:t> Witness Statements</a:t>
            </a:r>
          </a:p>
          <a:p>
            <a:pPr marL="0" lvl="0" indent="0" algn="just">
              <a:lnSpc>
                <a:spcPts val="1970"/>
              </a:lnSpc>
              <a:spcBef>
                <a:spcPct val="0"/>
              </a:spcBef>
            </a:pPr>
            <a:r>
              <a:rPr lang="en-US" sz="2189" u="none" strike="noStrike">
                <a:solidFill>
                  <a:srgbClr val="000000"/>
                </a:solidFill>
                <a:latin typeface="GalanoGrotesque-SemiBold"/>
                <a:ea typeface="GalanoGrotesque-SemiBold"/>
                <a:cs typeface="GalanoGrotesque-SemiBold"/>
                <a:sym typeface="GalanoGrotesque-SemiBold"/>
              </a:rPr>
              <a:t>  </a:t>
            </a:r>
          </a:p>
          <a:p>
            <a:pPr marL="0" lvl="0" indent="0" algn="just">
              <a:lnSpc>
                <a:spcPts val="2031"/>
              </a:lnSpc>
              <a:spcBef>
                <a:spcPct val="0"/>
              </a:spcBef>
            </a:pPr>
            <a:endParaRPr lang="en-US" sz="2189" u="none" strike="noStrike">
              <a:solidFill>
                <a:srgbClr val="000000"/>
              </a:solidFill>
              <a:latin typeface="GalanoGrotesque-SemiBold"/>
              <a:ea typeface="GalanoGrotesque-SemiBold"/>
              <a:cs typeface="GalanoGrotesque-SemiBold"/>
              <a:sym typeface="GalanoGrotesque-SemiBold"/>
            </a:endParaRPr>
          </a:p>
          <a:p>
            <a:pPr marL="0" lvl="0" indent="0" algn="just">
              <a:lnSpc>
                <a:spcPts val="2031"/>
              </a:lnSpc>
              <a:spcBef>
                <a:spcPct val="0"/>
              </a:spcBef>
            </a:pPr>
            <a:r>
              <a:rPr lang="en-US" sz="2257" u="none" strike="noStrike">
                <a:solidFill>
                  <a:srgbClr val="000000"/>
                </a:solidFill>
                <a:latin typeface="GalanoGrotesque-SemiBold"/>
                <a:ea typeface="GalanoGrotesque-SemiBold"/>
                <a:cs typeface="GalanoGrotesque-SemiBold"/>
                <a:sym typeface="GalanoGrotesque-SemiBold"/>
              </a:rPr>
              <a:t>Witness 1 – Local Fisher</a:t>
            </a:r>
          </a:p>
          <a:p>
            <a:pPr marL="0" lvl="0" indent="0" algn="just">
              <a:lnSpc>
                <a:spcPts val="2031"/>
              </a:lnSpc>
              <a:spcBef>
                <a:spcPct val="0"/>
              </a:spcBef>
            </a:pPr>
            <a:endParaRPr lang="en-US" sz="2257" u="none" strike="noStrike">
              <a:solidFill>
                <a:srgbClr val="000000"/>
              </a:solidFill>
              <a:latin typeface="GalanoGrotesque-SemiBold"/>
              <a:ea typeface="GalanoGrotesque-SemiBold"/>
              <a:cs typeface="GalanoGrotesque-SemiBold"/>
              <a:sym typeface="GalanoGrotesque-SemiBold"/>
            </a:endParaRPr>
          </a:p>
          <a:p>
            <a:pPr marL="0" lvl="0" indent="0" algn="just">
              <a:lnSpc>
                <a:spcPts val="2031"/>
              </a:lnSpc>
              <a:spcBef>
                <a:spcPct val="0"/>
              </a:spcBef>
            </a:pPr>
            <a:r>
              <a:rPr lang="en-US" sz="2257" u="none" strike="noStrike">
                <a:solidFill>
                  <a:srgbClr val="000000"/>
                </a:solidFill>
                <a:latin typeface="Galano Grotesque 1"/>
                <a:ea typeface="Galano Grotesque 1"/>
                <a:cs typeface="Galano Grotesque 1"/>
                <a:sym typeface="Galano Grotesque 1"/>
              </a:rPr>
              <a:t>“Years ago, there were oyster reefs all across this area. Most of them have disappeared now.”</a:t>
            </a:r>
          </a:p>
          <a:p>
            <a:pPr marL="0" lvl="0" indent="0" algn="just">
              <a:lnSpc>
                <a:spcPts val="2031"/>
              </a:lnSpc>
              <a:spcBef>
                <a:spcPct val="0"/>
              </a:spcBef>
            </a:pPr>
            <a:endParaRPr lang="en-US" sz="2257" u="none" strike="noStrike">
              <a:solidFill>
                <a:srgbClr val="000000"/>
              </a:solidFill>
              <a:latin typeface="Galano Grotesque 1"/>
              <a:ea typeface="Galano Grotesque 1"/>
              <a:cs typeface="Galano Grotesque 1"/>
              <a:sym typeface="Galano Grotesque 1"/>
            </a:endParaRPr>
          </a:p>
          <a:p>
            <a:pPr marL="0" lvl="0" indent="0" algn="just">
              <a:lnSpc>
                <a:spcPts val="2031"/>
              </a:lnSpc>
              <a:spcBef>
                <a:spcPct val="0"/>
              </a:spcBef>
            </a:pPr>
            <a:r>
              <a:rPr lang="en-US" sz="2257" u="none" strike="noStrike">
                <a:solidFill>
                  <a:srgbClr val="000000"/>
                </a:solidFill>
                <a:latin typeface="GalanoGrotesque-SemiBold"/>
                <a:ea typeface="GalanoGrotesque-SemiBold"/>
                <a:cs typeface="GalanoGrotesque-SemiBold"/>
                <a:sym typeface="GalanoGrotesque-SemiBold"/>
              </a:rPr>
              <a:t>Witness 2 – Marine Scientist</a:t>
            </a:r>
          </a:p>
          <a:p>
            <a:pPr marL="0" lvl="0" indent="0" algn="just">
              <a:lnSpc>
                <a:spcPts val="2031"/>
              </a:lnSpc>
              <a:spcBef>
                <a:spcPct val="0"/>
              </a:spcBef>
            </a:pPr>
            <a:endParaRPr lang="en-US" sz="2257" u="none" strike="noStrike">
              <a:solidFill>
                <a:srgbClr val="000000"/>
              </a:solidFill>
              <a:latin typeface="GalanoGrotesque-SemiBold"/>
              <a:ea typeface="GalanoGrotesque-SemiBold"/>
              <a:cs typeface="GalanoGrotesque-SemiBold"/>
              <a:sym typeface="GalanoGrotesque-SemiBold"/>
            </a:endParaRPr>
          </a:p>
          <a:p>
            <a:pPr marL="0" lvl="0" indent="0" algn="just">
              <a:lnSpc>
                <a:spcPts val="2031"/>
              </a:lnSpc>
              <a:spcBef>
                <a:spcPct val="0"/>
              </a:spcBef>
            </a:pPr>
            <a:r>
              <a:rPr lang="en-US" sz="2257" u="none" strike="noStrike">
                <a:solidFill>
                  <a:srgbClr val="000000"/>
                </a:solidFill>
                <a:latin typeface="Galano Grotesque 1"/>
                <a:ea typeface="Galano Grotesque 1"/>
                <a:cs typeface="Galano Grotesque 1"/>
                <a:sym typeface="Galano Grotesque 1"/>
              </a:rPr>
              <a:t>“The water temperature is rising and it used to look much clearer around the old oyster beds.”</a:t>
            </a:r>
          </a:p>
          <a:p>
            <a:pPr marL="0" lvl="0" indent="0" algn="just">
              <a:lnSpc>
                <a:spcPts val="2031"/>
              </a:lnSpc>
              <a:spcBef>
                <a:spcPct val="0"/>
              </a:spcBef>
            </a:pPr>
            <a:endParaRPr lang="en-US" sz="2257" u="none" strike="noStrike">
              <a:solidFill>
                <a:srgbClr val="000000"/>
              </a:solidFill>
              <a:latin typeface="Galano Grotesque 1"/>
              <a:ea typeface="Galano Grotesque 1"/>
              <a:cs typeface="Galano Grotesque 1"/>
              <a:sym typeface="Galano Grotesque 1"/>
            </a:endParaRPr>
          </a:p>
          <a:p>
            <a:pPr marL="0" lvl="0" indent="0" algn="just">
              <a:lnSpc>
                <a:spcPts val="2031"/>
              </a:lnSpc>
              <a:spcBef>
                <a:spcPct val="0"/>
              </a:spcBef>
            </a:pPr>
            <a:r>
              <a:rPr lang="en-US" sz="2257" u="none" strike="noStrike">
                <a:solidFill>
                  <a:srgbClr val="000000"/>
                </a:solidFill>
                <a:latin typeface="GalanoGrotesque-SemiBold"/>
                <a:ea typeface="GalanoGrotesque-SemiBold"/>
                <a:cs typeface="GalanoGrotesque-SemiBold"/>
                <a:sym typeface="GalanoGrotesque-SemiBold"/>
              </a:rPr>
              <a:t>Witness 3 – Local Sailor</a:t>
            </a:r>
          </a:p>
          <a:p>
            <a:pPr marL="0" lvl="0" indent="0" algn="just">
              <a:lnSpc>
                <a:spcPts val="2031"/>
              </a:lnSpc>
              <a:spcBef>
                <a:spcPct val="0"/>
              </a:spcBef>
            </a:pPr>
            <a:endParaRPr lang="en-US" sz="2257" u="none" strike="noStrike">
              <a:solidFill>
                <a:srgbClr val="000000"/>
              </a:solidFill>
              <a:latin typeface="GalanoGrotesque-SemiBold"/>
              <a:ea typeface="GalanoGrotesque-SemiBold"/>
              <a:cs typeface="GalanoGrotesque-SemiBold"/>
              <a:sym typeface="GalanoGrotesque-SemiBold"/>
            </a:endParaRPr>
          </a:p>
          <a:p>
            <a:pPr marL="0" lvl="0" indent="0" algn="just">
              <a:lnSpc>
                <a:spcPts val="2031"/>
              </a:lnSpc>
              <a:spcBef>
                <a:spcPct val="0"/>
              </a:spcBef>
            </a:pPr>
            <a:r>
              <a:rPr lang="en-US" sz="2257" u="none" strike="noStrike">
                <a:solidFill>
                  <a:srgbClr val="000000"/>
                </a:solidFill>
                <a:latin typeface="Galano Grotesque 1"/>
                <a:ea typeface="Galano Grotesque 1"/>
                <a:cs typeface="Galano Grotesque 1"/>
                <a:sym typeface="Galano Grotesque 1"/>
              </a:rPr>
              <a:t>“There have been so many more boats stopping and dropping their anchors in the area.”</a:t>
            </a:r>
          </a:p>
          <a:p>
            <a:pPr marL="0" lvl="0" indent="0" algn="just">
              <a:lnSpc>
                <a:spcPts val="2027"/>
              </a:lnSpc>
              <a:spcBef>
                <a:spcPct val="0"/>
              </a:spcBef>
            </a:pPr>
            <a:endParaRPr lang="en-US" sz="2257" u="none" strike="noStrike">
              <a:solidFill>
                <a:srgbClr val="000000"/>
              </a:solidFill>
              <a:latin typeface="Galano Grotesque 1"/>
              <a:ea typeface="Galano Grotesque 1"/>
              <a:cs typeface="Galano Grotesque 1"/>
              <a:sym typeface="Galano Grotesque 1"/>
            </a:endParaRPr>
          </a:p>
        </p:txBody>
      </p:sp>
      <p:sp>
        <p:nvSpPr>
          <p:cNvPr id="9" name="TextBox 9"/>
          <p:cNvSpPr txBox="1"/>
          <p:nvPr/>
        </p:nvSpPr>
        <p:spPr>
          <a:xfrm>
            <a:off x="4686300" y="19050"/>
            <a:ext cx="8782050" cy="1695450"/>
          </a:xfrm>
          <a:prstGeom prst="rect">
            <a:avLst/>
          </a:prstGeom>
        </p:spPr>
        <p:txBody>
          <a:bodyPr lIns="0" tIns="0" rIns="0" bIns="0" rtlCol="0" anchor="t">
            <a:spAutoFit/>
          </a:bodyPr>
          <a:lstStyle/>
          <a:p>
            <a:pPr marL="0" lvl="0" indent="0" algn="ctr">
              <a:lnSpc>
                <a:spcPts val="5772"/>
              </a:lnSpc>
              <a:spcBef>
                <a:spcPct val="0"/>
              </a:spcBef>
            </a:pPr>
            <a:r>
              <a:rPr lang="en-US" sz="4810" u="none" strike="noStrike">
                <a:solidFill>
                  <a:srgbClr val="004994"/>
                </a:solidFill>
                <a:latin typeface="GalanoGrotesque-SemiBold"/>
                <a:ea typeface="GalanoGrotesque-SemiBold"/>
                <a:cs typeface="GalanoGrotesque-SemiBold"/>
                <a:sym typeface="GalanoGrotesque-SemiBold"/>
              </a:rPr>
              <a:t>Habitat Case File 2: </a:t>
            </a:r>
          </a:p>
          <a:p>
            <a:pPr marL="0" lvl="0" indent="0" algn="ctr">
              <a:lnSpc>
                <a:spcPts val="5772"/>
              </a:lnSpc>
              <a:spcBef>
                <a:spcPct val="0"/>
              </a:spcBef>
            </a:pPr>
            <a:r>
              <a:rPr lang="en-US" sz="4810" u="none" strike="noStrike">
                <a:solidFill>
                  <a:srgbClr val="004994"/>
                </a:solidFill>
                <a:latin typeface="GalanoGrotesque-SemiBold"/>
                <a:ea typeface="GalanoGrotesque-SemiBold"/>
                <a:cs typeface="GalanoGrotesque-SemiBold"/>
                <a:sym typeface="GalanoGrotesque-SemiBold"/>
              </a:rPr>
              <a:t>THE COLLAPSING REEF</a:t>
            </a:r>
          </a:p>
        </p:txBody>
      </p:sp>
      <p:grpSp>
        <p:nvGrpSpPr>
          <p:cNvPr id="10" name="Group 10"/>
          <p:cNvGrpSpPr/>
          <p:nvPr/>
        </p:nvGrpSpPr>
        <p:grpSpPr>
          <a:xfrm rot="360000">
            <a:off x="16285209" y="3004835"/>
            <a:ext cx="1628670" cy="1628670"/>
            <a:chOff x="0" y="0"/>
            <a:chExt cx="2628900" cy="2628900"/>
          </a:xfrm>
        </p:grpSpPr>
        <p:sp>
          <p:nvSpPr>
            <p:cNvPr id="11" name="Freeform 11"/>
            <p:cNvSpPr/>
            <p:nvPr/>
          </p:nvSpPr>
          <p:spPr>
            <a:xfrm>
              <a:off x="0" y="0"/>
              <a:ext cx="2628891" cy="2628951"/>
            </a:xfrm>
            <a:custGeom>
              <a:avLst/>
              <a:gdLst/>
              <a:ahLst/>
              <a:cxnLst/>
              <a:rect l="l" t="t" r="r" b="b"/>
              <a:pathLst>
                <a:path w="2628891" h="2628951">
                  <a:moveTo>
                    <a:pt x="0" y="0"/>
                  </a:moveTo>
                  <a:lnTo>
                    <a:pt x="2628891" y="0"/>
                  </a:lnTo>
                  <a:lnTo>
                    <a:pt x="2628891" y="2628951"/>
                  </a:lnTo>
                  <a:lnTo>
                    <a:pt x="0" y="2628951"/>
                  </a:lnTo>
                  <a:lnTo>
                    <a:pt x="0" y="0"/>
                  </a:lnTo>
                  <a:close/>
                </a:path>
              </a:pathLst>
            </a:custGeom>
            <a:blipFill>
              <a:blip r:embed="rId4"/>
              <a:stretch>
                <a:fillRect l="-1649" r="-1649"/>
              </a:stretch>
            </a:blipFill>
          </p:spPr>
          <p:txBody>
            <a:bodyPr/>
            <a:lstStyle/>
            <a:p>
              <a:endParaRPr lang="en-GB"/>
            </a:p>
          </p:txBody>
        </p:sp>
      </p:grpSp>
      <p:grpSp>
        <p:nvGrpSpPr>
          <p:cNvPr id="12" name="Group 12"/>
          <p:cNvGrpSpPr/>
          <p:nvPr/>
        </p:nvGrpSpPr>
        <p:grpSpPr>
          <a:xfrm>
            <a:off x="15424347" y="5848383"/>
            <a:ext cx="3400425" cy="4749950"/>
            <a:chOff x="0" y="0"/>
            <a:chExt cx="4285501" cy="5986285"/>
          </a:xfrm>
        </p:grpSpPr>
        <p:sp>
          <p:nvSpPr>
            <p:cNvPr id="13" name="Freeform 13"/>
            <p:cNvSpPr/>
            <p:nvPr/>
          </p:nvSpPr>
          <p:spPr>
            <a:xfrm>
              <a:off x="0" y="0"/>
              <a:ext cx="4285488" cy="5986272"/>
            </a:xfrm>
            <a:custGeom>
              <a:avLst/>
              <a:gdLst/>
              <a:ahLst/>
              <a:cxnLst/>
              <a:rect l="l" t="t" r="r" b="b"/>
              <a:pathLst>
                <a:path w="4285488" h="5986272">
                  <a:moveTo>
                    <a:pt x="0" y="0"/>
                  </a:moveTo>
                  <a:lnTo>
                    <a:pt x="4285488" y="0"/>
                  </a:lnTo>
                  <a:lnTo>
                    <a:pt x="4285488" y="5986272"/>
                  </a:lnTo>
                  <a:lnTo>
                    <a:pt x="0" y="5986272"/>
                  </a:lnTo>
                  <a:lnTo>
                    <a:pt x="0" y="0"/>
                  </a:lnTo>
                  <a:close/>
                </a:path>
              </a:pathLst>
            </a:custGeom>
            <a:blipFill>
              <a:blip r:embed="rId5"/>
              <a:stretch>
                <a:fillRect t="-93" b="-93"/>
              </a:stretch>
            </a:blipFill>
          </p:spPr>
          <p:txBody>
            <a:bodyPr/>
            <a:lstStyle/>
            <a:p>
              <a:endParaRPr lang="en-GB"/>
            </a:p>
          </p:txBody>
        </p:sp>
      </p:grpSp>
      <p:grpSp>
        <p:nvGrpSpPr>
          <p:cNvPr id="14" name="Group 14"/>
          <p:cNvGrpSpPr/>
          <p:nvPr/>
        </p:nvGrpSpPr>
        <p:grpSpPr>
          <a:xfrm>
            <a:off x="219075" y="4038600"/>
            <a:ext cx="8505825" cy="1666875"/>
            <a:chOff x="0" y="0"/>
            <a:chExt cx="11341100" cy="2222500"/>
          </a:xfrm>
        </p:grpSpPr>
        <p:sp>
          <p:nvSpPr>
            <p:cNvPr id="15" name="Freeform 15"/>
            <p:cNvSpPr/>
            <p:nvPr/>
          </p:nvSpPr>
          <p:spPr>
            <a:xfrm>
              <a:off x="0" y="0"/>
              <a:ext cx="11341151" cy="2222453"/>
            </a:xfrm>
            <a:custGeom>
              <a:avLst/>
              <a:gdLst/>
              <a:ahLst/>
              <a:cxnLst/>
              <a:rect l="l" t="t" r="r" b="b"/>
              <a:pathLst>
                <a:path w="11341151" h="2222453">
                  <a:moveTo>
                    <a:pt x="0" y="0"/>
                  </a:moveTo>
                  <a:lnTo>
                    <a:pt x="11341151" y="0"/>
                  </a:lnTo>
                  <a:lnTo>
                    <a:pt x="11341151" y="2222453"/>
                  </a:lnTo>
                  <a:lnTo>
                    <a:pt x="0" y="2222453"/>
                  </a:lnTo>
                  <a:close/>
                </a:path>
              </a:pathLst>
            </a:custGeom>
            <a:solidFill>
              <a:srgbClr val="FFFFFF"/>
            </a:solidFill>
            <a:ln w="38100" cap="sq">
              <a:solidFill>
                <a:srgbClr val="000000"/>
              </a:solidFill>
              <a:prstDash val="solid"/>
              <a:miter/>
            </a:ln>
          </p:spPr>
          <p:txBody>
            <a:bodyPr/>
            <a:lstStyle/>
            <a:p>
              <a:endParaRPr lang="en-GB"/>
            </a:p>
          </p:txBody>
        </p:sp>
      </p:grpSp>
      <p:grpSp>
        <p:nvGrpSpPr>
          <p:cNvPr id="16" name="Group 16"/>
          <p:cNvGrpSpPr/>
          <p:nvPr/>
        </p:nvGrpSpPr>
        <p:grpSpPr>
          <a:xfrm>
            <a:off x="180975" y="6448425"/>
            <a:ext cx="8505825" cy="1666875"/>
            <a:chOff x="0" y="0"/>
            <a:chExt cx="11341100" cy="2222500"/>
          </a:xfrm>
        </p:grpSpPr>
        <p:sp>
          <p:nvSpPr>
            <p:cNvPr id="17" name="Freeform 17"/>
            <p:cNvSpPr/>
            <p:nvPr/>
          </p:nvSpPr>
          <p:spPr>
            <a:xfrm>
              <a:off x="0" y="0"/>
              <a:ext cx="11341138" cy="2222453"/>
            </a:xfrm>
            <a:custGeom>
              <a:avLst/>
              <a:gdLst/>
              <a:ahLst/>
              <a:cxnLst/>
              <a:rect l="l" t="t" r="r" b="b"/>
              <a:pathLst>
                <a:path w="11341138" h="2222453">
                  <a:moveTo>
                    <a:pt x="0" y="0"/>
                  </a:moveTo>
                  <a:lnTo>
                    <a:pt x="11341138" y="0"/>
                  </a:lnTo>
                  <a:lnTo>
                    <a:pt x="11341138" y="2222453"/>
                  </a:lnTo>
                  <a:lnTo>
                    <a:pt x="0" y="2222453"/>
                  </a:lnTo>
                  <a:close/>
                </a:path>
              </a:pathLst>
            </a:custGeom>
            <a:solidFill>
              <a:srgbClr val="FFFFFF"/>
            </a:solidFill>
            <a:ln w="38100" cap="sq">
              <a:solidFill>
                <a:srgbClr val="000000"/>
              </a:solidFill>
              <a:prstDash val="solid"/>
              <a:miter/>
            </a:ln>
          </p:spPr>
          <p:txBody>
            <a:bodyPr/>
            <a:lstStyle/>
            <a:p>
              <a:endParaRPr lang="en-GB"/>
            </a:p>
          </p:txBody>
        </p:sp>
      </p:grpSp>
      <p:grpSp>
        <p:nvGrpSpPr>
          <p:cNvPr id="18" name="Group 18"/>
          <p:cNvGrpSpPr/>
          <p:nvPr/>
        </p:nvGrpSpPr>
        <p:grpSpPr>
          <a:xfrm>
            <a:off x="180975" y="8429625"/>
            <a:ext cx="8505825" cy="1666875"/>
            <a:chOff x="0" y="0"/>
            <a:chExt cx="11341100" cy="2222500"/>
          </a:xfrm>
        </p:grpSpPr>
        <p:sp>
          <p:nvSpPr>
            <p:cNvPr id="19" name="Freeform 19"/>
            <p:cNvSpPr/>
            <p:nvPr/>
          </p:nvSpPr>
          <p:spPr>
            <a:xfrm>
              <a:off x="0" y="0"/>
              <a:ext cx="11341138" cy="2222453"/>
            </a:xfrm>
            <a:custGeom>
              <a:avLst/>
              <a:gdLst/>
              <a:ahLst/>
              <a:cxnLst/>
              <a:rect l="l" t="t" r="r" b="b"/>
              <a:pathLst>
                <a:path w="11341138" h="2222453">
                  <a:moveTo>
                    <a:pt x="0" y="0"/>
                  </a:moveTo>
                  <a:lnTo>
                    <a:pt x="11341138" y="0"/>
                  </a:lnTo>
                  <a:lnTo>
                    <a:pt x="11341138" y="2222453"/>
                  </a:lnTo>
                  <a:lnTo>
                    <a:pt x="0" y="2222453"/>
                  </a:lnTo>
                  <a:close/>
                </a:path>
              </a:pathLst>
            </a:custGeom>
            <a:solidFill>
              <a:srgbClr val="FFFFFF"/>
            </a:solidFill>
            <a:ln w="38100" cap="sq">
              <a:solidFill>
                <a:srgbClr val="000000"/>
              </a:solidFill>
              <a:prstDash val="solid"/>
              <a:miter/>
            </a:ln>
          </p:spPr>
          <p:txBody>
            <a:bodyPr/>
            <a:lstStyle/>
            <a:p>
              <a:endParaRPr lang="en-GB"/>
            </a:p>
          </p:txBody>
        </p:sp>
      </p:grpSp>
      <p:pic>
        <p:nvPicPr>
          <p:cNvPr id="20" name="Picture 20"/>
          <p:cNvPicPr>
            <a:picLocks noChangeAspect="1"/>
          </p:cNvPicPr>
          <p:nvPr/>
        </p:nvPicPr>
        <p:blipFill>
          <a:blip r:embed="rId6"/>
          <a:stretch>
            <a:fillRect/>
          </a:stretch>
        </p:blipFill>
        <p:spPr>
          <a:xfrm>
            <a:off x="-676929" y="2225876"/>
            <a:ext cx="10323374" cy="8445212"/>
          </a:xfrm>
          <a:prstGeom prst="rect">
            <a:avLst/>
          </a:prstGeom>
        </p:spPr>
      </p:pic>
      <p:sp>
        <p:nvSpPr>
          <p:cNvPr id="21" name="AutoShape 21"/>
          <p:cNvSpPr/>
          <p:nvPr/>
        </p:nvSpPr>
        <p:spPr>
          <a:xfrm>
            <a:off x="5831205" y="1695450"/>
            <a:ext cx="6492240" cy="0"/>
          </a:xfrm>
          <a:prstGeom prst="line">
            <a:avLst/>
          </a:prstGeom>
          <a:ln w="38100" cap="flat">
            <a:solidFill>
              <a:srgbClr val="78F9FF"/>
            </a:solidFill>
            <a:prstDash val="solid"/>
            <a:headEnd type="none" w="sm" len="sm"/>
            <a:tailEnd type="none" w="sm" len="sm"/>
          </a:ln>
        </p:spPr>
        <p:txBody>
          <a:bodyPr/>
          <a:lstStyle/>
          <a:p>
            <a:endParaRPr lang="en-GB"/>
          </a:p>
        </p:txBody>
      </p:sp>
      <p:grpSp>
        <p:nvGrpSpPr>
          <p:cNvPr id="22" name="Group 22"/>
          <p:cNvGrpSpPr/>
          <p:nvPr/>
        </p:nvGrpSpPr>
        <p:grpSpPr>
          <a:xfrm>
            <a:off x="13996186" y="413443"/>
            <a:ext cx="1840021" cy="1230515"/>
            <a:chOff x="0" y="0"/>
            <a:chExt cx="3075800" cy="2056943"/>
          </a:xfrm>
        </p:grpSpPr>
        <p:sp>
          <p:nvSpPr>
            <p:cNvPr id="23" name="Freeform 23"/>
            <p:cNvSpPr/>
            <p:nvPr/>
          </p:nvSpPr>
          <p:spPr>
            <a:xfrm>
              <a:off x="0" y="0"/>
              <a:ext cx="3075813" cy="2056892"/>
            </a:xfrm>
            <a:custGeom>
              <a:avLst/>
              <a:gdLst/>
              <a:ahLst/>
              <a:cxnLst/>
              <a:rect l="l" t="t" r="r" b="b"/>
              <a:pathLst>
                <a:path w="3075813" h="2056892">
                  <a:moveTo>
                    <a:pt x="0" y="0"/>
                  </a:moveTo>
                  <a:lnTo>
                    <a:pt x="3075813" y="0"/>
                  </a:lnTo>
                  <a:lnTo>
                    <a:pt x="3075813" y="2056892"/>
                  </a:lnTo>
                  <a:lnTo>
                    <a:pt x="0" y="2056892"/>
                  </a:lnTo>
                  <a:lnTo>
                    <a:pt x="0" y="0"/>
                  </a:lnTo>
                  <a:close/>
                </a:path>
              </a:pathLst>
            </a:custGeom>
            <a:blipFill>
              <a:blip r:embed="rId7"/>
              <a:stretch>
                <a:fillRect t="-41" b="-44"/>
              </a:stretch>
            </a:blipFill>
          </p:spPr>
          <p:txBody>
            <a:bodyPr/>
            <a:lstStyle/>
            <a:p>
              <a:endParaRPr lang="en-GB"/>
            </a:p>
          </p:txBody>
        </p:sp>
      </p:grpSp>
      <p:sp>
        <p:nvSpPr>
          <p:cNvPr id="24" name="Freeform 24"/>
          <p:cNvSpPr/>
          <p:nvPr/>
        </p:nvSpPr>
        <p:spPr>
          <a:xfrm>
            <a:off x="14916196" y="8982075"/>
            <a:ext cx="1288353" cy="1114425"/>
          </a:xfrm>
          <a:custGeom>
            <a:avLst/>
            <a:gdLst/>
            <a:ahLst/>
            <a:cxnLst/>
            <a:rect l="l" t="t" r="r" b="b"/>
            <a:pathLst>
              <a:path w="1288353" h="1114425">
                <a:moveTo>
                  <a:pt x="0" y="0"/>
                </a:moveTo>
                <a:lnTo>
                  <a:pt x="1288353" y="0"/>
                </a:lnTo>
                <a:lnTo>
                  <a:pt x="1288353" y="1114425"/>
                </a:lnTo>
                <a:lnTo>
                  <a:pt x="0" y="111442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5" name="TextBox 25"/>
          <p:cNvSpPr txBox="1"/>
          <p:nvPr/>
        </p:nvSpPr>
        <p:spPr>
          <a:xfrm>
            <a:off x="514350" y="2076450"/>
            <a:ext cx="16735425" cy="847725"/>
          </a:xfrm>
          <a:prstGeom prst="rect">
            <a:avLst/>
          </a:prstGeom>
        </p:spPr>
        <p:txBody>
          <a:bodyPr lIns="0" tIns="0" rIns="0" bIns="0" rtlCol="0" anchor="t">
            <a:spAutoFit/>
          </a:bodyPr>
          <a:lstStyle/>
          <a:p>
            <a:pPr marL="0" lvl="0" indent="0" algn="ctr">
              <a:lnSpc>
                <a:spcPts val="2879"/>
              </a:lnSpc>
              <a:spcBef>
                <a:spcPct val="0"/>
              </a:spcBef>
            </a:pPr>
            <a:r>
              <a:rPr lang="en-US" sz="2399" u="none" strike="noStrike">
                <a:solidFill>
                  <a:srgbClr val="004994"/>
                </a:solidFill>
                <a:latin typeface="GalanoGrotesque-SemiBold"/>
                <a:ea typeface="GalanoGrotesque-SemiBold"/>
                <a:cs typeface="GalanoGrotesque-SemiBold"/>
                <a:sym typeface="GalanoGrotesque-SemiBold"/>
              </a:rPr>
              <a:t>Habitat Description: Native oyster reefs create underwater habitats that support many marine species. Oysters also filter seawater and improve water quality.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390480" y="800100"/>
            <a:ext cx="19548586" cy="10263008"/>
          </a:xfrm>
          <a:custGeom>
            <a:avLst/>
            <a:gdLst/>
            <a:ahLst/>
            <a:cxnLst/>
            <a:rect l="l" t="t" r="r" b="b"/>
            <a:pathLst>
              <a:path w="19548586" h="10263008">
                <a:moveTo>
                  <a:pt x="0" y="0"/>
                </a:moveTo>
                <a:lnTo>
                  <a:pt x="19548586" y="0"/>
                </a:lnTo>
                <a:lnTo>
                  <a:pt x="19548586" y="10263008"/>
                </a:lnTo>
                <a:lnTo>
                  <a:pt x="0" y="10263008"/>
                </a:lnTo>
                <a:lnTo>
                  <a:pt x="0" y="0"/>
                </a:lnTo>
                <a:close/>
              </a:path>
            </a:pathLst>
          </a:custGeom>
          <a:blipFill>
            <a:blip r:embed="rId2">
              <a:alphaModFix amt="18999"/>
            </a:blip>
            <a:stretch>
              <a:fillRect/>
            </a:stretch>
          </a:blipFill>
        </p:spPr>
        <p:txBody>
          <a:bodyPr/>
          <a:lstStyle/>
          <a:p>
            <a:endParaRPr lang="en-GB"/>
          </a:p>
        </p:txBody>
      </p:sp>
      <p:grpSp>
        <p:nvGrpSpPr>
          <p:cNvPr id="5" name="Group 5"/>
          <p:cNvGrpSpPr/>
          <p:nvPr/>
        </p:nvGrpSpPr>
        <p:grpSpPr>
          <a:xfrm>
            <a:off x="2534680" y="152481"/>
            <a:ext cx="1748542" cy="1464421"/>
            <a:chOff x="0" y="0"/>
            <a:chExt cx="2331390" cy="1952562"/>
          </a:xfrm>
        </p:grpSpPr>
        <p:sp>
          <p:nvSpPr>
            <p:cNvPr id="6" name="Freeform 6"/>
            <p:cNvSpPr/>
            <p:nvPr/>
          </p:nvSpPr>
          <p:spPr>
            <a:xfrm>
              <a:off x="0" y="0"/>
              <a:ext cx="2331339" cy="1952625"/>
            </a:xfrm>
            <a:custGeom>
              <a:avLst/>
              <a:gdLst/>
              <a:ahLst/>
              <a:cxnLst/>
              <a:rect l="l" t="t" r="r" b="b"/>
              <a:pathLst>
                <a:path w="2331339" h="1952625">
                  <a:moveTo>
                    <a:pt x="0" y="0"/>
                  </a:moveTo>
                  <a:lnTo>
                    <a:pt x="2331339" y="0"/>
                  </a:lnTo>
                  <a:lnTo>
                    <a:pt x="2331339" y="1952625"/>
                  </a:lnTo>
                  <a:lnTo>
                    <a:pt x="0" y="1952625"/>
                  </a:lnTo>
                  <a:lnTo>
                    <a:pt x="0" y="0"/>
                  </a:lnTo>
                  <a:close/>
                </a:path>
              </a:pathLst>
            </a:custGeom>
            <a:blipFill>
              <a:blip r:embed="rId3"/>
              <a:stretch>
                <a:fillRect t="-1508" r="-2" b="-1505"/>
              </a:stretch>
            </a:blipFill>
          </p:spPr>
          <p:txBody>
            <a:bodyPr/>
            <a:lstStyle/>
            <a:p>
              <a:endParaRPr lang="en-GB"/>
            </a:p>
          </p:txBody>
        </p:sp>
      </p:grpSp>
      <p:sp>
        <p:nvSpPr>
          <p:cNvPr id="7" name="TextBox 7"/>
          <p:cNvSpPr txBox="1"/>
          <p:nvPr/>
        </p:nvSpPr>
        <p:spPr>
          <a:xfrm>
            <a:off x="10343198" y="2821111"/>
            <a:ext cx="6383655" cy="4444753"/>
          </a:xfrm>
          <a:prstGeom prst="rect">
            <a:avLst/>
          </a:prstGeom>
        </p:spPr>
        <p:txBody>
          <a:bodyPr lIns="0" tIns="0" rIns="0" bIns="0" rtlCol="0" anchor="t">
            <a:spAutoFit/>
          </a:bodyPr>
          <a:lstStyle/>
          <a:p>
            <a:pPr marL="0" lvl="0" indent="0" algn="just">
              <a:lnSpc>
                <a:spcPts val="2097"/>
              </a:lnSpc>
              <a:spcBef>
                <a:spcPct val="0"/>
              </a:spcBef>
            </a:pPr>
            <a:r>
              <a:rPr lang="en-US" sz="2441" u="none" strike="noStrike">
                <a:solidFill>
                  <a:srgbClr val="000000"/>
                </a:solidFill>
                <a:latin typeface="GalanoGrotesque-SemiBold"/>
                <a:ea typeface="GalanoGrotesque-SemiBold"/>
                <a:cs typeface="GalanoGrotesque-SemiBold"/>
                <a:sym typeface="GalanoGrotesque-SemiBold"/>
              </a:rPr>
              <a:t> Witness Statements  </a:t>
            </a:r>
          </a:p>
          <a:p>
            <a:pPr marL="0" lvl="0" indent="0" algn="just">
              <a:lnSpc>
                <a:spcPts val="1925"/>
              </a:lnSpc>
              <a:spcBef>
                <a:spcPct val="0"/>
              </a:spcBef>
            </a:pPr>
            <a:endParaRPr lang="en-US" sz="2441" u="none" strike="noStrike">
              <a:solidFill>
                <a:srgbClr val="000000"/>
              </a:solidFill>
              <a:latin typeface="GalanoGrotesque-SemiBold"/>
              <a:ea typeface="GalanoGrotesque-SemiBold"/>
              <a:cs typeface="GalanoGrotesque-SemiBold"/>
              <a:sym typeface="GalanoGrotesque-SemiBold"/>
            </a:endParaRPr>
          </a:p>
          <a:p>
            <a:pPr marL="0" lvl="0" indent="0" algn="just">
              <a:lnSpc>
                <a:spcPts val="1925"/>
              </a:lnSpc>
              <a:spcBef>
                <a:spcPct val="0"/>
              </a:spcBef>
            </a:pPr>
            <a:endParaRPr lang="en-US" sz="2441" u="none" strike="noStrike">
              <a:solidFill>
                <a:srgbClr val="000000"/>
              </a:solidFill>
              <a:latin typeface="GalanoGrotesque-SemiBold"/>
              <a:ea typeface="GalanoGrotesque-SemiBold"/>
              <a:cs typeface="GalanoGrotesque-SemiBold"/>
              <a:sym typeface="GalanoGrotesque-SemiBold"/>
            </a:endParaRPr>
          </a:p>
          <a:p>
            <a:pPr marL="0" lvl="0" indent="0" algn="just">
              <a:lnSpc>
                <a:spcPts val="1925"/>
              </a:lnSpc>
              <a:spcBef>
                <a:spcPct val="0"/>
              </a:spcBef>
            </a:pPr>
            <a:r>
              <a:rPr lang="en-US" sz="2241" u="none" strike="noStrike">
                <a:solidFill>
                  <a:srgbClr val="000000"/>
                </a:solidFill>
                <a:latin typeface="GalanoGrotesque-SemiBold"/>
                <a:ea typeface="GalanoGrotesque-SemiBold"/>
                <a:cs typeface="GalanoGrotesque-SemiBold"/>
                <a:sym typeface="GalanoGrotesque-SemiBold"/>
              </a:rPr>
              <a:t>Witness 1 – Local Resident </a:t>
            </a:r>
          </a:p>
          <a:p>
            <a:pPr marL="0" lvl="0" indent="0" algn="just">
              <a:lnSpc>
                <a:spcPts val="1925"/>
              </a:lnSpc>
              <a:spcBef>
                <a:spcPct val="0"/>
              </a:spcBef>
            </a:pPr>
            <a:endParaRPr lang="en-US" sz="2241" u="none" strike="noStrike">
              <a:solidFill>
                <a:srgbClr val="000000"/>
              </a:solidFill>
              <a:latin typeface="GalanoGrotesque-SemiBold"/>
              <a:ea typeface="GalanoGrotesque-SemiBold"/>
              <a:cs typeface="GalanoGrotesque-SemiBold"/>
              <a:sym typeface="GalanoGrotesque-SemiBold"/>
            </a:endParaRPr>
          </a:p>
          <a:p>
            <a:pPr marL="0" lvl="0" indent="0" algn="just">
              <a:lnSpc>
                <a:spcPts val="1925"/>
              </a:lnSpc>
              <a:spcBef>
                <a:spcPct val="0"/>
              </a:spcBef>
            </a:pPr>
            <a:r>
              <a:rPr lang="en-US" sz="2241" u="none" strike="noStrike">
                <a:solidFill>
                  <a:srgbClr val="000000"/>
                </a:solidFill>
                <a:latin typeface="Galano Grotesque 1"/>
                <a:ea typeface="Galano Grotesque 1"/>
                <a:cs typeface="Galano Grotesque 1"/>
                <a:sym typeface="Galano Grotesque 1"/>
              </a:rPr>
              <a:t>“ I don’t recognise this area anymore- it used to be Saltmarsh!”</a:t>
            </a:r>
          </a:p>
          <a:p>
            <a:pPr marL="0" lvl="0" indent="0" algn="just">
              <a:lnSpc>
                <a:spcPts val="1925"/>
              </a:lnSpc>
              <a:spcBef>
                <a:spcPct val="0"/>
              </a:spcBef>
            </a:pPr>
            <a:endParaRPr lang="en-US" sz="2241" u="none" strike="noStrike">
              <a:solidFill>
                <a:srgbClr val="000000"/>
              </a:solidFill>
              <a:latin typeface="Galano Grotesque 1"/>
              <a:ea typeface="Galano Grotesque 1"/>
              <a:cs typeface="Galano Grotesque 1"/>
              <a:sym typeface="Galano Grotesque 1"/>
            </a:endParaRPr>
          </a:p>
          <a:p>
            <a:pPr marL="0" lvl="0" indent="0" algn="just">
              <a:lnSpc>
                <a:spcPts val="1925"/>
              </a:lnSpc>
              <a:spcBef>
                <a:spcPct val="0"/>
              </a:spcBef>
            </a:pPr>
            <a:r>
              <a:rPr lang="en-US" sz="2241" u="none" strike="noStrike">
                <a:solidFill>
                  <a:srgbClr val="000000"/>
                </a:solidFill>
                <a:latin typeface="GalanoGrotesque-SemiBold"/>
                <a:ea typeface="GalanoGrotesque-SemiBold"/>
                <a:cs typeface="GalanoGrotesque-SemiBold"/>
                <a:sym typeface="GalanoGrotesque-SemiBold"/>
              </a:rPr>
              <a:t>Witness 2 – Bird Watcher </a:t>
            </a:r>
          </a:p>
          <a:p>
            <a:pPr marL="0" lvl="0" indent="0" algn="just">
              <a:lnSpc>
                <a:spcPts val="1925"/>
              </a:lnSpc>
              <a:spcBef>
                <a:spcPct val="0"/>
              </a:spcBef>
            </a:pPr>
            <a:endParaRPr lang="en-US" sz="2241" u="none" strike="noStrike">
              <a:solidFill>
                <a:srgbClr val="000000"/>
              </a:solidFill>
              <a:latin typeface="GalanoGrotesque-SemiBold"/>
              <a:ea typeface="GalanoGrotesque-SemiBold"/>
              <a:cs typeface="GalanoGrotesque-SemiBold"/>
              <a:sym typeface="GalanoGrotesque-SemiBold"/>
            </a:endParaRPr>
          </a:p>
          <a:p>
            <a:pPr marL="0" lvl="0" indent="0" algn="just">
              <a:lnSpc>
                <a:spcPts val="1925"/>
              </a:lnSpc>
              <a:spcBef>
                <a:spcPct val="0"/>
              </a:spcBef>
            </a:pPr>
            <a:r>
              <a:rPr lang="en-US" sz="2241" u="none" strike="noStrike">
                <a:solidFill>
                  <a:srgbClr val="000000"/>
                </a:solidFill>
                <a:latin typeface="Galano Grotesque 1"/>
                <a:ea typeface="Galano Grotesque 1"/>
                <a:cs typeface="Galano Grotesque 1"/>
                <a:sym typeface="Galano Grotesque 1"/>
              </a:rPr>
              <a:t>“There are fewer birds feeding out on the marsh now.”</a:t>
            </a:r>
          </a:p>
          <a:p>
            <a:pPr marL="0" lvl="0" indent="0" algn="just">
              <a:lnSpc>
                <a:spcPts val="1925"/>
              </a:lnSpc>
              <a:spcBef>
                <a:spcPct val="0"/>
              </a:spcBef>
            </a:pPr>
            <a:endParaRPr lang="en-US" sz="2241" u="none" strike="noStrike">
              <a:solidFill>
                <a:srgbClr val="000000"/>
              </a:solidFill>
              <a:latin typeface="Galano Grotesque 1"/>
              <a:ea typeface="Galano Grotesque 1"/>
              <a:cs typeface="Galano Grotesque 1"/>
              <a:sym typeface="Galano Grotesque 1"/>
            </a:endParaRPr>
          </a:p>
          <a:p>
            <a:pPr marL="0" lvl="0" indent="0" algn="just">
              <a:lnSpc>
                <a:spcPts val="1925"/>
              </a:lnSpc>
              <a:spcBef>
                <a:spcPct val="0"/>
              </a:spcBef>
            </a:pPr>
            <a:r>
              <a:rPr lang="en-US" sz="2241" u="none" strike="noStrike">
                <a:solidFill>
                  <a:srgbClr val="000000"/>
                </a:solidFill>
                <a:latin typeface="GalanoGrotesque-SemiBold"/>
                <a:ea typeface="GalanoGrotesque-SemiBold"/>
                <a:cs typeface="GalanoGrotesque-SemiBold"/>
                <a:sym typeface="GalanoGrotesque-SemiBold"/>
              </a:rPr>
              <a:t>Witness 3 – Coastal Ranger </a:t>
            </a:r>
          </a:p>
          <a:p>
            <a:pPr marL="0" lvl="0" indent="0" algn="just">
              <a:lnSpc>
                <a:spcPts val="1925"/>
              </a:lnSpc>
              <a:spcBef>
                <a:spcPct val="0"/>
              </a:spcBef>
            </a:pPr>
            <a:endParaRPr lang="en-US" sz="2241" u="none" strike="noStrike">
              <a:solidFill>
                <a:srgbClr val="000000"/>
              </a:solidFill>
              <a:latin typeface="GalanoGrotesque-SemiBold"/>
              <a:ea typeface="GalanoGrotesque-SemiBold"/>
              <a:cs typeface="GalanoGrotesque-SemiBold"/>
              <a:sym typeface="GalanoGrotesque-SemiBold"/>
            </a:endParaRPr>
          </a:p>
          <a:p>
            <a:pPr marL="0" lvl="0" indent="0" algn="just">
              <a:lnSpc>
                <a:spcPts val="1925"/>
              </a:lnSpc>
              <a:spcBef>
                <a:spcPct val="0"/>
              </a:spcBef>
            </a:pPr>
            <a:r>
              <a:rPr lang="en-US" sz="2241" u="none" strike="noStrike">
                <a:solidFill>
                  <a:srgbClr val="000000"/>
                </a:solidFill>
                <a:latin typeface="Galano Grotesque 1"/>
                <a:ea typeface="Galano Grotesque 1"/>
                <a:cs typeface="Galano Grotesque 1"/>
                <a:sym typeface="Galano Grotesque 1"/>
              </a:rPr>
              <a:t>“Some parts of the marsh are becoming flooded and eroding much faster than before.”</a:t>
            </a:r>
          </a:p>
        </p:txBody>
      </p:sp>
      <p:grpSp>
        <p:nvGrpSpPr>
          <p:cNvPr id="8" name="Group 8"/>
          <p:cNvGrpSpPr/>
          <p:nvPr/>
        </p:nvGrpSpPr>
        <p:grpSpPr>
          <a:xfrm>
            <a:off x="15652237" y="6186413"/>
            <a:ext cx="3214126" cy="4485142"/>
            <a:chOff x="0" y="0"/>
            <a:chExt cx="4285501" cy="5980189"/>
          </a:xfrm>
        </p:grpSpPr>
        <p:sp>
          <p:nvSpPr>
            <p:cNvPr id="9" name="Freeform 9"/>
            <p:cNvSpPr/>
            <p:nvPr/>
          </p:nvSpPr>
          <p:spPr>
            <a:xfrm>
              <a:off x="0" y="0"/>
              <a:ext cx="4285488" cy="5980176"/>
            </a:xfrm>
            <a:custGeom>
              <a:avLst/>
              <a:gdLst/>
              <a:ahLst/>
              <a:cxnLst/>
              <a:rect l="l" t="t" r="r" b="b"/>
              <a:pathLst>
                <a:path w="4285488" h="5980176">
                  <a:moveTo>
                    <a:pt x="0" y="0"/>
                  </a:moveTo>
                  <a:lnTo>
                    <a:pt x="4285488" y="0"/>
                  </a:lnTo>
                  <a:lnTo>
                    <a:pt x="4285488" y="5980176"/>
                  </a:lnTo>
                  <a:lnTo>
                    <a:pt x="0" y="5980176"/>
                  </a:lnTo>
                  <a:lnTo>
                    <a:pt x="0" y="0"/>
                  </a:lnTo>
                  <a:close/>
                </a:path>
              </a:pathLst>
            </a:custGeom>
            <a:blipFill>
              <a:blip r:embed="rId4"/>
              <a:stretch>
                <a:fillRect/>
              </a:stretch>
            </a:blipFill>
          </p:spPr>
          <p:txBody>
            <a:bodyPr/>
            <a:lstStyle/>
            <a:p>
              <a:endParaRPr lang="en-GB"/>
            </a:p>
          </p:txBody>
        </p:sp>
      </p:grpSp>
      <p:pic>
        <p:nvPicPr>
          <p:cNvPr id="10" name="Picture 10"/>
          <p:cNvPicPr>
            <a:picLocks noChangeAspect="1"/>
          </p:cNvPicPr>
          <p:nvPr/>
        </p:nvPicPr>
        <p:blipFill>
          <a:blip r:embed="rId5"/>
          <a:stretch>
            <a:fillRect/>
          </a:stretch>
        </p:blipFill>
        <p:spPr>
          <a:xfrm>
            <a:off x="-676929" y="2225876"/>
            <a:ext cx="10323374" cy="8445212"/>
          </a:xfrm>
          <a:prstGeom prst="rect">
            <a:avLst/>
          </a:prstGeom>
        </p:spPr>
      </p:pic>
      <p:grpSp>
        <p:nvGrpSpPr>
          <p:cNvPr id="11" name="Group 11"/>
          <p:cNvGrpSpPr/>
          <p:nvPr/>
        </p:nvGrpSpPr>
        <p:grpSpPr>
          <a:xfrm>
            <a:off x="183352" y="4114159"/>
            <a:ext cx="8497557" cy="1658633"/>
            <a:chOff x="0" y="0"/>
            <a:chExt cx="11330076" cy="2211510"/>
          </a:xfrm>
        </p:grpSpPr>
        <p:sp>
          <p:nvSpPr>
            <p:cNvPr id="12" name="Freeform 12"/>
            <p:cNvSpPr/>
            <p:nvPr/>
          </p:nvSpPr>
          <p:spPr>
            <a:xfrm>
              <a:off x="0" y="0"/>
              <a:ext cx="11330076" cy="2211510"/>
            </a:xfrm>
            <a:custGeom>
              <a:avLst/>
              <a:gdLst/>
              <a:ahLst/>
              <a:cxnLst/>
              <a:rect l="l" t="t" r="r" b="b"/>
              <a:pathLst>
                <a:path w="11330076" h="2211510">
                  <a:moveTo>
                    <a:pt x="0" y="0"/>
                  </a:moveTo>
                  <a:lnTo>
                    <a:pt x="11330076" y="0"/>
                  </a:lnTo>
                  <a:lnTo>
                    <a:pt x="11330076" y="2211510"/>
                  </a:lnTo>
                  <a:lnTo>
                    <a:pt x="0" y="2211510"/>
                  </a:lnTo>
                  <a:close/>
                </a:path>
              </a:pathLst>
            </a:custGeom>
            <a:solidFill>
              <a:srgbClr val="FFFFFF"/>
            </a:solidFill>
            <a:ln w="38100" cap="sq">
              <a:solidFill>
                <a:srgbClr val="000000"/>
              </a:solidFill>
              <a:prstDash val="solid"/>
              <a:miter/>
            </a:ln>
          </p:spPr>
          <p:txBody>
            <a:bodyPr/>
            <a:lstStyle/>
            <a:p>
              <a:endParaRPr lang="en-GB"/>
            </a:p>
          </p:txBody>
        </p:sp>
        <p:sp>
          <p:nvSpPr>
            <p:cNvPr id="13" name="TextBox 13"/>
            <p:cNvSpPr txBox="1"/>
            <p:nvPr/>
          </p:nvSpPr>
          <p:spPr>
            <a:xfrm>
              <a:off x="0" y="-38100"/>
              <a:ext cx="11330076" cy="2249610"/>
            </a:xfrm>
            <a:prstGeom prst="rect">
              <a:avLst/>
            </a:prstGeom>
          </p:spPr>
          <p:txBody>
            <a:bodyPr lIns="50800" tIns="50800" rIns="50800" bIns="50800" rtlCol="0" anchor="ctr"/>
            <a:lstStyle/>
            <a:p>
              <a:pPr algn="l">
                <a:lnSpc>
                  <a:spcPts val="1679"/>
                </a:lnSpc>
              </a:pPr>
              <a:endParaRPr/>
            </a:p>
          </p:txBody>
        </p:sp>
      </p:grpSp>
      <p:grpSp>
        <p:nvGrpSpPr>
          <p:cNvPr id="14" name="Group 14"/>
          <p:cNvGrpSpPr/>
          <p:nvPr/>
        </p:nvGrpSpPr>
        <p:grpSpPr>
          <a:xfrm>
            <a:off x="183352" y="6448482"/>
            <a:ext cx="8497557" cy="1658633"/>
            <a:chOff x="0" y="0"/>
            <a:chExt cx="11330076" cy="2211510"/>
          </a:xfrm>
        </p:grpSpPr>
        <p:sp>
          <p:nvSpPr>
            <p:cNvPr id="15" name="Freeform 15"/>
            <p:cNvSpPr/>
            <p:nvPr/>
          </p:nvSpPr>
          <p:spPr>
            <a:xfrm>
              <a:off x="0" y="0"/>
              <a:ext cx="11330076" cy="2211510"/>
            </a:xfrm>
            <a:custGeom>
              <a:avLst/>
              <a:gdLst/>
              <a:ahLst/>
              <a:cxnLst/>
              <a:rect l="l" t="t" r="r" b="b"/>
              <a:pathLst>
                <a:path w="11330076" h="2211510">
                  <a:moveTo>
                    <a:pt x="0" y="0"/>
                  </a:moveTo>
                  <a:lnTo>
                    <a:pt x="11330076" y="0"/>
                  </a:lnTo>
                  <a:lnTo>
                    <a:pt x="11330076" y="2211510"/>
                  </a:lnTo>
                  <a:lnTo>
                    <a:pt x="0" y="2211510"/>
                  </a:lnTo>
                  <a:close/>
                </a:path>
              </a:pathLst>
            </a:custGeom>
            <a:solidFill>
              <a:srgbClr val="FFFFFF"/>
            </a:solidFill>
            <a:ln w="38100" cap="sq">
              <a:solidFill>
                <a:srgbClr val="000000"/>
              </a:solidFill>
              <a:prstDash val="solid"/>
              <a:miter/>
            </a:ln>
          </p:spPr>
          <p:txBody>
            <a:bodyPr/>
            <a:lstStyle/>
            <a:p>
              <a:endParaRPr lang="en-GB"/>
            </a:p>
          </p:txBody>
        </p:sp>
        <p:sp>
          <p:nvSpPr>
            <p:cNvPr id="16" name="TextBox 16"/>
            <p:cNvSpPr txBox="1"/>
            <p:nvPr/>
          </p:nvSpPr>
          <p:spPr>
            <a:xfrm>
              <a:off x="0" y="-38100"/>
              <a:ext cx="11330076" cy="2249610"/>
            </a:xfrm>
            <a:prstGeom prst="rect">
              <a:avLst/>
            </a:prstGeom>
          </p:spPr>
          <p:txBody>
            <a:bodyPr lIns="50800" tIns="50800" rIns="50800" bIns="50800" rtlCol="0" anchor="ctr"/>
            <a:lstStyle/>
            <a:p>
              <a:pPr algn="l">
                <a:lnSpc>
                  <a:spcPts val="1679"/>
                </a:lnSpc>
              </a:pPr>
              <a:endParaRPr/>
            </a:p>
          </p:txBody>
        </p:sp>
      </p:grpSp>
      <p:grpSp>
        <p:nvGrpSpPr>
          <p:cNvPr id="17" name="Group 17"/>
          <p:cNvGrpSpPr/>
          <p:nvPr/>
        </p:nvGrpSpPr>
        <p:grpSpPr>
          <a:xfrm>
            <a:off x="13535025" y="8187576"/>
            <a:ext cx="1650660" cy="1900040"/>
            <a:chOff x="0" y="0"/>
            <a:chExt cx="4204360" cy="4839551"/>
          </a:xfrm>
        </p:grpSpPr>
        <p:sp>
          <p:nvSpPr>
            <p:cNvPr id="18" name="Freeform 18"/>
            <p:cNvSpPr/>
            <p:nvPr/>
          </p:nvSpPr>
          <p:spPr>
            <a:xfrm>
              <a:off x="0" y="0"/>
              <a:ext cx="4204335" cy="4839589"/>
            </a:xfrm>
            <a:custGeom>
              <a:avLst/>
              <a:gdLst/>
              <a:ahLst/>
              <a:cxnLst/>
              <a:rect l="l" t="t" r="r" b="b"/>
              <a:pathLst>
                <a:path w="4204335" h="4839589">
                  <a:moveTo>
                    <a:pt x="0" y="0"/>
                  </a:moveTo>
                  <a:lnTo>
                    <a:pt x="4204335" y="0"/>
                  </a:lnTo>
                  <a:lnTo>
                    <a:pt x="4204335" y="4839589"/>
                  </a:lnTo>
                  <a:lnTo>
                    <a:pt x="0" y="4839589"/>
                  </a:lnTo>
                  <a:lnTo>
                    <a:pt x="0" y="0"/>
                  </a:lnTo>
                  <a:close/>
                </a:path>
              </a:pathLst>
            </a:custGeom>
            <a:blipFill>
              <a:blip r:embed="rId6"/>
              <a:stretch>
                <a:fillRect l="-1" r="-2"/>
              </a:stretch>
            </a:blipFill>
          </p:spPr>
          <p:txBody>
            <a:bodyPr/>
            <a:lstStyle/>
            <a:p>
              <a:endParaRPr lang="en-GB"/>
            </a:p>
          </p:txBody>
        </p:sp>
      </p:grpSp>
      <p:grpSp>
        <p:nvGrpSpPr>
          <p:cNvPr id="19" name="Group 19"/>
          <p:cNvGrpSpPr/>
          <p:nvPr/>
        </p:nvGrpSpPr>
        <p:grpSpPr>
          <a:xfrm>
            <a:off x="183352" y="8428984"/>
            <a:ext cx="8497557" cy="1658633"/>
            <a:chOff x="0" y="0"/>
            <a:chExt cx="11330076" cy="2211510"/>
          </a:xfrm>
        </p:grpSpPr>
        <p:sp>
          <p:nvSpPr>
            <p:cNvPr id="20" name="Freeform 20"/>
            <p:cNvSpPr/>
            <p:nvPr/>
          </p:nvSpPr>
          <p:spPr>
            <a:xfrm>
              <a:off x="0" y="0"/>
              <a:ext cx="11330076" cy="2211510"/>
            </a:xfrm>
            <a:custGeom>
              <a:avLst/>
              <a:gdLst/>
              <a:ahLst/>
              <a:cxnLst/>
              <a:rect l="l" t="t" r="r" b="b"/>
              <a:pathLst>
                <a:path w="11330076" h="2211510">
                  <a:moveTo>
                    <a:pt x="0" y="0"/>
                  </a:moveTo>
                  <a:lnTo>
                    <a:pt x="11330076" y="0"/>
                  </a:lnTo>
                  <a:lnTo>
                    <a:pt x="11330076" y="2211510"/>
                  </a:lnTo>
                  <a:lnTo>
                    <a:pt x="0" y="2211510"/>
                  </a:lnTo>
                  <a:close/>
                </a:path>
              </a:pathLst>
            </a:custGeom>
            <a:solidFill>
              <a:srgbClr val="FFFFFF"/>
            </a:solidFill>
            <a:ln w="38100" cap="sq">
              <a:solidFill>
                <a:srgbClr val="000000"/>
              </a:solidFill>
              <a:prstDash val="solid"/>
              <a:miter/>
            </a:ln>
          </p:spPr>
          <p:txBody>
            <a:bodyPr/>
            <a:lstStyle/>
            <a:p>
              <a:endParaRPr lang="en-GB"/>
            </a:p>
          </p:txBody>
        </p:sp>
        <p:sp>
          <p:nvSpPr>
            <p:cNvPr id="21" name="TextBox 21"/>
            <p:cNvSpPr txBox="1"/>
            <p:nvPr/>
          </p:nvSpPr>
          <p:spPr>
            <a:xfrm>
              <a:off x="0" y="-38100"/>
              <a:ext cx="11330076" cy="2249610"/>
            </a:xfrm>
            <a:prstGeom prst="rect">
              <a:avLst/>
            </a:prstGeom>
          </p:spPr>
          <p:txBody>
            <a:bodyPr lIns="50800" tIns="50800" rIns="50800" bIns="50800" rtlCol="0" anchor="ctr"/>
            <a:lstStyle/>
            <a:p>
              <a:pPr algn="l">
                <a:lnSpc>
                  <a:spcPts val="1679"/>
                </a:lnSpc>
              </a:pPr>
              <a:endParaRPr/>
            </a:p>
          </p:txBody>
        </p:sp>
      </p:grpSp>
      <p:sp>
        <p:nvSpPr>
          <p:cNvPr id="22" name="AutoShape 22"/>
          <p:cNvSpPr/>
          <p:nvPr/>
        </p:nvSpPr>
        <p:spPr>
          <a:xfrm>
            <a:off x="5902642" y="1491572"/>
            <a:ext cx="6492240" cy="0"/>
          </a:xfrm>
          <a:prstGeom prst="line">
            <a:avLst/>
          </a:prstGeom>
          <a:ln w="38100" cap="flat">
            <a:solidFill>
              <a:srgbClr val="78F9FF"/>
            </a:solidFill>
            <a:prstDash val="solid"/>
            <a:headEnd type="none" w="sm" len="sm"/>
            <a:tailEnd type="none" w="sm" len="sm"/>
          </a:ln>
        </p:spPr>
        <p:txBody>
          <a:bodyPr/>
          <a:lstStyle/>
          <a:p>
            <a:endParaRPr lang="en-GB"/>
          </a:p>
        </p:txBody>
      </p:sp>
      <p:sp>
        <p:nvSpPr>
          <p:cNvPr id="23" name="TextBox 23"/>
          <p:cNvSpPr txBox="1"/>
          <p:nvPr/>
        </p:nvSpPr>
        <p:spPr>
          <a:xfrm>
            <a:off x="4752975" y="30788"/>
            <a:ext cx="8782050" cy="1695450"/>
          </a:xfrm>
          <a:prstGeom prst="rect">
            <a:avLst/>
          </a:prstGeom>
        </p:spPr>
        <p:txBody>
          <a:bodyPr lIns="0" tIns="0" rIns="0" bIns="0" rtlCol="0" anchor="t">
            <a:spAutoFit/>
          </a:bodyPr>
          <a:lstStyle/>
          <a:p>
            <a:pPr marL="0" lvl="0" indent="0" algn="ctr">
              <a:lnSpc>
                <a:spcPts val="5759"/>
              </a:lnSpc>
              <a:spcBef>
                <a:spcPct val="0"/>
              </a:spcBef>
            </a:pPr>
            <a:r>
              <a:rPr lang="en-US" sz="4800" u="none" strike="noStrike">
                <a:solidFill>
                  <a:srgbClr val="004994"/>
                </a:solidFill>
                <a:latin typeface="GalanoGrotesque-SemiBold"/>
                <a:ea typeface="GalanoGrotesque-SemiBold"/>
                <a:cs typeface="GalanoGrotesque-SemiBold"/>
                <a:sym typeface="GalanoGrotesque-SemiBold"/>
              </a:rPr>
              <a:t>Habitat Case File 3: </a:t>
            </a:r>
          </a:p>
          <a:p>
            <a:pPr marL="0" lvl="0" indent="0" algn="ctr">
              <a:lnSpc>
                <a:spcPts val="5759"/>
              </a:lnSpc>
              <a:spcBef>
                <a:spcPct val="0"/>
              </a:spcBef>
            </a:pPr>
            <a:r>
              <a:rPr lang="en-US" sz="4800" u="none" strike="noStrike">
                <a:solidFill>
                  <a:srgbClr val="004994"/>
                </a:solidFill>
                <a:latin typeface="GalanoGrotesque-SemiBold"/>
                <a:ea typeface="GalanoGrotesque-SemiBold"/>
                <a:cs typeface="GalanoGrotesque-SemiBold"/>
                <a:sym typeface="GalanoGrotesque-SemiBold"/>
              </a:rPr>
              <a:t>THE DISAPPEARING COAST</a:t>
            </a:r>
          </a:p>
        </p:txBody>
      </p:sp>
      <p:sp>
        <p:nvSpPr>
          <p:cNvPr id="24" name="TextBox 24"/>
          <p:cNvSpPr txBox="1"/>
          <p:nvPr/>
        </p:nvSpPr>
        <p:spPr>
          <a:xfrm>
            <a:off x="781050" y="1800225"/>
            <a:ext cx="16735425" cy="847725"/>
          </a:xfrm>
          <a:prstGeom prst="rect">
            <a:avLst/>
          </a:prstGeom>
        </p:spPr>
        <p:txBody>
          <a:bodyPr lIns="0" tIns="0" rIns="0" bIns="0" rtlCol="0" anchor="t">
            <a:spAutoFit/>
          </a:bodyPr>
          <a:lstStyle/>
          <a:p>
            <a:pPr marL="0" lvl="0" indent="0" algn="ctr">
              <a:lnSpc>
                <a:spcPts val="2879"/>
              </a:lnSpc>
              <a:spcBef>
                <a:spcPct val="0"/>
              </a:spcBef>
            </a:pPr>
            <a:r>
              <a:rPr lang="en-US" sz="2400" u="none" strike="noStrike">
                <a:solidFill>
                  <a:srgbClr val="004994"/>
                </a:solidFill>
                <a:latin typeface="GalanoGrotesque-SemiBold"/>
                <a:ea typeface="GalanoGrotesque-SemiBold"/>
                <a:cs typeface="GalanoGrotesque-SemiBold"/>
                <a:sym typeface="GalanoGrotesque-SemiBold"/>
              </a:rPr>
              <a:t>Habitat Description: Saltmarshes are coastal wetlands that help protect shorelines and provide feeding and nursery habitats for wildlife.</a:t>
            </a:r>
          </a:p>
        </p:txBody>
      </p:sp>
      <p:grpSp>
        <p:nvGrpSpPr>
          <p:cNvPr id="25" name="Group 25"/>
          <p:cNvGrpSpPr/>
          <p:nvPr/>
        </p:nvGrpSpPr>
        <p:grpSpPr>
          <a:xfrm>
            <a:off x="12224156" y="8507184"/>
            <a:ext cx="1779816" cy="1779816"/>
            <a:chOff x="0" y="0"/>
            <a:chExt cx="3552850" cy="3552850"/>
          </a:xfrm>
        </p:grpSpPr>
        <p:sp>
          <p:nvSpPr>
            <p:cNvPr id="26" name="Freeform 26"/>
            <p:cNvSpPr/>
            <p:nvPr/>
          </p:nvSpPr>
          <p:spPr>
            <a:xfrm>
              <a:off x="0" y="0"/>
              <a:ext cx="3552825" cy="3552825"/>
            </a:xfrm>
            <a:custGeom>
              <a:avLst/>
              <a:gdLst/>
              <a:ahLst/>
              <a:cxnLst/>
              <a:rect l="l" t="t" r="r" b="b"/>
              <a:pathLst>
                <a:path w="3552825" h="3552825">
                  <a:moveTo>
                    <a:pt x="0" y="0"/>
                  </a:moveTo>
                  <a:lnTo>
                    <a:pt x="3552825" y="0"/>
                  </a:lnTo>
                  <a:lnTo>
                    <a:pt x="3552825" y="3552825"/>
                  </a:lnTo>
                  <a:lnTo>
                    <a:pt x="0" y="3552825"/>
                  </a:lnTo>
                  <a:lnTo>
                    <a:pt x="0" y="0"/>
                  </a:lnTo>
                  <a:close/>
                </a:path>
              </a:pathLst>
            </a:custGeom>
            <a:blipFill>
              <a:blip r:embed="rId7"/>
              <a:stretch>
                <a:fillRect/>
              </a:stretch>
            </a:blipFill>
          </p:spPr>
          <p:txBody>
            <a:bodyPr/>
            <a:lstStyle/>
            <a:p>
              <a:endParaRPr lang="en-GB"/>
            </a:p>
          </p:txBody>
        </p:sp>
      </p:grpSp>
      <p:grpSp>
        <p:nvGrpSpPr>
          <p:cNvPr id="27" name="Group 27"/>
          <p:cNvGrpSpPr/>
          <p:nvPr/>
        </p:nvGrpSpPr>
        <p:grpSpPr>
          <a:xfrm>
            <a:off x="14952192" y="9137596"/>
            <a:ext cx="1400090" cy="936311"/>
            <a:chOff x="0" y="0"/>
            <a:chExt cx="3075800" cy="2056943"/>
          </a:xfrm>
        </p:grpSpPr>
        <p:sp>
          <p:nvSpPr>
            <p:cNvPr id="28" name="Freeform 28"/>
            <p:cNvSpPr/>
            <p:nvPr/>
          </p:nvSpPr>
          <p:spPr>
            <a:xfrm>
              <a:off x="0" y="0"/>
              <a:ext cx="3075813" cy="2056892"/>
            </a:xfrm>
            <a:custGeom>
              <a:avLst/>
              <a:gdLst/>
              <a:ahLst/>
              <a:cxnLst/>
              <a:rect l="l" t="t" r="r" b="b"/>
              <a:pathLst>
                <a:path w="3075813" h="2056892">
                  <a:moveTo>
                    <a:pt x="0" y="0"/>
                  </a:moveTo>
                  <a:lnTo>
                    <a:pt x="3075813" y="0"/>
                  </a:lnTo>
                  <a:lnTo>
                    <a:pt x="3075813" y="2056892"/>
                  </a:lnTo>
                  <a:lnTo>
                    <a:pt x="0" y="2056892"/>
                  </a:lnTo>
                  <a:lnTo>
                    <a:pt x="0" y="0"/>
                  </a:lnTo>
                  <a:close/>
                </a:path>
              </a:pathLst>
            </a:custGeom>
            <a:blipFill>
              <a:blip r:embed="rId8"/>
              <a:stretch>
                <a:fillRect t="-41" b="-44"/>
              </a:stretch>
            </a:blipFill>
          </p:spPr>
          <p:txBody>
            <a:bodyPr/>
            <a:lstStyle/>
            <a:p>
              <a:endParaRPr lang="en-GB"/>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7b69a0e-3de5-444d-aba1-2486e38e38ca}" enabled="0" method="" siteId="{77b69a0e-3de5-444d-aba1-2486e38e38ca}"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23</Slides>
  <Notes>20</Notes>
  <HiddenSlides>8</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KS2 Solent seascape lesson 1-Habitat Detectives- The Solent Under Threat1 - Copy (1).pptx</dc:title>
  <cp:revision>276</cp:revision>
  <dcterms:created xsi:type="dcterms:W3CDTF">2006-08-16T00:00:00Z</dcterms:created>
  <dcterms:modified xsi:type="dcterms:W3CDTF">2026-08-18T14:22:09Z</dcterms:modified>
  <dc:identifier>DAHPRnM9lRU</dc:identifier>
</cp:coreProperties>
</file>