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5" r:id="rId9"/>
    <p:sldId id="266" r:id="rId10"/>
    <p:sldId id="267" r:id="rId11"/>
  </p:sldIdLst>
  <p:sldSz cx="18288000" cy="10287000"/>
  <p:notesSz cx="6858000" cy="9144000"/>
  <p:embeddedFontLst>
    <p:embeddedFont>
      <p:font typeface="Arimo Bold" panose="020B0604020202020204" charset="0"/>
      <p:regular r:id="rId13"/>
    </p:embeddedFont>
    <p:embeddedFont>
      <p:font typeface="Bely Display" panose="020B0604020202020204" charset="0"/>
      <p:regular r:id="rId14"/>
    </p:embeddedFont>
    <p:embeddedFont>
      <p:font typeface="Canva Sans" panose="020B0604020202020204" charset="0"/>
      <p:regular r:id="rId15"/>
    </p:embeddedFont>
    <p:embeddedFont>
      <p:font typeface="Canva Sans Bold" panose="020B0604020202020204" charset="0"/>
      <p:regular r:id="rId16"/>
    </p:embeddedFont>
    <p:embeddedFont>
      <p:font typeface="Canva Sans Italics" panose="020B0604020202020204" charset="0"/>
      <p:regular r:id="rId17"/>
    </p:embeddedFont>
    <p:embeddedFont>
      <p:font typeface="Galano Grotesque 1" panose="020B0604020202020204" charset="0"/>
      <p:regular r:id="rId18"/>
    </p:embeddedFont>
    <p:embeddedFont>
      <p:font typeface="Galano Grotesque 2" panose="020B0604020202020204" charset="0"/>
      <p:regular r:id="rId19"/>
    </p:embeddedFont>
    <p:embeddedFont>
      <p:font typeface="Galano Grotesque 3" panose="020B0604020202020204" charset="0"/>
      <p:regular r:id="rId20"/>
    </p:embeddedFont>
    <p:embeddedFont>
      <p:font typeface="GalanoGrotesque-Bold" panose="00000800000000000000" charset="0"/>
      <p:regular r:id="rId21"/>
    </p:embeddedFont>
    <p:embeddedFont>
      <p:font typeface="GalanoGrotesque-Medium" panose="00000600000000000000" charset="0"/>
      <p:regular r:id="rId22"/>
    </p:embeddedFont>
    <p:embeddedFont>
      <p:font typeface="GalanoGrotesque-SemiBold" panose="00000700000000000000"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4A7BF4-0B9A-4641-8372-39E198C9FED8}" v="61" dt="2026-09-10T10:02:33.1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77" autoAdjust="0"/>
    <p:restoredTop sz="94622" autoAdjust="0"/>
  </p:normalViewPr>
  <p:slideViewPr>
    <p:cSldViewPr>
      <p:cViewPr varScale="1">
        <p:scale>
          <a:sx n="63" d="100"/>
          <a:sy n="63" d="100"/>
        </p:scale>
        <p:origin x="48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ppa Tunstall" userId="72181e30-a34a-4550-80f2-0ce131aa6c28" providerId="ADAL" clId="{740634B2-021B-44F0-BF94-175A8396F9B4}"/>
    <pc:docChg chg="undo custSel delSld modSld">
      <pc:chgData name="Pippa Tunstall" userId="72181e30-a34a-4550-80f2-0ce131aa6c28" providerId="ADAL" clId="{740634B2-021B-44F0-BF94-175A8396F9B4}" dt="2026-09-10T10:04:55.908" v="69" actId="47"/>
      <pc:docMkLst>
        <pc:docMk/>
      </pc:docMkLst>
      <pc:sldChg chg="modSp mod modAnim">
        <pc:chgData name="Pippa Tunstall" userId="72181e30-a34a-4550-80f2-0ce131aa6c28" providerId="ADAL" clId="{740634B2-021B-44F0-BF94-175A8396F9B4}" dt="2026-09-10T09:57:26.242" v="8"/>
        <pc:sldMkLst>
          <pc:docMk/>
          <pc:sldMk cId="0" sldId="257"/>
        </pc:sldMkLst>
        <pc:spChg chg="mod">
          <ac:chgData name="Pippa Tunstall" userId="72181e30-a34a-4550-80f2-0ce131aa6c28" providerId="ADAL" clId="{740634B2-021B-44F0-BF94-175A8396F9B4}" dt="2026-09-10T09:57:08.358" v="0" actId="1076"/>
          <ac:spMkLst>
            <pc:docMk/>
            <pc:sldMk cId="0" sldId="257"/>
            <ac:spMk id="8" creationId="{00000000-0000-0000-0000-000000000000}"/>
          </ac:spMkLst>
        </pc:spChg>
      </pc:sldChg>
      <pc:sldChg chg="mod modShow">
        <pc:chgData name="Pippa Tunstall" userId="72181e30-a34a-4550-80f2-0ce131aa6c28" providerId="ADAL" clId="{740634B2-021B-44F0-BF94-175A8396F9B4}" dt="2026-09-10T09:57:33.345" v="9" actId="729"/>
        <pc:sldMkLst>
          <pc:docMk/>
          <pc:sldMk cId="0" sldId="258"/>
        </pc:sldMkLst>
      </pc:sldChg>
      <pc:sldChg chg="mod modShow">
        <pc:chgData name="Pippa Tunstall" userId="72181e30-a34a-4550-80f2-0ce131aa6c28" providerId="ADAL" clId="{740634B2-021B-44F0-BF94-175A8396F9B4}" dt="2026-09-10T09:57:38.048" v="10" actId="729"/>
        <pc:sldMkLst>
          <pc:docMk/>
          <pc:sldMk cId="0" sldId="259"/>
        </pc:sldMkLst>
      </pc:sldChg>
      <pc:sldChg chg="modAnim">
        <pc:chgData name="Pippa Tunstall" userId="72181e30-a34a-4550-80f2-0ce131aa6c28" providerId="ADAL" clId="{740634B2-021B-44F0-BF94-175A8396F9B4}" dt="2026-09-10T09:59:11.057" v="28"/>
        <pc:sldMkLst>
          <pc:docMk/>
          <pc:sldMk cId="0" sldId="260"/>
        </pc:sldMkLst>
      </pc:sldChg>
      <pc:sldChg chg="modAnim">
        <pc:chgData name="Pippa Tunstall" userId="72181e30-a34a-4550-80f2-0ce131aa6c28" providerId="ADAL" clId="{740634B2-021B-44F0-BF94-175A8396F9B4}" dt="2026-09-10T10:00:04.053" v="35"/>
        <pc:sldMkLst>
          <pc:docMk/>
          <pc:sldMk cId="0" sldId="261"/>
        </pc:sldMkLst>
      </pc:sldChg>
      <pc:sldChg chg="modAnim">
        <pc:chgData name="Pippa Tunstall" userId="72181e30-a34a-4550-80f2-0ce131aa6c28" providerId="ADAL" clId="{740634B2-021B-44F0-BF94-175A8396F9B4}" dt="2026-09-10T10:00:15.086" v="37"/>
        <pc:sldMkLst>
          <pc:docMk/>
          <pc:sldMk cId="0" sldId="262"/>
        </pc:sldMkLst>
      </pc:sldChg>
      <pc:sldChg chg="modSp del modAnim modNotes">
        <pc:chgData name="Pippa Tunstall" userId="72181e30-a34a-4550-80f2-0ce131aa6c28" providerId="ADAL" clId="{740634B2-021B-44F0-BF94-175A8396F9B4}" dt="2026-09-10T10:04:54.539" v="68" actId="47"/>
        <pc:sldMkLst>
          <pc:docMk/>
          <pc:sldMk cId="0" sldId="263"/>
        </pc:sldMkLst>
        <pc:spChg chg="mod">
          <ac:chgData name="Pippa Tunstall" userId="72181e30-a34a-4550-80f2-0ce131aa6c28" providerId="ADAL" clId="{740634B2-021B-44F0-BF94-175A8396F9B4}" dt="2026-09-10T10:00:47.346" v="46" actId="20577"/>
          <ac:spMkLst>
            <pc:docMk/>
            <pc:sldMk cId="0" sldId="263"/>
            <ac:spMk id="7" creationId="{00000000-0000-0000-0000-000000000000}"/>
          </ac:spMkLst>
        </pc:spChg>
      </pc:sldChg>
      <pc:sldChg chg="modSp del mod modAnim">
        <pc:chgData name="Pippa Tunstall" userId="72181e30-a34a-4550-80f2-0ce131aa6c28" providerId="ADAL" clId="{740634B2-021B-44F0-BF94-175A8396F9B4}" dt="2026-09-10T10:04:55.908" v="69" actId="47"/>
        <pc:sldMkLst>
          <pc:docMk/>
          <pc:sldMk cId="0" sldId="264"/>
        </pc:sldMkLst>
        <pc:grpChg chg="mod">
          <ac:chgData name="Pippa Tunstall" userId="72181e30-a34a-4550-80f2-0ce131aa6c28" providerId="ADAL" clId="{740634B2-021B-44F0-BF94-175A8396F9B4}" dt="2026-09-10T10:01:08.648" v="50" actId="1076"/>
          <ac:grpSpMkLst>
            <pc:docMk/>
            <pc:sldMk cId="0" sldId="264"/>
            <ac:grpSpMk id="3" creationId="{00000000-0000-0000-0000-000000000000}"/>
          </ac:grpSpMkLst>
        </pc:grpChg>
      </pc:sldChg>
      <pc:sldChg chg="modAnim">
        <pc:chgData name="Pippa Tunstall" userId="72181e30-a34a-4550-80f2-0ce131aa6c28" providerId="ADAL" clId="{740634B2-021B-44F0-BF94-175A8396F9B4}" dt="2026-09-10T10:02:15.510" v="64"/>
        <pc:sldMkLst>
          <pc:docMk/>
          <pc:sldMk cId="0" sldId="265"/>
        </pc:sldMkLst>
      </pc:sldChg>
      <pc:sldChg chg="modAnim">
        <pc:chgData name="Pippa Tunstall" userId="72181e30-a34a-4550-80f2-0ce131aa6c28" providerId="ADAL" clId="{740634B2-021B-44F0-BF94-175A8396F9B4}" dt="2026-09-10T10:02:33.106" v="65"/>
        <pc:sldMkLst>
          <pc:docMk/>
          <pc:sldMk cId="0" sldId="267"/>
        </pc:sldMkLst>
      </pc:sldChg>
      <pc:sldChg chg="del">
        <pc:chgData name="Pippa Tunstall" userId="72181e30-a34a-4550-80f2-0ce131aa6c28" providerId="ADAL" clId="{740634B2-021B-44F0-BF94-175A8396F9B4}" dt="2026-09-10T10:02:35.338" v="66" actId="47"/>
        <pc:sldMkLst>
          <pc:docMk/>
          <pc:sldMk cId="0" sldId="268"/>
        </pc:sldMkLst>
      </pc:sldChg>
      <pc:sldChg chg="del">
        <pc:chgData name="Pippa Tunstall" userId="72181e30-a34a-4550-80f2-0ce131aa6c28" providerId="ADAL" clId="{740634B2-021B-44F0-BF94-175A8396F9B4}" dt="2026-09-10T10:02:36.459" v="67" actId="47"/>
        <pc:sldMkLst>
          <pc:docMk/>
          <pc:sldMk cId="0" sldId="26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Change image</a:t>
            </a:r>
          </a:p>
          <a:p>
            <a:r>
              <a:rPr lang="en-US"/>
              <a:t>Sep for year 1, 2 and 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Edit this- to be hidden from lesson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"Hello everyone! My name is Xenia, and I wrote the book The Whale That Spoke: The Aquatic Adventures of Berry.</a:t>
            </a:r>
          </a:p>
          <a:p>
            <a:endParaRPr lang="en-US"/>
          </a:p>
          <a:p>
            <a:r>
              <a:rPr lang="en-US"/>
              <a:t>Today, we're going to go on an ocean adventure with Berry. We're going to read his story, meet Nadia, and discover some of the challenges that animals in the ocean face.</a:t>
            </a:r>
          </a:p>
          <a:p>
            <a:endParaRPr lang="en-US"/>
          </a:p>
          <a:p>
            <a:r>
              <a:rPr lang="en-US"/>
              <a:t>But today isn't just about listening to a story. Berry is going to need your help!"</a:t>
            </a:r>
          </a:p>
          <a:p>
            <a:endParaRPr lang="en-US"/>
          </a:p>
          <a:p>
            <a:r>
              <a:rPr lang="en-US"/>
              <a:t>And we have some extra ocean helpers with us today! Blue Marine Foundation works to protect our oceans and help marine animals and their homes. They work with people around the world to make sure our oceans stay healthy for animals and for us.</a:t>
            </a:r>
          </a:p>
          <a:p>
            <a:endParaRPr lang="en-US"/>
          </a:p>
          <a:p>
            <a:r>
              <a:rPr lang="en-US"/>
              <a:t>"Today, we're going to learn about some of the things they work on, and you'll get to become Ocean Helpers yourselves."</a:t>
            </a:r>
          </a:p>
          <a:p>
            <a:endParaRPr lang="en-US"/>
          </a:p>
          <a:p>
            <a:r>
              <a:rPr lang="en-US"/>
              <a:t>"Are you ready to meet Berry and join his adventure?"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should this come after the book reading? if not maybe need to reword slightly</a:t>
            </a:r>
          </a:p>
          <a:p>
            <a:endParaRPr lang="en-US"/>
          </a:p>
          <a:p>
            <a:r>
              <a:rPr lang="en-US"/>
              <a:t>Reword.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think about more/different questions</a:t>
            </a:r>
          </a:p>
          <a:p>
            <a:endParaRPr lang="en-US"/>
          </a:p>
          <a:p>
            <a:r>
              <a:rPr lang="en-US"/>
              <a:t>hide the discussion questions.</a:t>
            </a:r>
          </a:p>
          <a:p>
            <a:endParaRPr lang="en-US"/>
          </a:p>
          <a:p>
            <a:r>
              <a:rPr lang="en-US"/>
              <a:t>1. What would you do if you were Berry?</a:t>
            </a:r>
          </a:p>
          <a:p>
            <a:r>
              <a:rPr lang="en-US"/>
              <a:t>We expect to hear:</a:t>
            </a:r>
          </a:p>
          <a:p>
            <a:endParaRPr lang="en-US"/>
          </a:p>
          <a:p>
            <a:r>
              <a:rPr lang="en-US"/>
              <a:t>-Help Nadia.</a:t>
            </a:r>
          </a:p>
          <a:p>
            <a:r>
              <a:rPr lang="en-US"/>
              <a:t>-Try to remove or report the danger.</a:t>
            </a:r>
          </a:p>
          <a:p>
            <a:r>
              <a:rPr lang="en-US"/>
              <a:t>-Tell other people about what is happening.</a:t>
            </a:r>
          </a:p>
          <a:p>
            <a:r>
              <a:rPr lang="en-US"/>
              <a:t>-Ask friends, teachers or adults to help.</a:t>
            </a:r>
          </a:p>
          <a:p>
            <a:r>
              <a:rPr lang="en-US"/>
              <a:t>-Find ways to protect the ocean and marine animals</a:t>
            </a:r>
          </a:p>
          <a:p>
            <a:endParaRPr lang="en-US"/>
          </a:p>
          <a:p>
            <a:r>
              <a:rPr lang="en-US"/>
              <a:t>2. Why is it important to protect the ocean?</a:t>
            </a:r>
          </a:p>
          <a:p>
            <a:r>
              <a:rPr lang="en-US"/>
              <a:t>We expect to hear:</a:t>
            </a:r>
          </a:p>
          <a:p>
            <a:endParaRPr lang="en-US"/>
          </a:p>
          <a:p>
            <a:r>
              <a:rPr lang="en-US"/>
              <a:t>- The ocean is home to many animals.</a:t>
            </a:r>
          </a:p>
          <a:p>
            <a:r>
              <a:rPr lang="en-US"/>
              <a:t>- Animals need a healthy ocean to survive.</a:t>
            </a:r>
          </a:p>
          <a:p>
            <a:r>
              <a:rPr lang="en-US"/>
              <a:t>- The ocean provides food and resources for people.</a:t>
            </a:r>
          </a:p>
          <a:p>
            <a:r>
              <a:rPr lang="en-US"/>
              <a:t>- We want animals and their habitats to be protected for the future.</a:t>
            </a:r>
          </a:p>
          <a:p>
            <a:r>
              <a:rPr lang="en-US"/>
              <a:t>- The ocean is an important part of our planet.</a:t>
            </a:r>
          </a:p>
          <a:p>
            <a:endParaRPr lang="en-US"/>
          </a:p>
          <a:p>
            <a:r>
              <a:rPr lang="en-US"/>
              <a:t>3. What are some dangers creatures in the ocean face?</a:t>
            </a:r>
          </a:p>
          <a:p>
            <a:r>
              <a:rPr lang="en-US"/>
              <a:t>We expect to hear:</a:t>
            </a:r>
          </a:p>
          <a:p>
            <a:endParaRPr lang="en-US"/>
          </a:p>
          <a:p>
            <a:r>
              <a:rPr lang="en-US"/>
              <a:t>- Plastic pollution and litter.</a:t>
            </a:r>
          </a:p>
          <a:p>
            <a:r>
              <a:rPr lang="en-US"/>
              <a:t>Fishing nets and entanglement.</a:t>
            </a:r>
          </a:p>
          <a:p>
            <a:r>
              <a:rPr lang="en-US"/>
              <a:t>- Overfishing.</a:t>
            </a:r>
          </a:p>
          <a:p>
            <a:r>
              <a:rPr lang="en-US"/>
              <a:t>- Damage to their habitats.</a:t>
            </a:r>
          </a:p>
          <a:p>
            <a:r>
              <a:rPr lang="en-US"/>
              <a:t>- Boats and other human activities.</a:t>
            </a:r>
          </a:p>
          <a:p>
            <a:r>
              <a:rPr lang="en-US"/>
              <a:t>- Losing places to feed, hide or raise their young.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"Do you know what seagrass is? Seagrass is a special plant that grows underwater. It gives lots of marine animals food, shelter and a safe place to grow. Can you help me restore a seagrass meadow?"</a:t>
            </a:r>
          </a:p>
          <a:p>
            <a:endParaRPr lang="en-US"/>
          </a:p>
          <a:p>
            <a:r>
              <a:rPr lang="en-US"/>
              <a:t>Children first build the meadow from seed → growing seagrass → meadow and talk about what does seagrass need to grow </a:t>
            </a:r>
          </a:p>
          <a:p>
            <a:r>
              <a:rPr lang="en-US"/>
              <a:t>- temp </a:t>
            </a:r>
          </a:p>
          <a:p>
            <a:r>
              <a:rPr lang="en-US"/>
              <a:t>- light</a:t>
            </a:r>
          </a:p>
          <a:p>
            <a:endParaRPr lang="en-US"/>
          </a:p>
          <a:p>
            <a:r>
              <a:rPr lang="en-US"/>
              <a:t>"Our seagrass meadow is growing! But wait... some little sea creatures have lost their homes. Can you become Ocean Explorers and help them find their way back?"</a:t>
            </a:r>
          </a:p>
          <a:p>
            <a:endParaRPr lang="en-US"/>
          </a:p>
          <a:p>
            <a:r>
              <a:rPr lang="en-US"/>
              <a:t>Children put on their diving goggles, search for the hidden animals and return them to the seagrass meadow.</a:t>
            </a:r>
          </a:p>
          <a:p>
            <a:endParaRPr lang="en-US"/>
          </a:p>
          <a:p>
            <a:r>
              <a:rPr lang="en-US"/>
              <a:t>Finish by asking/what do we expect them to say:</a:t>
            </a:r>
          </a:p>
          <a:p>
            <a:endParaRPr lang="en-US"/>
          </a:p>
          <a:p>
            <a:r>
              <a:rPr lang="en-US"/>
              <a:t>1. Who lives in the seagrass?</a:t>
            </a:r>
          </a:p>
          <a:p>
            <a:r>
              <a:rPr lang="en-US"/>
              <a:t>→ Fish, crabs, lobsters, seahorses and other small marine animals.</a:t>
            </a:r>
          </a:p>
          <a:p>
            <a:endParaRPr lang="en-US"/>
          </a:p>
          <a:p>
            <a:r>
              <a:rPr lang="en-US"/>
              <a:t>2. Why is seagrass important for these animals?</a:t>
            </a:r>
          </a:p>
          <a:p>
            <a:r>
              <a:rPr lang="en-US"/>
              <a:t>→ It provides food, shelter and a safe place to hide, grow and find food.</a:t>
            </a:r>
          </a:p>
          <a:p>
            <a:endParaRPr lang="en-US"/>
          </a:p>
          <a:p>
            <a:r>
              <a:rPr lang="en-US"/>
              <a:t>3. Did you know seagrass can also help our planet? 🌍</a:t>
            </a:r>
          </a:p>
          <a:p>
            <a:r>
              <a:rPr lang="en-US"/>
              <a:t>→ Seagrass absorbs carbon and stores it in the plants and seabed, helping to keep carbon out of the atmosphere.</a:t>
            </a:r>
          </a:p>
          <a:p>
            <a:endParaRPr lang="en-US"/>
          </a:p>
          <a:p>
            <a:endParaRPr lang="en-US"/>
          </a:p>
          <a:p>
            <a:endParaRPr lang="en-US"/>
          </a:p>
          <a:p>
            <a:r>
              <a:rPr lang="en-US"/>
              <a:t>show short visual from ocean observatories (moving image) </a:t>
            </a:r>
          </a:p>
          <a:p>
            <a:endParaRPr lang="en-US"/>
          </a:p>
          <a:p>
            <a:r>
              <a:rPr lang="en-US"/>
              <a:t>Resources</a:t>
            </a:r>
          </a:p>
          <a:p>
            <a:r>
              <a:rPr lang="en-US"/>
              <a:t>Paper diving goggles- https://www.imprintnow.co.uk/product/3d-glasses/paper-3danaglyph-glasses?smp&amp;gad_source=1&amp;gad_campaignid=23619841156&amp;gclid=Cj0KCQjwkt_UBhDMARIsALpnOAzmtpWgGsJTkWkaV6RhMMyfP3P4M6NEXrgmHX18-yw9hzOzUo1qJ6kaAr7REALw_wcB ?</a:t>
            </a:r>
          </a:p>
          <a:p>
            <a:r>
              <a:rPr lang="en-US"/>
              <a:t>Small paper/laminated marine animals</a:t>
            </a:r>
          </a:p>
          <a:p>
            <a:r>
              <a:rPr lang="en-US"/>
              <a:t>Large blue ocean mat/board</a:t>
            </a:r>
          </a:p>
          <a:p>
            <a:r>
              <a:rPr lang="en-US"/>
              <a:t>Paper/felt seagrass meadow</a:t>
            </a:r>
          </a:p>
          <a:p>
            <a:r>
              <a:rPr lang="en-US"/>
              <a:t>Sticky tack</a:t>
            </a:r>
          </a:p>
          <a:p>
            <a:r>
              <a:rPr lang="en-US"/>
              <a:t>Optional: ocean sounds for atmosphere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like this- can design up separately on canva?)</a:t>
            </a:r>
          </a:p>
          <a:p>
            <a:endParaRPr lang="en-US"/>
          </a:p>
          <a:p>
            <a:r>
              <a:rPr lang="en-US"/>
              <a:t>lets give them awards/certificates for becoming an ocean explorer </a:t>
            </a:r>
          </a:p>
          <a:p>
            <a:endParaRPr lang="en-US"/>
          </a:p>
          <a:p>
            <a:r>
              <a:rPr lang="en-US"/>
              <a:t>resources</a:t>
            </a:r>
          </a:p>
          <a:p>
            <a:r>
              <a:rPr lang="en-US"/>
              <a:t>- paper, printer, scissors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049" t="-1049" r="-1049" b="-1049"/>
            </a:stretch>
          </a:blipFill>
        </p:spPr>
        <p:txBody>
          <a:bodyPr/>
          <a:lstStyle/>
          <a:p>
            <a:endParaRPr lang="en-GB"/>
          </a:p>
        </p:txBody>
      </p:sp>
      <p:sp>
        <p:nvSpPr>
          <p:cNvPr id="3" name="Freeform 3"/>
          <p:cNvSpPr/>
          <p:nvPr/>
        </p:nvSpPr>
        <p:spPr>
          <a:xfrm>
            <a:off x="3718810" y="2254201"/>
            <a:ext cx="10850380" cy="7572375"/>
          </a:xfrm>
          <a:custGeom>
            <a:avLst/>
            <a:gdLst/>
            <a:ahLst/>
            <a:cxnLst/>
            <a:rect l="l" t="t" r="r" b="b"/>
            <a:pathLst>
              <a:path w="10850380" h="7572375">
                <a:moveTo>
                  <a:pt x="0" y="0"/>
                </a:moveTo>
                <a:lnTo>
                  <a:pt x="10850380" y="0"/>
                </a:lnTo>
                <a:lnTo>
                  <a:pt x="10850380" y="7572375"/>
                </a:lnTo>
                <a:lnTo>
                  <a:pt x="0" y="7572375"/>
                </a:lnTo>
                <a:lnTo>
                  <a:pt x="0" y="0"/>
                </a:lnTo>
                <a:close/>
              </a:path>
            </a:pathLst>
          </a:custGeom>
          <a:blipFill>
            <a:blip r:embed="rId3"/>
            <a:stretch>
              <a:fillRect t="-3884" b="-6237"/>
            </a:stretch>
          </a:blipFill>
        </p:spPr>
        <p:txBody>
          <a:bodyPr/>
          <a:lstStyle/>
          <a:p>
            <a:endParaRPr lang="en-GB"/>
          </a:p>
        </p:txBody>
      </p:sp>
      <p:sp>
        <p:nvSpPr>
          <p:cNvPr id="4" name="Freeform 4"/>
          <p:cNvSpPr/>
          <p:nvPr/>
        </p:nvSpPr>
        <p:spPr>
          <a:xfrm>
            <a:off x="14030716" y="192097"/>
            <a:ext cx="3718810" cy="842930"/>
          </a:xfrm>
          <a:custGeom>
            <a:avLst/>
            <a:gdLst/>
            <a:ahLst/>
            <a:cxnLst/>
            <a:rect l="l" t="t" r="r" b="b"/>
            <a:pathLst>
              <a:path w="3718810" h="842930">
                <a:moveTo>
                  <a:pt x="0" y="0"/>
                </a:moveTo>
                <a:lnTo>
                  <a:pt x="3718810" y="0"/>
                </a:lnTo>
                <a:lnTo>
                  <a:pt x="3718810" y="842930"/>
                </a:lnTo>
                <a:lnTo>
                  <a:pt x="0" y="842930"/>
                </a:lnTo>
                <a:lnTo>
                  <a:pt x="0" y="0"/>
                </a:lnTo>
                <a:close/>
              </a:path>
            </a:pathLst>
          </a:custGeom>
          <a:blipFill>
            <a:blip r:embed="rId4"/>
            <a:stretch>
              <a:fillRect/>
            </a:stretch>
          </a:blipFill>
        </p:spPr>
        <p:txBody>
          <a:bodyPr/>
          <a:lstStyle/>
          <a:p>
            <a:endParaRPr lang="en-GB"/>
          </a:p>
        </p:txBody>
      </p:sp>
      <p:sp>
        <p:nvSpPr>
          <p:cNvPr id="5" name="TextBox 5"/>
          <p:cNvSpPr txBox="1"/>
          <p:nvPr/>
        </p:nvSpPr>
        <p:spPr>
          <a:xfrm>
            <a:off x="610501" y="777852"/>
            <a:ext cx="17477372" cy="1470022"/>
          </a:xfrm>
          <a:prstGeom prst="rect">
            <a:avLst/>
          </a:prstGeom>
        </p:spPr>
        <p:txBody>
          <a:bodyPr lIns="0" tIns="0" rIns="0" bIns="0" rtlCol="0" anchor="t">
            <a:spAutoFit/>
          </a:bodyPr>
          <a:lstStyle/>
          <a:p>
            <a:pPr algn="ctr">
              <a:lnSpc>
                <a:spcPts val="7999"/>
              </a:lnSpc>
            </a:pPr>
            <a:r>
              <a:rPr lang="en-US" sz="7999">
                <a:solidFill>
                  <a:srgbClr val="1A67E2"/>
                </a:solidFill>
                <a:latin typeface="GalanoGrotesque-Bold"/>
                <a:ea typeface="GalanoGrotesque-Bold"/>
                <a:cs typeface="GalanoGrotesque-Bold"/>
                <a:sym typeface="GalanoGrotesque-Bold"/>
              </a:rPr>
              <a:t>Ready for an Ocean Adventure?</a:t>
            </a:r>
          </a:p>
        </p:txBody>
      </p:sp>
      <p:grpSp>
        <p:nvGrpSpPr>
          <p:cNvPr id="6" name="Group 6"/>
          <p:cNvGrpSpPr/>
          <p:nvPr/>
        </p:nvGrpSpPr>
        <p:grpSpPr>
          <a:xfrm>
            <a:off x="542153" y="9131065"/>
            <a:ext cx="686038" cy="718052"/>
            <a:chOff x="0" y="0"/>
            <a:chExt cx="914718" cy="957402"/>
          </a:xfrm>
        </p:grpSpPr>
        <p:sp>
          <p:nvSpPr>
            <p:cNvPr id="7" name="Freeform 7"/>
            <p:cNvSpPr/>
            <p:nvPr/>
          </p:nvSpPr>
          <p:spPr>
            <a:xfrm>
              <a:off x="0" y="0"/>
              <a:ext cx="914654" cy="957453"/>
            </a:xfrm>
            <a:custGeom>
              <a:avLst/>
              <a:gdLst/>
              <a:ahLst/>
              <a:cxnLst/>
              <a:rect l="l" t="t" r="r" b="b"/>
              <a:pathLst>
                <a:path w="914654" h="957453">
                  <a:moveTo>
                    <a:pt x="0" y="0"/>
                  </a:moveTo>
                  <a:lnTo>
                    <a:pt x="914654" y="0"/>
                  </a:lnTo>
                  <a:lnTo>
                    <a:pt x="914654" y="957453"/>
                  </a:lnTo>
                  <a:lnTo>
                    <a:pt x="0" y="957453"/>
                  </a:lnTo>
                  <a:lnTo>
                    <a:pt x="0" y="0"/>
                  </a:lnTo>
                  <a:close/>
                </a:path>
              </a:pathLst>
            </a:custGeom>
            <a:blipFill>
              <a:blip r:embed="rId5"/>
              <a:stretch>
                <a:fillRect t="-159" r="-6" b="-153"/>
              </a:stretch>
            </a:blipFill>
          </p:spPr>
          <p:txBody>
            <a:bodyPr/>
            <a:lstStyle/>
            <a:p>
              <a:endParaRPr lang="en-GB"/>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1FEFE"/>
        </a:solidFill>
        <a:effectLst/>
      </p:bgPr>
    </p:bg>
    <p:spTree>
      <p:nvGrpSpPr>
        <p:cNvPr id="1" name=""/>
        <p:cNvGrpSpPr/>
        <p:nvPr/>
      </p:nvGrpSpPr>
      <p:grpSpPr>
        <a:xfrm>
          <a:off x="0" y="0"/>
          <a:ext cx="0" cy="0"/>
          <a:chOff x="0" y="0"/>
          <a:chExt cx="0" cy="0"/>
        </a:xfrm>
      </p:grpSpPr>
      <p:grpSp>
        <p:nvGrpSpPr>
          <p:cNvPr id="2" name="Group 2"/>
          <p:cNvGrpSpPr/>
          <p:nvPr/>
        </p:nvGrpSpPr>
        <p:grpSpPr>
          <a:xfrm>
            <a:off x="9302996" y="18793"/>
            <a:ext cx="9900750" cy="10287000"/>
            <a:chOff x="0" y="0"/>
            <a:chExt cx="13201000" cy="13716000"/>
          </a:xfrm>
        </p:grpSpPr>
        <p:sp>
          <p:nvSpPr>
            <p:cNvPr id="3" name="Freeform 3"/>
            <p:cNvSpPr/>
            <p:nvPr/>
          </p:nvSpPr>
          <p:spPr>
            <a:xfrm>
              <a:off x="0" y="0"/>
              <a:ext cx="13201038" cy="13716000"/>
            </a:xfrm>
            <a:custGeom>
              <a:avLst/>
              <a:gdLst/>
              <a:ahLst/>
              <a:cxnLst/>
              <a:rect l="l" t="t" r="r" b="b"/>
              <a:pathLst>
                <a:path w="13201038" h="13716000">
                  <a:moveTo>
                    <a:pt x="0" y="0"/>
                  </a:moveTo>
                  <a:lnTo>
                    <a:pt x="13201038" y="0"/>
                  </a:lnTo>
                  <a:lnTo>
                    <a:pt x="13201038" y="13716000"/>
                  </a:lnTo>
                  <a:lnTo>
                    <a:pt x="0" y="13716000"/>
                  </a:lnTo>
                  <a:lnTo>
                    <a:pt x="0" y="0"/>
                  </a:lnTo>
                  <a:close/>
                </a:path>
              </a:pathLst>
            </a:custGeom>
            <a:blipFill>
              <a:blip r:embed="rId3"/>
              <a:stretch>
                <a:fillRect l="-37740" r="-37740"/>
              </a:stretch>
            </a:blipFill>
          </p:spPr>
          <p:txBody>
            <a:bodyPr/>
            <a:lstStyle/>
            <a:p>
              <a:endParaRPr lang="en-GB"/>
            </a:p>
          </p:txBody>
        </p:sp>
      </p:grpSp>
      <p:grpSp>
        <p:nvGrpSpPr>
          <p:cNvPr id="4" name="Group 4"/>
          <p:cNvGrpSpPr/>
          <p:nvPr/>
        </p:nvGrpSpPr>
        <p:grpSpPr>
          <a:xfrm>
            <a:off x="542153" y="9131065"/>
            <a:ext cx="686038" cy="718052"/>
            <a:chOff x="0" y="0"/>
            <a:chExt cx="914718" cy="957402"/>
          </a:xfrm>
        </p:grpSpPr>
        <p:sp>
          <p:nvSpPr>
            <p:cNvPr id="5" name="Freeform 5"/>
            <p:cNvSpPr/>
            <p:nvPr/>
          </p:nvSpPr>
          <p:spPr>
            <a:xfrm>
              <a:off x="0" y="0"/>
              <a:ext cx="914654" cy="957453"/>
            </a:xfrm>
            <a:custGeom>
              <a:avLst/>
              <a:gdLst/>
              <a:ahLst/>
              <a:cxnLst/>
              <a:rect l="l" t="t" r="r" b="b"/>
              <a:pathLst>
                <a:path w="914654" h="957453">
                  <a:moveTo>
                    <a:pt x="0" y="0"/>
                  </a:moveTo>
                  <a:lnTo>
                    <a:pt x="914654" y="0"/>
                  </a:lnTo>
                  <a:lnTo>
                    <a:pt x="914654" y="957453"/>
                  </a:lnTo>
                  <a:lnTo>
                    <a:pt x="0" y="957453"/>
                  </a:lnTo>
                  <a:lnTo>
                    <a:pt x="0" y="0"/>
                  </a:lnTo>
                  <a:close/>
                </a:path>
              </a:pathLst>
            </a:custGeom>
            <a:blipFill>
              <a:blip r:embed="rId4"/>
              <a:stretch>
                <a:fillRect t="-159" r="-6" b="-153"/>
              </a:stretch>
            </a:blipFill>
          </p:spPr>
          <p:txBody>
            <a:bodyPr/>
            <a:lstStyle/>
            <a:p>
              <a:endParaRPr lang="en-GB"/>
            </a:p>
          </p:txBody>
        </p:sp>
      </p:grpSp>
      <p:sp>
        <p:nvSpPr>
          <p:cNvPr id="6" name="TextBox 6"/>
          <p:cNvSpPr txBox="1"/>
          <p:nvPr/>
        </p:nvSpPr>
        <p:spPr>
          <a:xfrm>
            <a:off x="542925" y="314325"/>
            <a:ext cx="15582900" cy="9239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004994"/>
                </a:solidFill>
                <a:latin typeface="GalanoGrotesque-SemiBold"/>
                <a:ea typeface="GalanoGrotesque-SemiBold"/>
                <a:cs typeface="GalanoGrotesque-SemiBold"/>
                <a:sym typeface="GalanoGrotesque-SemiBold"/>
              </a:rPr>
              <a:t>Learning Objectives </a:t>
            </a:r>
          </a:p>
        </p:txBody>
      </p:sp>
      <p:sp>
        <p:nvSpPr>
          <p:cNvPr id="7" name="TextBox 7"/>
          <p:cNvSpPr txBox="1"/>
          <p:nvPr/>
        </p:nvSpPr>
        <p:spPr>
          <a:xfrm>
            <a:off x="528637" y="1543050"/>
            <a:ext cx="8774358" cy="628650"/>
          </a:xfrm>
          <a:prstGeom prst="rect">
            <a:avLst/>
          </a:prstGeom>
        </p:spPr>
        <p:txBody>
          <a:bodyPr lIns="0" tIns="0" rIns="0" bIns="0" rtlCol="0" anchor="t">
            <a:spAutoFit/>
          </a:bodyPr>
          <a:lstStyle/>
          <a:p>
            <a:pPr marL="0" lvl="0" indent="0" algn="l">
              <a:lnSpc>
                <a:spcPts val="2530"/>
              </a:lnSpc>
              <a:spcBef>
                <a:spcPct val="0"/>
              </a:spcBef>
            </a:pPr>
            <a:r>
              <a:rPr lang="en-US" sz="2109" b="1" u="none" strike="noStrike">
                <a:solidFill>
                  <a:srgbClr val="004994"/>
                </a:solidFill>
                <a:latin typeface="Galano Grotesque 1"/>
                <a:ea typeface="Galano Grotesque 1"/>
                <a:cs typeface="Galano Grotesque 1"/>
                <a:sym typeface="Galano Grotesque 1"/>
              </a:rPr>
              <a:t>The ocean is home to a variety of different marine habitats and animals. These face many threats so need our help and protection. </a:t>
            </a:r>
          </a:p>
        </p:txBody>
      </p:sp>
      <p:sp>
        <p:nvSpPr>
          <p:cNvPr id="8" name="TextBox 8"/>
          <p:cNvSpPr txBox="1"/>
          <p:nvPr/>
        </p:nvSpPr>
        <p:spPr>
          <a:xfrm>
            <a:off x="-457200" y="2630329"/>
            <a:ext cx="2847975" cy="409575"/>
          </a:xfrm>
          <a:prstGeom prst="rect">
            <a:avLst/>
          </a:prstGeom>
        </p:spPr>
        <p:txBody>
          <a:bodyPr lIns="0" tIns="0" rIns="0" bIns="0" rtlCol="0" anchor="t">
            <a:spAutoFit/>
          </a:bodyPr>
          <a:lstStyle/>
          <a:p>
            <a:pPr algn="ctr">
              <a:lnSpc>
                <a:spcPts val="3119"/>
              </a:lnSpc>
            </a:pPr>
            <a:r>
              <a:rPr lang="en-US" sz="2599" b="1" dirty="0">
                <a:solidFill>
                  <a:srgbClr val="004994"/>
                </a:solidFill>
                <a:latin typeface="Arimo Bold"/>
                <a:ea typeface="Arimo Bold"/>
                <a:cs typeface="Arimo Bold"/>
                <a:sym typeface="Arimo Bold"/>
              </a:rPr>
              <a:t>I can...</a:t>
            </a:r>
          </a:p>
        </p:txBody>
      </p:sp>
      <p:sp>
        <p:nvSpPr>
          <p:cNvPr id="9" name="TextBox 9"/>
          <p:cNvSpPr txBox="1"/>
          <p:nvPr/>
        </p:nvSpPr>
        <p:spPr>
          <a:xfrm>
            <a:off x="440741" y="3238371"/>
            <a:ext cx="6448499" cy="742950"/>
          </a:xfrm>
          <a:prstGeom prst="rect">
            <a:avLst/>
          </a:prstGeom>
        </p:spPr>
        <p:txBody>
          <a:bodyPr lIns="0" tIns="0" rIns="0" bIns="0" rtlCol="0" anchor="t">
            <a:spAutoFit/>
          </a:bodyPr>
          <a:lstStyle/>
          <a:p>
            <a:pPr marL="0" lvl="0" indent="0" algn="l">
              <a:lnSpc>
                <a:spcPts val="2520"/>
              </a:lnSpc>
              <a:spcBef>
                <a:spcPct val="0"/>
              </a:spcBef>
            </a:pPr>
            <a:r>
              <a:rPr lang="en-US" sz="2100" u="none" strike="noStrike" dirty="0">
                <a:solidFill>
                  <a:srgbClr val="004994"/>
                </a:solidFill>
                <a:latin typeface="Galano Grotesque 2"/>
                <a:ea typeface="Galano Grotesque 2"/>
                <a:cs typeface="Galano Grotesque 2"/>
                <a:sym typeface="Galano Grotesque 2"/>
              </a:rPr>
              <a:t>1. Describe what a </a:t>
            </a:r>
            <a:r>
              <a:rPr lang="en-US" sz="2100" u="sng" strike="noStrike" dirty="0">
                <a:solidFill>
                  <a:srgbClr val="004994"/>
                </a:solidFill>
                <a:latin typeface="Galano Grotesque 2"/>
                <a:ea typeface="Galano Grotesque 2"/>
                <a:cs typeface="Galano Grotesque 2"/>
                <a:sym typeface="Galano Grotesque 2"/>
              </a:rPr>
              <a:t>habitat</a:t>
            </a:r>
            <a:r>
              <a:rPr lang="en-US" sz="2100" u="none" strike="noStrike" dirty="0">
                <a:solidFill>
                  <a:srgbClr val="004994"/>
                </a:solidFill>
                <a:latin typeface="Galano Grotesque 2"/>
                <a:ea typeface="Galano Grotesque 2"/>
                <a:cs typeface="Galano Grotesque 2"/>
                <a:sym typeface="Galano Grotesque 2"/>
              </a:rPr>
              <a:t> is and explain why they are important.</a:t>
            </a:r>
          </a:p>
        </p:txBody>
      </p:sp>
      <p:sp>
        <p:nvSpPr>
          <p:cNvPr id="10" name="TextBox 10"/>
          <p:cNvSpPr txBox="1"/>
          <p:nvPr/>
        </p:nvSpPr>
        <p:spPr>
          <a:xfrm>
            <a:off x="440741" y="4131469"/>
            <a:ext cx="6964947" cy="742950"/>
          </a:xfrm>
          <a:prstGeom prst="rect">
            <a:avLst/>
          </a:prstGeom>
        </p:spPr>
        <p:txBody>
          <a:bodyPr lIns="0" tIns="0" rIns="0" bIns="0" rtlCol="0" anchor="t">
            <a:spAutoFit/>
          </a:bodyPr>
          <a:lstStyle/>
          <a:p>
            <a:pPr marL="0" lvl="0" indent="0" algn="l">
              <a:lnSpc>
                <a:spcPts val="2520"/>
              </a:lnSpc>
              <a:spcBef>
                <a:spcPct val="0"/>
              </a:spcBef>
            </a:pPr>
            <a:r>
              <a:rPr lang="en-US" sz="2100" u="none" strike="noStrike" dirty="0">
                <a:solidFill>
                  <a:srgbClr val="004994"/>
                </a:solidFill>
                <a:latin typeface="Galano Grotesque 2"/>
                <a:ea typeface="Galano Grotesque 2"/>
                <a:cs typeface="Galano Grotesque 2"/>
                <a:sym typeface="Galano Grotesque 2"/>
              </a:rPr>
              <a:t>2. Understand </a:t>
            </a:r>
            <a:r>
              <a:rPr lang="en-US" sz="2100" u="sng" strike="noStrike" dirty="0">
                <a:solidFill>
                  <a:srgbClr val="004994"/>
                </a:solidFill>
                <a:latin typeface="Galano Grotesque 2"/>
                <a:ea typeface="Galano Grotesque 2"/>
                <a:cs typeface="Galano Grotesque 2"/>
                <a:sym typeface="Galano Grotesque 2"/>
              </a:rPr>
              <a:t>seagrass meadows</a:t>
            </a:r>
            <a:r>
              <a:rPr lang="en-US" sz="2100" u="none" strike="noStrike" dirty="0">
                <a:solidFill>
                  <a:srgbClr val="004994"/>
                </a:solidFill>
                <a:latin typeface="Galano Grotesque 2"/>
                <a:ea typeface="Galano Grotesque 2"/>
                <a:cs typeface="Galano Grotesque 2"/>
                <a:sym typeface="Galano Grotesque 2"/>
              </a:rPr>
              <a:t> as an important habitat.</a:t>
            </a:r>
          </a:p>
        </p:txBody>
      </p:sp>
      <p:sp>
        <p:nvSpPr>
          <p:cNvPr id="11" name="TextBox 11"/>
          <p:cNvSpPr txBox="1"/>
          <p:nvPr/>
        </p:nvSpPr>
        <p:spPr>
          <a:xfrm>
            <a:off x="440741" y="5057518"/>
            <a:ext cx="6964947" cy="733425"/>
          </a:xfrm>
          <a:prstGeom prst="rect">
            <a:avLst/>
          </a:prstGeom>
        </p:spPr>
        <p:txBody>
          <a:bodyPr lIns="0" tIns="0" rIns="0" bIns="0" rtlCol="0" anchor="t">
            <a:spAutoFit/>
          </a:bodyPr>
          <a:lstStyle/>
          <a:p>
            <a:pPr marL="0" lvl="0" indent="0" algn="l">
              <a:lnSpc>
                <a:spcPts val="2488"/>
              </a:lnSpc>
              <a:spcBef>
                <a:spcPct val="0"/>
              </a:spcBef>
            </a:pPr>
            <a:r>
              <a:rPr lang="en-US" sz="2073" u="none" strike="noStrike" dirty="0">
                <a:solidFill>
                  <a:srgbClr val="004994"/>
                </a:solidFill>
                <a:latin typeface="Galano Grotesque 2"/>
                <a:ea typeface="Galano Grotesque 2"/>
                <a:cs typeface="Galano Grotesque 2"/>
                <a:sym typeface="Galano Grotesque 2"/>
              </a:rPr>
              <a:t>3. Name the different </a:t>
            </a:r>
            <a:r>
              <a:rPr lang="en-US" sz="2073" u="sng" strike="noStrike" dirty="0">
                <a:solidFill>
                  <a:srgbClr val="004994"/>
                </a:solidFill>
                <a:latin typeface="Galano Grotesque 2"/>
                <a:ea typeface="Galano Grotesque 2"/>
                <a:cs typeface="Galano Grotesque 2"/>
                <a:sym typeface="Galano Grotesque 2"/>
              </a:rPr>
              <a:t>animals</a:t>
            </a:r>
            <a:r>
              <a:rPr lang="en-US" sz="2073" u="none" strike="noStrike" dirty="0">
                <a:solidFill>
                  <a:srgbClr val="004994"/>
                </a:solidFill>
                <a:latin typeface="Galano Grotesque 2"/>
                <a:ea typeface="Galano Grotesque 2"/>
                <a:cs typeface="Galano Grotesque 2"/>
                <a:sym typeface="Galano Grotesque 2"/>
              </a:rPr>
              <a:t> found in these underwater habitats.</a:t>
            </a:r>
          </a:p>
        </p:txBody>
      </p:sp>
      <p:sp>
        <p:nvSpPr>
          <p:cNvPr id="12" name="TextBox 12"/>
          <p:cNvSpPr txBox="1"/>
          <p:nvPr/>
        </p:nvSpPr>
        <p:spPr>
          <a:xfrm>
            <a:off x="440741" y="5971918"/>
            <a:ext cx="7200900" cy="1047750"/>
          </a:xfrm>
          <a:prstGeom prst="rect">
            <a:avLst/>
          </a:prstGeom>
        </p:spPr>
        <p:txBody>
          <a:bodyPr lIns="0" tIns="0" rIns="0" bIns="0" rtlCol="0" anchor="t">
            <a:spAutoFit/>
          </a:bodyPr>
          <a:lstStyle/>
          <a:p>
            <a:pPr marL="0" lvl="0" indent="0" algn="l">
              <a:lnSpc>
                <a:spcPts val="2484"/>
              </a:lnSpc>
              <a:spcBef>
                <a:spcPct val="0"/>
              </a:spcBef>
            </a:pPr>
            <a:r>
              <a:rPr lang="en-US" sz="2070" u="none" strike="noStrike" dirty="0">
                <a:solidFill>
                  <a:srgbClr val="004994"/>
                </a:solidFill>
                <a:latin typeface="Galano Grotesque 2"/>
                <a:ea typeface="Galano Grotesque 2"/>
                <a:cs typeface="Galano Grotesque 2"/>
                <a:sym typeface="Galano Grotesque 2"/>
              </a:rPr>
              <a:t>4. Understand the </a:t>
            </a:r>
            <a:r>
              <a:rPr lang="en-US" sz="2070" u="sng" strike="noStrike" dirty="0">
                <a:solidFill>
                  <a:srgbClr val="004994"/>
                </a:solidFill>
                <a:latin typeface="Galano Grotesque 2"/>
                <a:ea typeface="Galano Grotesque 2"/>
                <a:cs typeface="Galano Grotesque 2"/>
                <a:sym typeface="Galano Grotesque 2"/>
              </a:rPr>
              <a:t>threats</a:t>
            </a:r>
            <a:r>
              <a:rPr lang="en-US" sz="2070" u="none" strike="noStrike" dirty="0">
                <a:solidFill>
                  <a:srgbClr val="004994"/>
                </a:solidFill>
                <a:latin typeface="Galano Grotesque 2"/>
                <a:ea typeface="Galano Grotesque 2"/>
                <a:cs typeface="Galano Grotesque 2"/>
                <a:sym typeface="Galano Grotesque 2"/>
              </a:rPr>
              <a:t> </a:t>
            </a:r>
            <a:r>
              <a:rPr lang="en-US" sz="2070" u="sng" strike="noStrike" dirty="0">
                <a:solidFill>
                  <a:srgbClr val="004994"/>
                </a:solidFill>
                <a:latin typeface="Galano Grotesque 2"/>
                <a:ea typeface="Galano Grotesque 2"/>
                <a:cs typeface="Galano Grotesque 2"/>
                <a:sym typeface="Galano Grotesque 2"/>
              </a:rPr>
              <a:t>damaging </a:t>
            </a:r>
            <a:r>
              <a:rPr lang="en-US" sz="2070" u="none" strike="noStrike" dirty="0">
                <a:solidFill>
                  <a:srgbClr val="004994"/>
                </a:solidFill>
                <a:latin typeface="Galano Grotesque 2"/>
                <a:ea typeface="Galano Grotesque 2"/>
                <a:cs typeface="Galano Grotesque 2"/>
                <a:sym typeface="Galano Grotesque 2"/>
              </a:rPr>
              <a:t>marine habitats and the potential consequences to the creatures, including</a:t>
            </a:r>
            <a:r>
              <a:rPr lang="en-US" sz="2070" u="sng" strike="noStrike" dirty="0">
                <a:solidFill>
                  <a:srgbClr val="004994"/>
                </a:solidFill>
                <a:latin typeface="Galano Grotesque 2"/>
                <a:ea typeface="Galano Grotesque 2"/>
                <a:cs typeface="Galano Grotesque 2"/>
                <a:sym typeface="Galano Grotesque 2"/>
              </a:rPr>
              <a:t> overfishing</a:t>
            </a:r>
            <a:r>
              <a:rPr lang="en-US" sz="2070" u="none" strike="noStrike" dirty="0">
                <a:solidFill>
                  <a:srgbClr val="004994"/>
                </a:solidFill>
                <a:latin typeface="Galano Grotesque 2"/>
                <a:ea typeface="Galano Grotesque 2"/>
                <a:cs typeface="Galano Grotesque 2"/>
                <a:sym typeface="Galano Grotesque 2"/>
              </a:rPr>
              <a:t> and </a:t>
            </a:r>
            <a:r>
              <a:rPr lang="en-US" sz="2070" u="sng" strike="noStrike" dirty="0">
                <a:solidFill>
                  <a:srgbClr val="004994"/>
                </a:solidFill>
                <a:latin typeface="Galano Grotesque 2"/>
                <a:ea typeface="Galano Grotesque 2"/>
                <a:cs typeface="Galano Grotesque 2"/>
                <a:sym typeface="Galano Grotesque 2"/>
              </a:rPr>
              <a:t>pollution</a:t>
            </a:r>
            <a:r>
              <a:rPr lang="en-US" sz="2070" u="none" strike="noStrike" dirty="0">
                <a:solidFill>
                  <a:srgbClr val="004994"/>
                </a:solidFill>
                <a:latin typeface="Galano Grotesque 2"/>
                <a:ea typeface="Galano Grotesque 2"/>
                <a:cs typeface="Galano Grotesque 2"/>
                <a:sym typeface="Galano Grotesque 2"/>
              </a:rPr>
              <a:t>.</a:t>
            </a:r>
          </a:p>
        </p:txBody>
      </p:sp>
      <p:sp>
        <p:nvSpPr>
          <p:cNvPr id="13" name="TextBox 13"/>
          <p:cNvSpPr txBox="1"/>
          <p:nvPr/>
        </p:nvSpPr>
        <p:spPr>
          <a:xfrm>
            <a:off x="440741" y="7210168"/>
            <a:ext cx="6924675" cy="742950"/>
          </a:xfrm>
          <a:prstGeom prst="rect">
            <a:avLst/>
          </a:prstGeom>
        </p:spPr>
        <p:txBody>
          <a:bodyPr lIns="0" tIns="0" rIns="0" bIns="0" rtlCol="0" anchor="t">
            <a:spAutoFit/>
          </a:bodyPr>
          <a:lstStyle/>
          <a:p>
            <a:pPr marL="0" lvl="0" indent="0" algn="l">
              <a:lnSpc>
                <a:spcPts val="2520"/>
              </a:lnSpc>
              <a:spcBef>
                <a:spcPct val="0"/>
              </a:spcBef>
            </a:pPr>
            <a:r>
              <a:rPr lang="en-US" sz="2100" u="none" strike="noStrike" dirty="0">
                <a:solidFill>
                  <a:srgbClr val="004994"/>
                </a:solidFill>
                <a:latin typeface="Galano Grotesque 2"/>
                <a:ea typeface="Galano Grotesque 2"/>
                <a:cs typeface="Galano Grotesque 2"/>
                <a:sym typeface="Galano Grotesque 2"/>
              </a:rPr>
              <a:t>5. Learn ways people can </a:t>
            </a:r>
            <a:r>
              <a:rPr lang="en-US" sz="2100" u="sng" strike="noStrike" dirty="0">
                <a:solidFill>
                  <a:srgbClr val="004994"/>
                </a:solidFill>
                <a:latin typeface="Galano Grotesque 2"/>
                <a:ea typeface="Galano Grotesque 2"/>
                <a:cs typeface="Galano Grotesque 2"/>
                <a:sym typeface="Galano Grotesque 2"/>
              </a:rPr>
              <a:t>protect and restore </a:t>
            </a:r>
            <a:r>
              <a:rPr lang="en-US" sz="2100" u="none" strike="noStrike" dirty="0">
                <a:solidFill>
                  <a:srgbClr val="004994"/>
                </a:solidFill>
                <a:latin typeface="Galano Grotesque 2"/>
                <a:ea typeface="Galano Grotesque 2"/>
                <a:cs typeface="Galano Grotesque 2"/>
                <a:sym typeface="Galano Grotesque 2"/>
              </a:rPr>
              <a:t>marine habitats.</a:t>
            </a:r>
          </a:p>
        </p:txBody>
      </p:sp>
      <p:sp>
        <p:nvSpPr>
          <p:cNvPr id="14" name="TextBox 14"/>
          <p:cNvSpPr txBox="1"/>
          <p:nvPr/>
        </p:nvSpPr>
        <p:spPr>
          <a:xfrm>
            <a:off x="256690" y="8134093"/>
            <a:ext cx="7108726" cy="419100"/>
          </a:xfrm>
          <a:prstGeom prst="rect">
            <a:avLst/>
          </a:prstGeom>
        </p:spPr>
        <p:txBody>
          <a:bodyPr lIns="0" tIns="0" rIns="0" bIns="0" rtlCol="0" anchor="t">
            <a:spAutoFit/>
          </a:bodyPr>
          <a:lstStyle/>
          <a:p>
            <a:pPr marL="446913" lvl="1" indent="-223457" algn="l">
              <a:lnSpc>
                <a:spcPts val="2484"/>
              </a:lnSpc>
              <a:spcBef>
                <a:spcPct val="0"/>
              </a:spcBef>
              <a:buAutoNum type="arabicPeriod"/>
            </a:pPr>
            <a:r>
              <a:rPr lang="en-US" sz="2070" dirty="0">
                <a:solidFill>
                  <a:srgbClr val="004994"/>
                </a:solidFill>
                <a:latin typeface="Galano Grotesque 2"/>
                <a:ea typeface="Galano Grotesque 2"/>
                <a:cs typeface="Galano Grotesque 2"/>
                <a:sym typeface="Galano Grotesque 2"/>
              </a:rPr>
              <a:t>Understand what a </a:t>
            </a:r>
            <a:r>
              <a:rPr lang="en-US" sz="2070" u="sng" dirty="0">
                <a:solidFill>
                  <a:srgbClr val="004994"/>
                </a:solidFill>
                <a:latin typeface="Galano Grotesque 2"/>
                <a:ea typeface="Galano Grotesque 2"/>
                <a:cs typeface="Galano Grotesque 2"/>
                <a:sym typeface="Galano Grotesque 2"/>
              </a:rPr>
              <a:t>MPA</a:t>
            </a:r>
            <a:r>
              <a:rPr lang="en-US" sz="2070" dirty="0">
                <a:solidFill>
                  <a:srgbClr val="004994"/>
                </a:solidFill>
                <a:latin typeface="Galano Grotesque 2"/>
                <a:ea typeface="Galano Grotesque 2"/>
                <a:cs typeface="Galano Grotesque 2"/>
                <a:sym typeface="Galano Grotesque 2"/>
              </a:rPr>
              <a:t> is and what it protects.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885168" y="-109252"/>
            <a:ext cx="16459200" cy="1714500"/>
            <a:chOff x="0" y="0"/>
            <a:chExt cx="21945600" cy="2286000"/>
          </a:xfrm>
        </p:grpSpPr>
        <p:sp>
          <p:nvSpPr>
            <p:cNvPr id="3" name="Freeform 3"/>
            <p:cNvSpPr/>
            <p:nvPr/>
          </p:nvSpPr>
          <p:spPr>
            <a:xfrm>
              <a:off x="0" y="0"/>
              <a:ext cx="21945600" cy="2286000"/>
            </a:xfrm>
            <a:custGeom>
              <a:avLst/>
              <a:gdLst/>
              <a:ahLst/>
              <a:cxnLst/>
              <a:rect l="l" t="t" r="r" b="b"/>
              <a:pathLst>
                <a:path w="21945600" h="2286000">
                  <a:moveTo>
                    <a:pt x="0" y="0"/>
                  </a:moveTo>
                  <a:lnTo>
                    <a:pt x="21945600" y="0"/>
                  </a:lnTo>
                  <a:lnTo>
                    <a:pt x="21945600" y="2286000"/>
                  </a:lnTo>
                  <a:lnTo>
                    <a:pt x="0" y="2286000"/>
                  </a:lnTo>
                  <a:close/>
                </a:path>
              </a:pathLst>
            </a:custGeom>
            <a:blipFill>
              <a:blip r:embed="rId3">
                <a:alphaModFix amt="0"/>
              </a:blip>
              <a:stretch>
                <a:fillRect t="-137056" b="-137056"/>
              </a:stretch>
            </a:blipFill>
          </p:spPr>
          <p:txBody>
            <a:bodyPr/>
            <a:lstStyle/>
            <a:p>
              <a:endParaRPr lang="en-GB"/>
            </a:p>
          </p:txBody>
        </p:sp>
        <p:sp>
          <p:nvSpPr>
            <p:cNvPr id="4" name="TextBox 4"/>
            <p:cNvSpPr txBox="1"/>
            <p:nvPr/>
          </p:nvSpPr>
          <p:spPr>
            <a:xfrm>
              <a:off x="0" y="-352425"/>
              <a:ext cx="21945600" cy="2638425"/>
            </a:xfrm>
            <a:prstGeom prst="rect">
              <a:avLst/>
            </a:prstGeom>
          </p:spPr>
          <p:txBody>
            <a:bodyPr lIns="0" tIns="0" rIns="0" bIns="0" rtlCol="0" anchor="ctr"/>
            <a:lstStyle/>
            <a:p>
              <a:pPr algn="ctr">
                <a:lnSpc>
                  <a:spcPts val="7920"/>
                </a:lnSpc>
              </a:pPr>
              <a:r>
                <a:rPr lang="en-US" sz="6600">
                  <a:solidFill>
                    <a:srgbClr val="004994"/>
                  </a:solidFill>
                  <a:latin typeface="GalanoGrotesque-SemiBold"/>
                  <a:ea typeface="GalanoGrotesque-SemiBold"/>
                  <a:cs typeface="GalanoGrotesque-SemiBold"/>
                  <a:sym typeface="GalanoGrotesque-SemiBold"/>
                </a:rPr>
                <a:t>Curriculum links (KS1)</a:t>
              </a:r>
            </a:p>
          </p:txBody>
        </p:sp>
      </p:grpSp>
      <p:graphicFrame>
        <p:nvGraphicFramePr>
          <p:cNvPr id="5" name="Table 5"/>
          <p:cNvGraphicFramePr>
            <a:graphicFrameLocks noGrp="1"/>
          </p:cNvGraphicFramePr>
          <p:nvPr/>
        </p:nvGraphicFramePr>
        <p:xfrm>
          <a:off x="1228192" y="1608137"/>
          <a:ext cx="16554450" cy="7070726"/>
        </p:xfrm>
        <a:graphic>
          <a:graphicData uri="http://schemas.openxmlformats.org/drawingml/2006/table">
            <a:tbl>
              <a:tblPr/>
              <a:tblGrid>
                <a:gridCol w="3530373">
                  <a:extLst>
                    <a:ext uri="{9D8B030D-6E8A-4147-A177-3AD203B41FA5}">
                      <a16:colId xmlns:a16="http://schemas.microsoft.com/office/drawing/2014/main" val="20000"/>
                    </a:ext>
                  </a:extLst>
                </a:gridCol>
                <a:gridCol w="13024077">
                  <a:extLst>
                    <a:ext uri="{9D8B030D-6E8A-4147-A177-3AD203B41FA5}">
                      <a16:colId xmlns:a16="http://schemas.microsoft.com/office/drawing/2014/main" val="20001"/>
                    </a:ext>
                  </a:extLst>
                </a:gridCol>
              </a:tblGrid>
              <a:tr h="543902">
                <a:tc gridSpan="2">
                  <a:txBody>
                    <a:bodyPr/>
                    <a:lstStyle/>
                    <a:p>
                      <a:pPr algn="l">
                        <a:lnSpc>
                          <a:spcPts val="2879"/>
                        </a:lnSpc>
                        <a:defRPr/>
                      </a:pPr>
                      <a:r>
                        <a:rPr lang="en-US" sz="2400">
                          <a:solidFill>
                            <a:srgbClr val="FFFFFF"/>
                          </a:solidFill>
                          <a:latin typeface="Galano Grotesque 2"/>
                          <a:ea typeface="Galano Grotesque 2"/>
                          <a:cs typeface="Galano Grotesque 2"/>
                          <a:sym typeface="Galano Grotesque 2"/>
                        </a:rPr>
                        <a:t>Science</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C69"/>
                    </a:solidFill>
                  </a:tcPr>
                </a:tc>
                <a:tc hMerge="1">
                  <a:txBody>
                    <a:bodyPr/>
                    <a:lstStyle/>
                    <a:p>
                      <a:pPr algn="l">
                        <a:lnSpc>
                          <a:spcPts val="2879"/>
                        </a:lnSpc>
                        <a:defRPr/>
                      </a:pPr>
                      <a:r>
                        <a:rPr lang="en-US" sz="2400">
                          <a:solidFill>
                            <a:srgbClr val="FFFFFF"/>
                          </a:solidFill>
                          <a:latin typeface="Galano Grotesque 2"/>
                          <a:ea typeface="Galano Grotesque 2"/>
                          <a:cs typeface="Galano Grotesque 2"/>
                          <a:sym typeface="Galano Grotesque 2"/>
                        </a:rPr>
                        <a:t>Science</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C69"/>
                    </a:solidFill>
                  </a:tcPr>
                </a:tc>
                <a:extLst>
                  <a:ext uri="{0D108BD9-81ED-4DB2-BD59-A6C34878D82A}">
                    <a16:rowId xmlns:a16="http://schemas.microsoft.com/office/drawing/2014/main" val="10000"/>
                  </a:ext>
                </a:extLst>
              </a:tr>
              <a:tr h="543902">
                <a:tc rowSpan="3">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Living Things and Their Habitats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Recognise that living things live in habitats to which they are suited</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43902">
                <a:tc v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Living Things and Their Habitats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Describe how habitats provide animals and plants with what they need to survive</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43902">
                <a:tc v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Living Things and Their Habitats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Identify how environments can change and how this can affect living things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43902">
                <a:tc gridSpan="2">
                  <a:txBody>
                    <a:bodyPr/>
                    <a:lstStyle/>
                    <a:p>
                      <a:pPr algn="l">
                        <a:lnSpc>
                          <a:spcPts val="2879"/>
                        </a:lnSpc>
                        <a:defRPr/>
                      </a:pPr>
                      <a:r>
                        <a:rPr lang="en-US" sz="2400">
                          <a:solidFill>
                            <a:srgbClr val="FFFFFF"/>
                          </a:solidFill>
                          <a:latin typeface="Galano Grotesque 2"/>
                          <a:ea typeface="Galano Grotesque 2"/>
                          <a:cs typeface="Galano Grotesque 2"/>
                          <a:sym typeface="Galano Grotesque 2"/>
                        </a:rPr>
                        <a:t>Working Scientifically</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C69"/>
                    </a:solidFill>
                  </a:tcPr>
                </a:tc>
                <a:tc hMerge="1">
                  <a:txBody>
                    <a:bodyPr/>
                    <a:lstStyle/>
                    <a:p>
                      <a:pPr algn="l">
                        <a:lnSpc>
                          <a:spcPts val="2879"/>
                        </a:lnSpc>
                        <a:defRPr/>
                      </a:pPr>
                      <a:r>
                        <a:rPr lang="en-US" sz="2400">
                          <a:solidFill>
                            <a:srgbClr val="FFFFFF"/>
                          </a:solidFill>
                          <a:latin typeface="Galano Grotesque 2"/>
                          <a:ea typeface="Galano Grotesque 2"/>
                          <a:cs typeface="Galano Grotesque 2"/>
                          <a:sym typeface="Galano Grotesque 2"/>
                        </a:rPr>
                        <a:t>Working Scientifically</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C69"/>
                    </a:solidFill>
                  </a:tcPr>
                </a:tc>
                <a:extLst>
                  <a:ext uri="{0D108BD9-81ED-4DB2-BD59-A6C34878D82A}">
                    <a16:rowId xmlns:a16="http://schemas.microsoft.com/office/drawing/2014/main" val="10004"/>
                  </a:ext>
                </a:extLst>
              </a:tr>
              <a:tr h="543902">
                <a:tc gridSpan="2">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Students will make simple conclusions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Students will make simple conclusions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43902">
                <a:tc gridSpan="2">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Students will communicate findings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Students will communicate findings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43902">
                <a:tc gridSpan="2">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Students will discuss environmental problems and solutions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Students will discuss environmental problems and solutions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543902">
                <a:tc gridSpan="2">
                  <a:txBody>
                    <a:bodyPr/>
                    <a:lstStyle/>
                    <a:p>
                      <a:pPr algn="l">
                        <a:lnSpc>
                          <a:spcPts val="2879"/>
                        </a:lnSpc>
                        <a:defRPr/>
                      </a:pPr>
                      <a:r>
                        <a:rPr lang="en-US" sz="2400">
                          <a:solidFill>
                            <a:srgbClr val="FFFFFF"/>
                          </a:solidFill>
                          <a:latin typeface="Galano Grotesque 2"/>
                          <a:ea typeface="Galano Grotesque 2"/>
                          <a:cs typeface="Galano Grotesque 2"/>
                          <a:sym typeface="Galano Grotesque 2"/>
                        </a:rPr>
                        <a:t>Geography </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C69"/>
                    </a:solidFill>
                  </a:tcPr>
                </a:tc>
                <a:tc hMerge="1">
                  <a:txBody>
                    <a:bodyPr/>
                    <a:lstStyle/>
                    <a:p>
                      <a:pPr algn="l">
                        <a:lnSpc>
                          <a:spcPts val="2879"/>
                        </a:lnSpc>
                        <a:defRPr/>
                      </a:pPr>
                      <a:r>
                        <a:rPr lang="en-US" sz="2400">
                          <a:solidFill>
                            <a:srgbClr val="FFFFFF"/>
                          </a:solidFill>
                          <a:latin typeface="Galano Grotesque 2"/>
                          <a:ea typeface="Galano Grotesque 2"/>
                          <a:cs typeface="Galano Grotesque 2"/>
                          <a:sym typeface="Galano Grotesque 2"/>
                        </a:rPr>
                        <a:t>Geography </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C69"/>
                    </a:solidFill>
                  </a:tcPr>
                </a:tc>
                <a:extLst>
                  <a:ext uri="{0D108BD9-81ED-4DB2-BD59-A6C34878D82A}">
                    <a16:rowId xmlns:a16="http://schemas.microsoft.com/office/drawing/2014/main" val="10008"/>
                  </a:ext>
                </a:extLst>
              </a:tr>
              <a:tr h="543902">
                <a:tc rowSpan="4">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Human and Physical geography </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Coastal environments and habitats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543902">
                <a:tc v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Human and Physical geography </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Human impacts on environments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543902">
                <a:tc v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Human and Physical geography </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Caring for and protecting environments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543902">
                <a:tc v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Human and Physical geography </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Sustainability and conservation</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grpSp>
        <p:nvGrpSpPr>
          <p:cNvPr id="6" name="Group 6"/>
          <p:cNvGrpSpPr/>
          <p:nvPr/>
        </p:nvGrpSpPr>
        <p:grpSpPr>
          <a:xfrm>
            <a:off x="542153" y="9131056"/>
            <a:ext cx="686038" cy="718052"/>
            <a:chOff x="0" y="0"/>
            <a:chExt cx="914718" cy="957402"/>
          </a:xfrm>
        </p:grpSpPr>
        <p:sp>
          <p:nvSpPr>
            <p:cNvPr id="7" name="Freeform 7"/>
            <p:cNvSpPr/>
            <p:nvPr/>
          </p:nvSpPr>
          <p:spPr>
            <a:xfrm>
              <a:off x="0" y="0"/>
              <a:ext cx="914654" cy="957453"/>
            </a:xfrm>
            <a:custGeom>
              <a:avLst/>
              <a:gdLst/>
              <a:ahLst/>
              <a:cxnLst/>
              <a:rect l="l" t="t" r="r" b="b"/>
              <a:pathLst>
                <a:path w="914654" h="957453">
                  <a:moveTo>
                    <a:pt x="0" y="0"/>
                  </a:moveTo>
                  <a:lnTo>
                    <a:pt x="914654" y="0"/>
                  </a:lnTo>
                  <a:lnTo>
                    <a:pt x="914654" y="957453"/>
                  </a:lnTo>
                  <a:lnTo>
                    <a:pt x="0" y="957453"/>
                  </a:lnTo>
                  <a:lnTo>
                    <a:pt x="0" y="0"/>
                  </a:lnTo>
                  <a:close/>
                </a:path>
              </a:pathLst>
            </a:custGeom>
            <a:blipFill>
              <a:blip r:embed="rId4"/>
              <a:stretch>
                <a:fillRect t="-159" r="-6" b="-153"/>
              </a:stretch>
            </a:blipFill>
          </p:spPr>
          <p:txBody>
            <a:bodyPr/>
            <a:lstStyle/>
            <a:p>
              <a:endParaRPr lang="en-GB"/>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889566" y="1292402"/>
          <a:ext cx="16993252" cy="7571333"/>
        </p:xfrm>
        <a:graphic>
          <a:graphicData uri="http://schemas.openxmlformats.org/drawingml/2006/table">
            <a:tbl>
              <a:tblPr/>
              <a:tblGrid>
                <a:gridCol w="3243839">
                  <a:extLst>
                    <a:ext uri="{9D8B030D-6E8A-4147-A177-3AD203B41FA5}">
                      <a16:colId xmlns:a16="http://schemas.microsoft.com/office/drawing/2014/main" val="20000"/>
                    </a:ext>
                  </a:extLst>
                </a:gridCol>
                <a:gridCol w="2010730">
                  <a:extLst>
                    <a:ext uri="{9D8B030D-6E8A-4147-A177-3AD203B41FA5}">
                      <a16:colId xmlns:a16="http://schemas.microsoft.com/office/drawing/2014/main" val="20001"/>
                    </a:ext>
                  </a:extLst>
                </a:gridCol>
                <a:gridCol w="8639711">
                  <a:extLst>
                    <a:ext uri="{9D8B030D-6E8A-4147-A177-3AD203B41FA5}">
                      <a16:colId xmlns:a16="http://schemas.microsoft.com/office/drawing/2014/main" val="20002"/>
                    </a:ext>
                  </a:extLst>
                </a:gridCol>
                <a:gridCol w="3098972">
                  <a:extLst>
                    <a:ext uri="{9D8B030D-6E8A-4147-A177-3AD203B41FA5}">
                      <a16:colId xmlns:a16="http://schemas.microsoft.com/office/drawing/2014/main" val="20003"/>
                    </a:ext>
                  </a:extLst>
                </a:gridCol>
              </a:tblGrid>
              <a:tr h="662645">
                <a:tc>
                  <a:txBody>
                    <a:bodyPr/>
                    <a:lstStyle/>
                    <a:p>
                      <a:pPr algn="l">
                        <a:lnSpc>
                          <a:spcPts val="2640"/>
                        </a:lnSpc>
                        <a:defRPr/>
                      </a:pPr>
                      <a:r>
                        <a:rPr lang="en-US" sz="2200">
                          <a:solidFill>
                            <a:srgbClr val="FFFFFF"/>
                          </a:solidFill>
                          <a:latin typeface="GalanoGrotesque-Medium"/>
                          <a:ea typeface="GalanoGrotesque-Medium"/>
                          <a:cs typeface="GalanoGrotesque-Medium"/>
                          <a:sym typeface="GalanoGrotesque-Medium"/>
                        </a:rPr>
                        <a:t>Section</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92D4B"/>
                    </a:solidFill>
                  </a:tcPr>
                </a:tc>
                <a:tc>
                  <a:txBody>
                    <a:bodyPr/>
                    <a:lstStyle/>
                    <a:p>
                      <a:pPr algn="l">
                        <a:lnSpc>
                          <a:spcPts val="2640"/>
                        </a:lnSpc>
                        <a:defRPr/>
                      </a:pPr>
                      <a:r>
                        <a:rPr lang="en-US" sz="2200">
                          <a:solidFill>
                            <a:srgbClr val="FFFFFF"/>
                          </a:solidFill>
                          <a:latin typeface="GalanoGrotesque-Medium"/>
                          <a:ea typeface="GalanoGrotesque-Medium"/>
                          <a:cs typeface="GalanoGrotesque-Medium"/>
                          <a:sym typeface="GalanoGrotesque-Medium"/>
                        </a:rPr>
                        <a:t>Time </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92D4B"/>
                    </a:solidFill>
                  </a:tcPr>
                </a:tc>
                <a:tc>
                  <a:txBody>
                    <a:bodyPr/>
                    <a:lstStyle/>
                    <a:p>
                      <a:pPr algn="l">
                        <a:lnSpc>
                          <a:spcPts val="2640"/>
                        </a:lnSpc>
                        <a:defRPr/>
                      </a:pPr>
                      <a:r>
                        <a:rPr lang="en-US" sz="2200">
                          <a:solidFill>
                            <a:srgbClr val="FFFFFF"/>
                          </a:solidFill>
                          <a:latin typeface="GalanoGrotesque-Medium"/>
                          <a:ea typeface="GalanoGrotesque-Medium"/>
                          <a:cs typeface="GalanoGrotesque-Medium"/>
                          <a:sym typeface="GalanoGrotesque-Medium"/>
                        </a:rPr>
                        <a:t>Summary</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92D4B"/>
                    </a:solidFill>
                  </a:tcPr>
                </a:tc>
                <a:tc>
                  <a:txBody>
                    <a:bodyPr/>
                    <a:lstStyle/>
                    <a:p>
                      <a:pPr algn="l">
                        <a:lnSpc>
                          <a:spcPts val="2640"/>
                        </a:lnSpc>
                        <a:defRPr/>
                      </a:pPr>
                      <a:r>
                        <a:rPr lang="en-US" sz="2200">
                          <a:solidFill>
                            <a:srgbClr val="FFFFFF"/>
                          </a:solidFill>
                          <a:latin typeface="GalanoGrotesque-Medium"/>
                          <a:ea typeface="GalanoGrotesque-Medium"/>
                          <a:cs typeface="GalanoGrotesque-Medium"/>
                          <a:sym typeface="GalanoGrotesque-Medium"/>
                        </a:rPr>
                        <a:t>Additional Resources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92D4B"/>
                    </a:solidFill>
                  </a:tcPr>
                </a:tc>
                <a:extLst>
                  <a:ext uri="{0D108BD9-81ED-4DB2-BD59-A6C34878D82A}">
                    <a16:rowId xmlns:a16="http://schemas.microsoft.com/office/drawing/2014/main" val="10000"/>
                  </a:ext>
                </a:extLst>
              </a:tr>
              <a:tr h="685960">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Learning Objectives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2-3 mins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Introduces ‘The Whale That Spoke’ book and the key content covered.</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182944">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Meet Berry Intro</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2-3 mins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Children are introduced to the character of ‘Berry’ and the context of the book with either a puppet or short animation.</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4994"/>
                          </a:solidFill>
                          <a:latin typeface="Galano Grotesque 2"/>
                          <a:ea typeface="Galano Grotesque 2"/>
                          <a:cs typeface="Galano Grotesque 2"/>
                          <a:sym typeface="Galano Grotesque 2"/>
                        </a:rPr>
                        <a:t>Puppet/ Animation</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928420">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Listening to the book reading</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10 mins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Reading of ‘The Whale That Spoke’.</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endParaRPr lang="en-US" sz="1100"/>
                    </a:p>
                  </a:txBody>
                  <a:tcPr marL="66675" marR="66675" marT="66675" marB="66675">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928420">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Activity</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20 mins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ts val="2040"/>
                        </a:lnSpc>
                        <a:defRPr/>
                      </a:pPr>
                      <a:r>
                        <a:rPr lang="en-US" sz="1700">
                          <a:solidFill>
                            <a:srgbClr val="004994"/>
                          </a:solidFill>
                          <a:latin typeface="Galano Grotesque 2"/>
                          <a:ea typeface="Galano Grotesque 2"/>
                          <a:cs typeface="Galano Grotesque 2"/>
                          <a:sym typeface="Galano Grotesque 2"/>
                        </a:rPr>
                        <a:t>Short activity covering relevant themes from the book. Activity chosen dependent on the year group.</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4994"/>
                          </a:solidFill>
                          <a:latin typeface="Galano Grotesque 2"/>
                          <a:ea typeface="Galano Grotesque 2"/>
                          <a:cs typeface="Galano Grotesque 2"/>
                          <a:sym typeface="Galano Grotesque 2"/>
                        </a:rPr>
                        <a:t>Dependent on the actvity- listed below each activity.</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182944">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Plenary Worksheet</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10 mins </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Short worksheet requiring pupils to engage with one key conservation theme covered in the book. Includes short written answers and multiple choice questions.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Worksheet</a:t>
                      </a:r>
                      <a:endParaRPr lang="en-US" sz="1100"/>
                    </a:p>
                    <a:p>
                      <a:pPr algn="l">
                        <a:lnSpc>
                          <a:spcPts val="2040"/>
                        </a:lnSpc>
                      </a:pPr>
                      <a:r>
                        <a:rPr lang="en-US" sz="1700">
                          <a:solidFill>
                            <a:srgbClr val="004994"/>
                          </a:solidFill>
                          <a:latin typeface="Galano Grotesque 2"/>
                          <a:ea typeface="Galano Grotesque 2"/>
                          <a:cs typeface="Galano Grotesque 2"/>
                          <a:sym typeface="Galano Grotesque 2"/>
                        </a:rPr>
                        <a:t>Pen/Pencils.</a:t>
                      </a:r>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889566" y="28575"/>
            <a:ext cx="5665529" cy="1000125"/>
          </a:xfrm>
          <a:prstGeom prst="rect">
            <a:avLst/>
          </a:prstGeom>
        </p:spPr>
        <p:txBody>
          <a:bodyPr lIns="0" tIns="0" rIns="0" bIns="0" rtlCol="0" anchor="t">
            <a:spAutoFit/>
          </a:bodyPr>
          <a:lstStyle/>
          <a:p>
            <a:pPr marL="0" lvl="0" indent="0" algn="l">
              <a:lnSpc>
                <a:spcPts val="5879"/>
              </a:lnSpc>
              <a:spcBef>
                <a:spcPct val="0"/>
              </a:spcBef>
            </a:pPr>
            <a:r>
              <a:rPr lang="en-US" sz="4899" u="none" strike="noStrike">
                <a:solidFill>
                  <a:srgbClr val="004994"/>
                </a:solidFill>
                <a:latin typeface="GalanoGrotesque-SemiBold"/>
                <a:ea typeface="GalanoGrotesque-SemiBold"/>
                <a:cs typeface="GalanoGrotesque-SemiBold"/>
                <a:sym typeface="GalanoGrotesque-SemiBold"/>
              </a:rPr>
              <a:t>Lesson overview </a:t>
            </a:r>
          </a:p>
        </p:txBody>
      </p:sp>
      <p:grpSp>
        <p:nvGrpSpPr>
          <p:cNvPr id="4" name="Group 4"/>
          <p:cNvGrpSpPr/>
          <p:nvPr/>
        </p:nvGrpSpPr>
        <p:grpSpPr>
          <a:xfrm>
            <a:off x="125138" y="9258300"/>
            <a:ext cx="764428" cy="800100"/>
            <a:chOff x="0" y="0"/>
            <a:chExt cx="914718" cy="957402"/>
          </a:xfrm>
        </p:grpSpPr>
        <p:sp>
          <p:nvSpPr>
            <p:cNvPr id="5" name="Freeform 5"/>
            <p:cNvSpPr/>
            <p:nvPr/>
          </p:nvSpPr>
          <p:spPr>
            <a:xfrm>
              <a:off x="0" y="0"/>
              <a:ext cx="914654" cy="957453"/>
            </a:xfrm>
            <a:custGeom>
              <a:avLst/>
              <a:gdLst/>
              <a:ahLst/>
              <a:cxnLst/>
              <a:rect l="l" t="t" r="r" b="b"/>
              <a:pathLst>
                <a:path w="914654" h="957453">
                  <a:moveTo>
                    <a:pt x="0" y="0"/>
                  </a:moveTo>
                  <a:lnTo>
                    <a:pt x="914654" y="0"/>
                  </a:lnTo>
                  <a:lnTo>
                    <a:pt x="914654" y="957453"/>
                  </a:lnTo>
                  <a:lnTo>
                    <a:pt x="0" y="957453"/>
                  </a:lnTo>
                  <a:lnTo>
                    <a:pt x="0" y="0"/>
                  </a:lnTo>
                  <a:close/>
                </a:path>
              </a:pathLst>
            </a:custGeom>
            <a:blipFill>
              <a:blip r:embed="rId3"/>
              <a:stretch>
                <a:fillRect t="-159" r="-6" b="-153"/>
              </a:stretch>
            </a:blipFill>
          </p:spPr>
          <p:txBody>
            <a:bodyPr/>
            <a:lstStyle/>
            <a:p>
              <a:endParaRPr lang="en-GB"/>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1FEFE"/>
        </a:solidFill>
        <a:effectLst/>
      </p:bgPr>
    </p:bg>
    <p:spTree>
      <p:nvGrpSpPr>
        <p:cNvPr id="1" name=""/>
        <p:cNvGrpSpPr/>
        <p:nvPr/>
      </p:nvGrpSpPr>
      <p:grpSpPr>
        <a:xfrm>
          <a:off x="0" y="0"/>
          <a:ext cx="0" cy="0"/>
          <a:chOff x="0" y="0"/>
          <a:chExt cx="0" cy="0"/>
        </a:xfrm>
      </p:grpSpPr>
      <p:sp>
        <p:nvSpPr>
          <p:cNvPr id="2" name="Freeform 2"/>
          <p:cNvSpPr/>
          <p:nvPr/>
        </p:nvSpPr>
        <p:spPr>
          <a:xfrm>
            <a:off x="542149" y="9131059"/>
            <a:ext cx="686037" cy="718052"/>
          </a:xfrm>
          <a:custGeom>
            <a:avLst/>
            <a:gdLst/>
            <a:ahLst/>
            <a:cxnLst/>
            <a:rect l="l" t="t" r="r" b="b"/>
            <a:pathLst>
              <a:path w="686037" h="718052">
                <a:moveTo>
                  <a:pt x="0" y="0"/>
                </a:moveTo>
                <a:lnTo>
                  <a:pt x="686037" y="0"/>
                </a:lnTo>
                <a:lnTo>
                  <a:pt x="686037" y="718052"/>
                </a:lnTo>
                <a:lnTo>
                  <a:pt x="0" y="718052"/>
                </a:lnTo>
                <a:lnTo>
                  <a:pt x="0" y="0"/>
                </a:lnTo>
                <a:close/>
              </a:path>
            </a:pathLst>
          </a:custGeom>
          <a:blipFill>
            <a:blip r:embed="rId3"/>
            <a:stretch>
              <a:fillRect/>
            </a:stretch>
          </a:blipFill>
        </p:spPr>
        <p:txBody>
          <a:bodyPr/>
          <a:lstStyle/>
          <a:p>
            <a:endParaRPr lang="en-GB"/>
          </a:p>
        </p:txBody>
      </p:sp>
      <p:sp>
        <p:nvSpPr>
          <p:cNvPr id="3" name="AutoShape 3"/>
          <p:cNvSpPr/>
          <p:nvPr/>
        </p:nvSpPr>
        <p:spPr>
          <a:xfrm flipV="1">
            <a:off x="542272" y="7836209"/>
            <a:ext cx="7420560" cy="19050"/>
          </a:xfrm>
          <a:prstGeom prst="line">
            <a:avLst/>
          </a:prstGeom>
          <a:ln w="95250" cap="flat">
            <a:solidFill>
              <a:srgbClr val="1A67E2"/>
            </a:solidFill>
            <a:prstDash val="solid"/>
            <a:headEnd type="none" w="sm" len="sm"/>
            <a:tailEnd type="none" w="sm" len="sm"/>
          </a:ln>
        </p:spPr>
        <p:txBody>
          <a:bodyPr/>
          <a:lstStyle/>
          <a:p>
            <a:endParaRPr lang="en-GB"/>
          </a:p>
        </p:txBody>
      </p:sp>
      <p:sp>
        <p:nvSpPr>
          <p:cNvPr id="4" name="Freeform 4"/>
          <p:cNvSpPr/>
          <p:nvPr/>
        </p:nvSpPr>
        <p:spPr>
          <a:xfrm>
            <a:off x="722397" y="4773722"/>
            <a:ext cx="486551" cy="369778"/>
          </a:xfrm>
          <a:custGeom>
            <a:avLst/>
            <a:gdLst/>
            <a:ahLst/>
            <a:cxnLst/>
            <a:rect l="l" t="t" r="r" b="b"/>
            <a:pathLst>
              <a:path w="486551" h="369778">
                <a:moveTo>
                  <a:pt x="0" y="0"/>
                </a:moveTo>
                <a:lnTo>
                  <a:pt x="486550" y="0"/>
                </a:lnTo>
                <a:lnTo>
                  <a:pt x="486550" y="369778"/>
                </a:lnTo>
                <a:lnTo>
                  <a:pt x="0" y="369778"/>
                </a:lnTo>
                <a:lnTo>
                  <a:pt x="0" y="0"/>
                </a:lnTo>
                <a:close/>
              </a:path>
            </a:pathLst>
          </a:custGeom>
          <a:blipFill>
            <a:blip r:embed="rId4"/>
            <a:stretch>
              <a:fillRect/>
            </a:stretch>
          </a:blipFill>
        </p:spPr>
        <p:txBody>
          <a:bodyPr/>
          <a:lstStyle/>
          <a:p>
            <a:endParaRPr lang="en-GB"/>
          </a:p>
        </p:txBody>
      </p:sp>
      <p:sp>
        <p:nvSpPr>
          <p:cNvPr id="5" name="Freeform 5"/>
          <p:cNvSpPr/>
          <p:nvPr/>
        </p:nvSpPr>
        <p:spPr>
          <a:xfrm>
            <a:off x="722397" y="5695802"/>
            <a:ext cx="432637" cy="584645"/>
          </a:xfrm>
          <a:custGeom>
            <a:avLst/>
            <a:gdLst/>
            <a:ahLst/>
            <a:cxnLst/>
            <a:rect l="l" t="t" r="r" b="b"/>
            <a:pathLst>
              <a:path w="432637" h="584645">
                <a:moveTo>
                  <a:pt x="0" y="0"/>
                </a:moveTo>
                <a:lnTo>
                  <a:pt x="432637" y="0"/>
                </a:lnTo>
                <a:lnTo>
                  <a:pt x="432637" y="584645"/>
                </a:lnTo>
                <a:lnTo>
                  <a:pt x="0" y="5846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Freeform 6"/>
          <p:cNvSpPr/>
          <p:nvPr/>
        </p:nvSpPr>
        <p:spPr>
          <a:xfrm>
            <a:off x="965672" y="6604297"/>
            <a:ext cx="195476" cy="514411"/>
          </a:xfrm>
          <a:custGeom>
            <a:avLst/>
            <a:gdLst/>
            <a:ahLst/>
            <a:cxnLst/>
            <a:rect l="l" t="t" r="r" b="b"/>
            <a:pathLst>
              <a:path w="195476" h="514411">
                <a:moveTo>
                  <a:pt x="0" y="0"/>
                </a:moveTo>
                <a:lnTo>
                  <a:pt x="195476" y="0"/>
                </a:lnTo>
                <a:lnTo>
                  <a:pt x="195476" y="514411"/>
                </a:lnTo>
                <a:lnTo>
                  <a:pt x="0" y="51441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 name="Freeform 7"/>
          <p:cNvSpPr/>
          <p:nvPr/>
        </p:nvSpPr>
        <p:spPr>
          <a:xfrm>
            <a:off x="9941428" y="1856584"/>
            <a:ext cx="8260465" cy="6348408"/>
          </a:xfrm>
          <a:custGeom>
            <a:avLst/>
            <a:gdLst/>
            <a:ahLst/>
            <a:cxnLst/>
            <a:rect l="l" t="t" r="r" b="b"/>
            <a:pathLst>
              <a:path w="8260465" h="6348408">
                <a:moveTo>
                  <a:pt x="0" y="0"/>
                </a:moveTo>
                <a:lnTo>
                  <a:pt x="8260466" y="0"/>
                </a:lnTo>
                <a:lnTo>
                  <a:pt x="8260466" y="6348408"/>
                </a:lnTo>
                <a:lnTo>
                  <a:pt x="0" y="6348408"/>
                </a:lnTo>
                <a:lnTo>
                  <a:pt x="0" y="0"/>
                </a:lnTo>
                <a:close/>
              </a:path>
            </a:pathLst>
          </a:custGeom>
          <a:blipFill>
            <a:blip r:embed="rId7"/>
            <a:stretch>
              <a:fillRect/>
            </a:stretch>
          </a:blipFill>
        </p:spPr>
        <p:txBody>
          <a:bodyPr/>
          <a:lstStyle/>
          <a:p>
            <a:endParaRPr lang="en-GB"/>
          </a:p>
        </p:txBody>
      </p:sp>
      <p:sp>
        <p:nvSpPr>
          <p:cNvPr id="8" name="TextBox 8"/>
          <p:cNvSpPr txBox="1"/>
          <p:nvPr/>
        </p:nvSpPr>
        <p:spPr>
          <a:xfrm>
            <a:off x="1028700" y="1133475"/>
            <a:ext cx="9205139" cy="730249"/>
          </a:xfrm>
          <a:prstGeom prst="rect">
            <a:avLst/>
          </a:prstGeom>
        </p:spPr>
        <p:txBody>
          <a:bodyPr lIns="0" tIns="0" rIns="0" bIns="0" rtlCol="0" anchor="t">
            <a:spAutoFit/>
          </a:bodyPr>
          <a:lstStyle/>
          <a:p>
            <a:pPr algn="l">
              <a:lnSpc>
                <a:spcPts val="5499"/>
              </a:lnSpc>
            </a:pPr>
            <a:r>
              <a:rPr lang="en-US" sz="5499">
                <a:solidFill>
                  <a:srgbClr val="065BCC"/>
                </a:solidFill>
                <a:latin typeface="Bely Display"/>
                <a:ea typeface="Bely Display"/>
                <a:cs typeface="Bely Display"/>
                <a:sym typeface="Bely Display"/>
              </a:rPr>
              <a:t>Introduction</a:t>
            </a:r>
          </a:p>
        </p:txBody>
      </p:sp>
      <p:sp>
        <p:nvSpPr>
          <p:cNvPr id="9" name="TextBox 9"/>
          <p:cNvSpPr txBox="1"/>
          <p:nvPr/>
        </p:nvSpPr>
        <p:spPr>
          <a:xfrm>
            <a:off x="938715" y="1976401"/>
            <a:ext cx="5059804" cy="657225"/>
          </a:xfrm>
          <a:prstGeom prst="rect">
            <a:avLst/>
          </a:prstGeom>
        </p:spPr>
        <p:txBody>
          <a:bodyPr lIns="0" tIns="0" rIns="0" bIns="0" rtlCol="0" anchor="t">
            <a:spAutoFit/>
          </a:bodyPr>
          <a:lstStyle/>
          <a:p>
            <a:pPr algn="l">
              <a:lnSpc>
                <a:spcPts val="4199"/>
              </a:lnSpc>
            </a:pPr>
            <a:r>
              <a:rPr lang="en-US" sz="2999" dirty="0">
                <a:solidFill>
                  <a:srgbClr val="1A67E2"/>
                </a:solidFill>
                <a:latin typeface="GalanoGrotesque-SemiBold"/>
                <a:ea typeface="GalanoGrotesque-SemiBold"/>
                <a:cs typeface="GalanoGrotesque-SemiBold"/>
                <a:sym typeface="GalanoGrotesque-SemiBold"/>
              </a:rPr>
              <a:t>Hello Ocean Explorers! 🌊</a:t>
            </a:r>
          </a:p>
        </p:txBody>
      </p:sp>
      <p:sp>
        <p:nvSpPr>
          <p:cNvPr id="10" name="TextBox 10"/>
          <p:cNvSpPr txBox="1"/>
          <p:nvPr/>
        </p:nvSpPr>
        <p:spPr>
          <a:xfrm>
            <a:off x="1416858" y="4373955"/>
            <a:ext cx="7727142" cy="3085465"/>
          </a:xfrm>
          <a:prstGeom prst="rect">
            <a:avLst/>
          </a:prstGeom>
        </p:spPr>
        <p:txBody>
          <a:bodyPr lIns="0" tIns="0" rIns="0" bIns="0" rtlCol="0" anchor="t">
            <a:spAutoFit/>
          </a:bodyPr>
          <a:lstStyle/>
          <a:p>
            <a:pPr algn="l">
              <a:lnSpc>
                <a:spcPts val="2989"/>
              </a:lnSpc>
            </a:pPr>
            <a:endParaRPr dirty="0"/>
          </a:p>
          <a:p>
            <a:pPr algn="l">
              <a:lnSpc>
                <a:spcPts val="2989"/>
              </a:lnSpc>
            </a:pPr>
            <a:r>
              <a:rPr lang="en-US" sz="2299" dirty="0">
                <a:solidFill>
                  <a:srgbClr val="192D4B"/>
                </a:solidFill>
                <a:latin typeface="GalanoGrotesque-SemiBold"/>
                <a:ea typeface="GalanoGrotesque-SemiBold"/>
                <a:cs typeface="GalanoGrotesque-SemiBold"/>
                <a:sym typeface="GalanoGrotesque-SemiBold"/>
              </a:rPr>
              <a:t>Let’s read Berry’s story and discover what happens to him and Nadia </a:t>
            </a:r>
          </a:p>
          <a:p>
            <a:pPr algn="l">
              <a:lnSpc>
                <a:spcPts val="2989"/>
              </a:lnSpc>
            </a:pPr>
            <a:endParaRPr lang="en-US" sz="2299" dirty="0">
              <a:solidFill>
                <a:srgbClr val="192D4B"/>
              </a:solidFill>
              <a:latin typeface="GalanoGrotesque-SemiBold"/>
              <a:ea typeface="GalanoGrotesque-SemiBold"/>
              <a:cs typeface="GalanoGrotesque-SemiBold"/>
              <a:sym typeface="GalanoGrotesque-SemiBold"/>
            </a:endParaRPr>
          </a:p>
          <a:p>
            <a:pPr algn="l">
              <a:lnSpc>
                <a:spcPts val="2989"/>
              </a:lnSpc>
            </a:pPr>
            <a:r>
              <a:rPr lang="en-US" sz="2299" dirty="0">
                <a:solidFill>
                  <a:srgbClr val="192D4B"/>
                </a:solidFill>
                <a:latin typeface="GalanoGrotesque-SemiBold"/>
                <a:ea typeface="GalanoGrotesque-SemiBold"/>
                <a:cs typeface="GalanoGrotesque-SemiBold"/>
                <a:sym typeface="GalanoGrotesque-SemiBold"/>
              </a:rPr>
              <a:t>Help Berry solve ocean challenges</a:t>
            </a:r>
          </a:p>
          <a:p>
            <a:pPr algn="l">
              <a:lnSpc>
                <a:spcPts val="2989"/>
              </a:lnSpc>
            </a:pPr>
            <a:endParaRPr lang="en-US" sz="2299" dirty="0">
              <a:solidFill>
                <a:srgbClr val="192D4B"/>
              </a:solidFill>
              <a:latin typeface="GalanoGrotesque-SemiBold"/>
              <a:ea typeface="GalanoGrotesque-SemiBold"/>
              <a:cs typeface="GalanoGrotesque-SemiBold"/>
              <a:sym typeface="GalanoGrotesque-SemiBold"/>
            </a:endParaRPr>
          </a:p>
          <a:p>
            <a:pPr algn="l">
              <a:lnSpc>
                <a:spcPts val="2989"/>
              </a:lnSpc>
            </a:pPr>
            <a:r>
              <a:rPr lang="en-US" sz="2299" dirty="0">
                <a:solidFill>
                  <a:srgbClr val="192D4B"/>
                </a:solidFill>
                <a:latin typeface="GalanoGrotesque-SemiBold"/>
                <a:ea typeface="GalanoGrotesque-SemiBold"/>
                <a:cs typeface="GalanoGrotesque-SemiBold"/>
                <a:sym typeface="GalanoGrotesque-SemiBold"/>
              </a:rPr>
              <a:t>Become Ocean Explorers</a:t>
            </a:r>
          </a:p>
          <a:p>
            <a:pPr algn="l">
              <a:lnSpc>
                <a:spcPts val="2989"/>
              </a:lnSpc>
            </a:pPr>
            <a:endParaRPr lang="en-US" sz="2299" dirty="0">
              <a:solidFill>
                <a:srgbClr val="192D4B"/>
              </a:solidFill>
              <a:latin typeface="GalanoGrotesque-SemiBold"/>
              <a:ea typeface="GalanoGrotesque-SemiBold"/>
              <a:cs typeface="GalanoGrotesque-SemiBold"/>
              <a:sym typeface="GalanoGrotesque-SemiBold"/>
            </a:endParaRPr>
          </a:p>
        </p:txBody>
      </p:sp>
      <p:sp>
        <p:nvSpPr>
          <p:cNvPr id="11" name="TextBox 11"/>
          <p:cNvSpPr txBox="1"/>
          <p:nvPr/>
        </p:nvSpPr>
        <p:spPr>
          <a:xfrm>
            <a:off x="1779998" y="7987451"/>
            <a:ext cx="5388840" cy="1861660"/>
          </a:xfrm>
          <a:prstGeom prst="rect">
            <a:avLst/>
          </a:prstGeom>
        </p:spPr>
        <p:txBody>
          <a:bodyPr lIns="0" tIns="0" rIns="0" bIns="0" rtlCol="0" anchor="t">
            <a:spAutoFit/>
          </a:bodyPr>
          <a:lstStyle/>
          <a:p>
            <a:pPr algn="just">
              <a:lnSpc>
                <a:spcPts val="104"/>
              </a:lnSpc>
            </a:pPr>
            <a:endParaRPr dirty="0"/>
          </a:p>
          <a:p>
            <a:pPr algn="just">
              <a:lnSpc>
                <a:spcPts val="3360"/>
              </a:lnSpc>
            </a:pPr>
            <a:r>
              <a:rPr lang="en-US" sz="2400" b="1" dirty="0">
                <a:solidFill>
                  <a:srgbClr val="065BCC"/>
                </a:solidFill>
                <a:latin typeface="Canva Sans Bold"/>
                <a:ea typeface="Canva Sans Bold"/>
                <a:cs typeface="Canva Sans Bold"/>
                <a:sym typeface="Canva Sans Bold"/>
              </a:rPr>
              <a:t>Xenia Anagnostou</a:t>
            </a:r>
          </a:p>
          <a:p>
            <a:pPr algn="just">
              <a:lnSpc>
                <a:spcPts val="2660"/>
              </a:lnSpc>
            </a:pPr>
            <a:r>
              <a:rPr lang="en-US" sz="1900" dirty="0">
                <a:solidFill>
                  <a:srgbClr val="000000"/>
                </a:solidFill>
                <a:latin typeface="Canva Sans"/>
                <a:ea typeface="Canva Sans"/>
                <a:cs typeface="Canva Sans"/>
                <a:sym typeface="Canva Sans"/>
              </a:rPr>
              <a:t>Author of the </a:t>
            </a:r>
            <a:r>
              <a:rPr lang="en-US" sz="1900" i="1" dirty="0">
                <a:solidFill>
                  <a:srgbClr val="000000"/>
                </a:solidFill>
                <a:latin typeface="Canva Sans Italics"/>
                <a:ea typeface="Canva Sans Italics"/>
                <a:cs typeface="Canva Sans Italics"/>
                <a:sym typeface="Canva Sans Italics"/>
              </a:rPr>
              <a:t>Whale That Spoke</a:t>
            </a:r>
          </a:p>
          <a:p>
            <a:pPr algn="just">
              <a:lnSpc>
                <a:spcPts val="2660"/>
              </a:lnSpc>
            </a:pPr>
            <a:endParaRPr lang="en-US" sz="1900" i="1" dirty="0">
              <a:solidFill>
                <a:srgbClr val="000000"/>
              </a:solidFill>
              <a:latin typeface="Canva Sans Italics"/>
              <a:ea typeface="Canva Sans Italics"/>
              <a:cs typeface="Canva Sans Italics"/>
              <a:sym typeface="Canva Sans Italics"/>
            </a:endParaRPr>
          </a:p>
          <a:p>
            <a:pPr algn="just">
              <a:lnSpc>
                <a:spcPts val="3360"/>
              </a:lnSpc>
            </a:pPr>
            <a:r>
              <a:rPr lang="en-US" sz="2400" b="1" dirty="0">
                <a:solidFill>
                  <a:srgbClr val="065BCC"/>
                </a:solidFill>
                <a:latin typeface="Canva Sans Bold"/>
                <a:ea typeface="Canva Sans Bold"/>
                <a:cs typeface="Canva Sans Bold"/>
                <a:sym typeface="Canva Sans Bold"/>
              </a:rPr>
              <a:t>Blue Marine Foundation</a:t>
            </a:r>
          </a:p>
          <a:p>
            <a:pPr algn="just">
              <a:lnSpc>
                <a:spcPts val="2660"/>
              </a:lnSpc>
            </a:pPr>
            <a:r>
              <a:rPr lang="en-US" sz="1900" i="1" dirty="0">
                <a:solidFill>
                  <a:srgbClr val="000000"/>
                </a:solidFill>
                <a:latin typeface="Canva Sans Italics"/>
                <a:ea typeface="Canva Sans Italics"/>
                <a:cs typeface="Canva Sans Italics"/>
                <a:sym typeface="Canva Sans Italics"/>
              </a:rPr>
              <a:t>Protecting the ocean and restoring marine life</a:t>
            </a:r>
          </a:p>
        </p:txBody>
      </p:sp>
      <p:sp>
        <p:nvSpPr>
          <p:cNvPr id="12" name="TextBox 12"/>
          <p:cNvSpPr txBox="1"/>
          <p:nvPr/>
        </p:nvSpPr>
        <p:spPr>
          <a:xfrm>
            <a:off x="542272" y="3024152"/>
            <a:ext cx="8926937" cy="1054735"/>
          </a:xfrm>
          <a:prstGeom prst="rect">
            <a:avLst/>
          </a:prstGeom>
        </p:spPr>
        <p:txBody>
          <a:bodyPr lIns="0" tIns="0" rIns="0" bIns="0" rtlCol="0" anchor="t">
            <a:spAutoFit/>
          </a:bodyPr>
          <a:lstStyle/>
          <a:p>
            <a:pPr algn="ctr">
              <a:lnSpc>
                <a:spcPts val="4339"/>
              </a:lnSpc>
            </a:pPr>
            <a:r>
              <a:rPr lang="en-US" sz="3099" b="1" dirty="0">
                <a:solidFill>
                  <a:srgbClr val="003B68"/>
                </a:solidFill>
                <a:latin typeface="Canva Sans Bold"/>
                <a:ea typeface="Canva Sans Bold"/>
                <a:cs typeface="Canva Sans Bold"/>
                <a:sym typeface="Canva Sans Bold"/>
              </a:rPr>
              <a:t>Today we are going on an ocean adventure with </a:t>
            </a:r>
            <a:r>
              <a:rPr lang="en-US" sz="3099" b="1" dirty="0">
                <a:solidFill>
                  <a:srgbClr val="F04F2B"/>
                </a:solidFill>
                <a:latin typeface="Canva Sans Bold"/>
                <a:ea typeface="Canva Sans Bold"/>
                <a:cs typeface="Canva Sans Bold"/>
                <a:sym typeface="Canva Sans Bold"/>
              </a:rPr>
              <a:t>Berry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500"/>
                                        <p:tgtEl>
                                          <p:spTgt spid="10">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Effect transition="in" filter="fade">
                                      <p:cBhvr>
                                        <p:cTn id="25" dur="500"/>
                                        <p:tgtEl>
                                          <p:spTgt spid="10">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xEl>
                                              <p:pRg st="5" end="5"/>
                                            </p:txEl>
                                          </p:spTgt>
                                        </p:tgtEl>
                                        <p:attrNameLst>
                                          <p:attrName>style.visibility</p:attrName>
                                        </p:attrNameLst>
                                      </p:cBhvr>
                                      <p:to>
                                        <p:strVal val="visible"/>
                                      </p:to>
                                    </p:set>
                                    <p:animEffect transition="in" filter="fade">
                                      <p:cBhvr>
                                        <p:cTn id="33" dur="500"/>
                                        <p:tgtEl>
                                          <p:spTgt spid="10">
                                            <p:txEl>
                                              <p:pRg st="5" end="5"/>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1">
                                            <p:txEl>
                                              <p:pRg st="1" end="1"/>
                                            </p:txEl>
                                          </p:spTgt>
                                        </p:tgtEl>
                                        <p:attrNameLst>
                                          <p:attrName>style.visibility</p:attrName>
                                        </p:attrNameLst>
                                      </p:cBhvr>
                                      <p:to>
                                        <p:strVal val="visible"/>
                                      </p:to>
                                    </p:set>
                                    <p:animEffect transition="in" filter="fade">
                                      <p:cBhvr>
                                        <p:cTn id="46" dur="500"/>
                                        <p:tgtEl>
                                          <p:spTgt spid="11">
                                            <p:txEl>
                                              <p:pRg st="1" end="1"/>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Effect transition="in" filter="fade">
                                      <p:cBhvr>
                                        <p:cTn id="49" dur="500"/>
                                        <p:tgtEl>
                                          <p:spTgt spid="11">
                                            <p:txEl>
                                              <p:pRg st="2" end="2"/>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11">
                                            <p:txEl>
                                              <p:pRg st="4" end="4"/>
                                            </p:txEl>
                                          </p:spTgt>
                                        </p:tgtEl>
                                        <p:attrNameLst>
                                          <p:attrName>style.visibility</p:attrName>
                                        </p:attrNameLst>
                                      </p:cBhvr>
                                      <p:to>
                                        <p:strVal val="visible"/>
                                      </p:to>
                                    </p:set>
                                    <p:animEffect transition="in" filter="fade">
                                      <p:cBhvr>
                                        <p:cTn id="52" dur="500"/>
                                        <p:tgtEl>
                                          <p:spTgt spid="11">
                                            <p:txEl>
                                              <p:pRg st="4" end="4"/>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11">
                                            <p:txEl>
                                              <p:pRg st="5" end="5"/>
                                            </p:txEl>
                                          </p:spTgt>
                                        </p:tgtEl>
                                        <p:attrNameLst>
                                          <p:attrName>style.visibility</p:attrName>
                                        </p:attrNameLst>
                                      </p:cBhvr>
                                      <p:to>
                                        <p:strVal val="visible"/>
                                      </p:to>
                                    </p:set>
                                    <p:animEffect transition="in" filter="fade">
                                      <p:cBhvr>
                                        <p:cTn id="55"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9"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1FEFE"/>
        </a:solidFill>
        <a:effectLst/>
      </p:bgPr>
    </p:bg>
    <p:spTree>
      <p:nvGrpSpPr>
        <p:cNvPr id="1" name=""/>
        <p:cNvGrpSpPr/>
        <p:nvPr/>
      </p:nvGrpSpPr>
      <p:grpSpPr>
        <a:xfrm>
          <a:off x="0" y="0"/>
          <a:ext cx="0" cy="0"/>
          <a:chOff x="0" y="0"/>
          <a:chExt cx="0" cy="0"/>
        </a:xfrm>
      </p:grpSpPr>
      <p:sp>
        <p:nvSpPr>
          <p:cNvPr id="2" name="Freeform 2"/>
          <p:cNvSpPr/>
          <p:nvPr/>
        </p:nvSpPr>
        <p:spPr>
          <a:xfrm>
            <a:off x="0" y="-1146869"/>
            <a:ext cx="18288000" cy="12192000"/>
          </a:xfrm>
          <a:custGeom>
            <a:avLst/>
            <a:gdLst/>
            <a:ahLst/>
            <a:cxnLst/>
            <a:rect l="l" t="t" r="r" b="b"/>
            <a:pathLst>
              <a:path w="18288000" h="12192000">
                <a:moveTo>
                  <a:pt x="0" y="0"/>
                </a:moveTo>
                <a:lnTo>
                  <a:pt x="18288000" y="0"/>
                </a:lnTo>
                <a:lnTo>
                  <a:pt x="18288000" y="12192000"/>
                </a:lnTo>
                <a:lnTo>
                  <a:pt x="0" y="12192000"/>
                </a:lnTo>
                <a:lnTo>
                  <a:pt x="0" y="0"/>
                </a:lnTo>
                <a:close/>
              </a:path>
            </a:pathLst>
          </a:custGeom>
          <a:blipFill>
            <a:blip r:embed="rId3"/>
            <a:stretch>
              <a:fillRect/>
            </a:stretch>
          </a:blipFill>
        </p:spPr>
        <p:txBody>
          <a:bodyPr/>
          <a:lstStyle/>
          <a:p>
            <a:endParaRPr lang="en-GB"/>
          </a:p>
        </p:txBody>
      </p:sp>
      <p:grpSp>
        <p:nvGrpSpPr>
          <p:cNvPr id="3" name="Group 3"/>
          <p:cNvGrpSpPr/>
          <p:nvPr/>
        </p:nvGrpSpPr>
        <p:grpSpPr>
          <a:xfrm>
            <a:off x="28575" y="0"/>
            <a:ext cx="18288000" cy="10287000"/>
            <a:chOff x="0" y="0"/>
            <a:chExt cx="4816593" cy="2709333"/>
          </a:xfrm>
        </p:grpSpPr>
        <p:sp>
          <p:nvSpPr>
            <p:cNvPr id="4" name="Freeform 4"/>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124C61">
                <a:alpha val="80000"/>
              </a:srgbClr>
            </a:solidFill>
          </p:spPr>
          <p:txBody>
            <a:bodyPr/>
            <a:lstStyle/>
            <a:p>
              <a:endParaRPr lang="en-GB"/>
            </a:p>
          </p:txBody>
        </p:sp>
        <p:sp>
          <p:nvSpPr>
            <p:cNvPr id="5" name="TextBox 5"/>
            <p:cNvSpPr txBox="1"/>
            <p:nvPr/>
          </p:nvSpPr>
          <p:spPr>
            <a:xfrm>
              <a:off x="0" y="-95250"/>
              <a:ext cx="4816593" cy="2804583"/>
            </a:xfrm>
            <a:prstGeom prst="rect">
              <a:avLst/>
            </a:prstGeom>
          </p:spPr>
          <p:txBody>
            <a:bodyPr lIns="50800" tIns="50800" rIns="50800" bIns="50800" rtlCol="0" anchor="ctr"/>
            <a:lstStyle/>
            <a:p>
              <a:pPr algn="ctr">
                <a:lnSpc>
                  <a:spcPts val="2079"/>
                </a:lnSpc>
              </a:pPr>
              <a:endParaRPr/>
            </a:p>
          </p:txBody>
        </p:sp>
      </p:grpSp>
      <p:sp>
        <p:nvSpPr>
          <p:cNvPr id="6" name="Freeform 6"/>
          <p:cNvSpPr/>
          <p:nvPr/>
        </p:nvSpPr>
        <p:spPr>
          <a:xfrm>
            <a:off x="381111" y="9119615"/>
            <a:ext cx="847075" cy="729497"/>
          </a:xfrm>
          <a:custGeom>
            <a:avLst/>
            <a:gdLst/>
            <a:ahLst/>
            <a:cxnLst/>
            <a:rect l="l" t="t" r="r" b="b"/>
            <a:pathLst>
              <a:path w="847075" h="729497">
                <a:moveTo>
                  <a:pt x="0" y="0"/>
                </a:moveTo>
                <a:lnTo>
                  <a:pt x="847075" y="0"/>
                </a:lnTo>
                <a:lnTo>
                  <a:pt x="847075" y="729496"/>
                </a:lnTo>
                <a:lnTo>
                  <a:pt x="0" y="729496"/>
                </a:lnTo>
                <a:lnTo>
                  <a:pt x="0" y="0"/>
                </a:lnTo>
                <a:close/>
              </a:path>
            </a:pathLst>
          </a:custGeom>
          <a:blipFill>
            <a:blip r:embed="rId4"/>
            <a:stretch>
              <a:fillRect t="-21562" b="-26"/>
            </a:stretch>
          </a:blipFill>
        </p:spPr>
        <p:txBody>
          <a:bodyPr/>
          <a:lstStyle/>
          <a:p>
            <a:endParaRPr lang="en-GB"/>
          </a:p>
        </p:txBody>
      </p:sp>
      <p:sp>
        <p:nvSpPr>
          <p:cNvPr id="7" name="AutoShape 7"/>
          <p:cNvSpPr/>
          <p:nvPr/>
        </p:nvSpPr>
        <p:spPr>
          <a:xfrm flipV="1">
            <a:off x="10895892" y="2166926"/>
            <a:ext cx="7420560" cy="19050"/>
          </a:xfrm>
          <a:prstGeom prst="line">
            <a:avLst/>
          </a:prstGeom>
          <a:ln w="95250" cap="flat">
            <a:solidFill>
              <a:srgbClr val="E1FEFE"/>
            </a:solidFill>
            <a:prstDash val="solid"/>
            <a:headEnd type="none" w="sm" len="sm"/>
            <a:tailEnd type="none" w="sm" len="sm"/>
          </a:ln>
        </p:spPr>
        <p:txBody>
          <a:bodyPr/>
          <a:lstStyle/>
          <a:p>
            <a:endParaRPr lang="en-GB"/>
          </a:p>
        </p:txBody>
      </p:sp>
      <p:sp>
        <p:nvSpPr>
          <p:cNvPr id="8" name="Freeform 8"/>
          <p:cNvSpPr/>
          <p:nvPr/>
        </p:nvSpPr>
        <p:spPr>
          <a:xfrm>
            <a:off x="12625583" y="2510751"/>
            <a:ext cx="5032791" cy="6382210"/>
          </a:xfrm>
          <a:custGeom>
            <a:avLst/>
            <a:gdLst/>
            <a:ahLst/>
            <a:cxnLst/>
            <a:rect l="l" t="t" r="r" b="b"/>
            <a:pathLst>
              <a:path w="5032791" h="6382210">
                <a:moveTo>
                  <a:pt x="0" y="0"/>
                </a:moveTo>
                <a:lnTo>
                  <a:pt x="5032792" y="0"/>
                </a:lnTo>
                <a:lnTo>
                  <a:pt x="5032792" y="6382210"/>
                </a:lnTo>
                <a:lnTo>
                  <a:pt x="0" y="6382210"/>
                </a:lnTo>
                <a:lnTo>
                  <a:pt x="0" y="0"/>
                </a:lnTo>
                <a:close/>
              </a:path>
            </a:pathLst>
          </a:custGeom>
          <a:blipFill>
            <a:blip r:embed="rId5"/>
            <a:stretch>
              <a:fillRect l="-10151"/>
            </a:stretch>
          </a:blipFill>
          <a:ln cap="sq">
            <a:noFill/>
            <a:prstDash val="solid"/>
            <a:miter/>
          </a:ln>
        </p:spPr>
        <p:txBody>
          <a:bodyPr/>
          <a:lstStyle/>
          <a:p>
            <a:endParaRPr lang="en-GB"/>
          </a:p>
        </p:txBody>
      </p:sp>
      <p:sp>
        <p:nvSpPr>
          <p:cNvPr id="9" name="TextBox 9"/>
          <p:cNvSpPr txBox="1"/>
          <p:nvPr/>
        </p:nvSpPr>
        <p:spPr>
          <a:xfrm>
            <a:off x="885168" y="967412"/>
            <a:ext cx="9205139" cy="730249"/>
          </a:xfrm>
          <a:prstGeom prst="rect">
            <a:avLst/>
          </a:prstGeom>
        </p:spPr>
        <p:txBody>
          <a:bodyPr lIns="0" tIns="0" rIns="0" bIns="0" rtlCol="0" anchor="t">
            <a:spAutoFit/>
          </a:bodyPr>
          <a:lstStyle/>
          <a:p>
            <a:pPr algn="l">
              <a:lnSpc>
                <a:spcPts val="5499"/>
              </a:lnSpc>
            </a:pPr>
            <a:r>
              <a:rPr lang="en-US" sz="5499">
                <a:solidFill>
                  <a:srgbClr val="E1FEFE"/>
                </a:solidFill>
                <a:latin typeface="Bely Display"/>
                <a:ea typeface="Bely Display"/>
                <a:cs typeface="Bely Display"/>
                <a:sym typeface="Bely Display"/>
              </a:rPr>
              <a:t>Let’s meet Berry</a:t>
            </a:r>
          </a:p>
        </p:txBody>
      </p:sp>
      <p:sp>
        <p:nvSpPr>
          <p:cNvPr id="10" name="TextBox 10"/>
          <p:cNvSpPr txBox="1"/>
          <p:nvPr/>
        </p:nvSpPr>
        <p:spPr>
          <a:xfrm>
            <a:off x="1028700" y="1801384"/>
            <a:ext cx="9148095" cy="7688702"/>
          </a:xfrm>
          <a:prstGeom prst="rect">
            <a:avLst/>
          </a:prstGeom>
        </p:spPr>
        <p:txBody>
          <a:bodyPr lIns="0" tIns="0" rIns="0" bIns="0" rtlCol="0" anchor="t">
            <a:spAutoFit/>
          </a:bodyPr>
          <a:lstStyle/>
          <a:p>
            <a:pPr algn="l">
              <a:lnSpc>
                <a:spcPts val="2860"/>
              </a:lnSpc>
            </a:pPr>
            <a:r>
              <a:rPr lang="en-US" sz="2200" dirty="0">
                <a:solidFill>
                  <a:srgbClr val="FFFFFF"/>
                </a:solidFill>
                <a:latin typeface="GalanoGrotesque-Medium"/>
                <a:ea typeface="GalanoGrotesque-Medium"/>
                <a:cs typeface="GalanoGrotesque-Medium"/>
                <a:sym typeface="GalanoGrotesque-Medium"/>
              </a:rPr>
              <a:t>Hello everyone! My name is Berry.</a:t>
            </a:r>
          </a:p>
          <a:p>
            <a:pPr algn="l">
              <a:lnSpc>
                <a:spcPts val="2860"/>
              </a:lnSpc>
            </a:pPr>
            <a:endParaRPr lang="en-US" sz="2200" dirty="0">
              <a:solidFill>
                <a:srgbClr val="FFFFFF"/>
              </a:solidFill>
              <a:latin typeface="GalanoGrotesque-Medium"/>
              <a:ea typeface="GalanoGrotesque-Medium"/>
              <a:cs typeface="GalanoGrotesque-Medium"/>
              <a:sym typeface="GalanoGrotesque-Medium"/>
            </a:endParaRPr>
          </a:p>
          <a:p>
            <a:pPr algn="l">
              <a:lnSpc>
                <a:spcPts val="2730"/>
              </a:lnSpc>
            </a:pPr>
            <a:r>
              <a:rPr lang="en-US" sz="2100" dirty="0">
                <a:solidFill>
                  <a:srgbClr val="FFFFFF"/>
                </a:solidFill>
                <a:latin typeface="GalanoGrotesque-Medium"/>
                <a:ea typeface="GalanoGrotesque-Medium"/>
                <a:cs typeface="GalanoGrotesque-Medium"/>
                <a:sym typeface="GalanoGrotesque-Medium"/>
              </a:rPr>
              <a:t>I’m so happy you’re here because I’m about to take you on a very special ocean adventure.</a:t>
            </a:r>
          </a:p>
          <a:p>
            <a:pPr algn="l">
              <a:lnSpc>
                <a:spcPts val="2730"/>
              </a:lnSpc>
            </a:pPr>
            <a:endParaRPr lang="en-US" sz="2100" dirty="0">
              <a:solidFill>
                <a:srgbClr val="FFFFFF"/>
              </a:solidFill>
              <a:latin typeface="GalanoGrotesque-Medium"/>
              <a:ea typeface="GalanoGrotesque-Medium"/>
              <a:cs typeface="GalanoGrotesque-Medium"/>
              <a:sym typeface="GalanoGrotesque-Medium"/>
            </a:endParaRPr>
          </a:p>
          <a:p>
            <a:pPr algn="l">
              <a:lnSpc>
                <a:spcPts val="2730"/>
              </a:lnSpc>
            </a:pPr>
            <a:r>
              <a:rPr lang="en-US" sz="2100" dirty="0">
                <a:solidFill>
                  <a:srgbClr val="FFFFFF"/>
                </a:solidFill>
                <a:latin typeface="GalanoGrotesque-Medium"/>
                <a:ea typeface="GalanoGrotesque-Medium"/>
                <a:cs typeface="GalanoGrotesque-Medium"/>
                <a:sym typeface="GalanoGrotesque-Medium"/>
              </a:rPr>
              <a:t>When I met my friend Nadia the whale, she showed me just how amazing our ocean is,  and how many wonderful creatures call it home. But she also helped me understand that our ocean needs our help.</a:t>
            </a:r>
          </a:p>
          <a:p>
            <a:pPr algn="r">
              <a:lnSpc>
                <a:spcPts val="2730"/>
              </a:lnSpc>
            </a:pPr>
            <a:endParaRPr lang="en-US" sz="2100" dirty="0">
              <a:solidFill>
                <a:srgbClr val="FFFFFF"/>
              </a:solidFill>
              <a:latin typeface="GalanoGrotesque-Medium"/>
              <a:ea typeface="GalanoGrotesque-Medium"/>
              <a:cs typeface="GalanoGrotesque-Medium"/>
              <a:sym typeface="GalanoGrotesque-Medium"/>
            </a:endParaRPr>
          </a:p>
          <a:p>
            <a:pPr algn="l">
              <a:lnSpc>
                <a:spcPts val="2730"/>
              </a:lnSpc>
            </a:pPr>
            <a:r>
              <a:rPr lang="en-US" sz="2100" dirty="0">
                <a:solidFill>
                  <a:srgbClr val="FFFFFF"/>
                </a:solidFill>
                <a:latin typeface="GalanoGrotesque-Medium"/>
                <a:ea typeface="GalanoGrotesque-Medium"/>
                <a:cs typeface="GalanoGrotesque-Medium"/>
                <a:sym typeface="GalanoGrotesque-Medium"/>
              </a:rPr>
              <a:t>My dad is a lobster fisherman. He loves the sea and wants to make sure there are plenty of whales, fish, lobsters and other sea creatures in our ocean for many years to come.</a:t>
            </a:r>
          </a:p>
          <a:p>
            <a:pPr algn="l">
              <a:lnSpc>
                <a:spcPts val="2730"/>
              </a:lnSpc>
            </a:pPr>
            <a:endParaRPr lang="en-US" sz="2100" dirty="0">
              <a:solidFill>
                <a:srgbClr val="FFFFFF"/>
              </a:solidFill>
              <a:latin typeface="GalanoGrotesque-Medium"/>
              <a:ea typeface="GalanoGrotesque-Medium"/>
              <a:cs typeface="GalanoGrotesque-Medium"/>
              <a:sym typeface="GalanoGrotesque-Medium"/>
            </a:endParaRPr>
          </a:p>
          <a:p>
            <a:pPr algn="l">
              <a:lnSpc>
                <a:spcPts val="2730"/>
              </a:lnSpc>
            </a:pPr>
            <a:r>
              <a:rPr lang="en-US" sz="2100" dirty="0">
                <a:solidFill>
                  <a:srgbClr val="FFFFFF"/>
                </a:solidFill>
                <a:latin typeface="GalanoGrotesque-Medium"/>
                <a:ea typeface="GalanoGrotesque-Medium"/>
                <a:cs typeface="GalanoGrotesque-Medium"/>
                <a:sym typeface="GalanoGrotesque-Medium"/>
              </a:rPr>
              <a:t>Nadia asked me to find some special Ocean Helpers, children who care about the sea and want to help protect it.</a:t>
            </a:r>
          </a:p>
          <a:p>
            <a:pPr algn="l">
              <a:lnSpc>
                <a:spcPts val="2730"/>
              </a:lnSpc>
            </a:pPr>
            <a:endParaRPr lang="en-US" sz="2100" dirty="0">
              <a:solidFill>
                <a:srgbClr val="FFFFFF"/>
              </a:solidFill>
              <a:latin typeface="GalanoGrotesque-Medium"/>
              <a:ea typeface="GalanoGrotesque-Medium"/>
              <a:cs typeface="GalanoGrotesque-Medium"/>
              <a:sym typeface="GalanoGrotesque-Medium"/>
            </a:endParaRPr>
          </a:p>
          <a:p>
            <a:pPr algn="l">
              <a:lnSpc>
                <a:spcPts val="2730"/>
              </a:lnSpc>
            </a:pPr>
            <a:r>
              <a:rPr lang="en-US" sz="2100" dirty="0">
                <a:solidFill>
                  <a:srgbClr val="FFFFFF"/>
                </a:solidFill>
                <a:latin typeface="GalanoGrotesque-Medium"/>
                <a:ea typeface="GalanoGrotesque-Medium"/>
                <a:cs typeface="GalanoGrotesque-Medium"/>
                <a:sym typeface="GalanoGrotesque-Medium"/>
              </a:rPr>
              <a:t>So, are you ready to join me, become Ocean Helpers and take on today’s ocean mission?</a:t>
            </a:r>
          </a:p>
          <a:p>
            <a:pPr algn="ctr">
              <a:lnSpc>
                <a:spcPts val="2730"/>
              </a:lnSpc>
            </a:pPr>
            <a:r>
              <a:rPr lang="en-US" sz="2100" dirty="0">
                <a:solidFill>
                  <a:srgbClr val="FFFFFF"/>
                </a:solidFill>
                <a:latin typeface="GalanoGrotesque-Medium"/>
                <a:ea typeface="GalanoGrotesque-Medium"/>
                <a:cs typeface="GalanoGrotesque-Medium"/>
                <a:sym typeface="GalanoGrotesque-Medium"/>
              </a:rPr>
              <a:t>Let’s begin!</a:t>
            </a:r>
          </a:p>
          <a:p>
            <a:pPr algn="l">
              <a:lnSpc>
                <a:spcPts val="2730"/>
              </a:lnSpc>
            </a:pPr>
            <a:endParaRPr lang="en-US" sz="2100" dirty="0">
              <a:solidFill>
                <a:srgbClr val="FFFFFF"/>
              </a:solidFill>
              <a:latin typeface="GalanoGrotesque-Medium"/>
              <a:ea typeface="GalanoGrotesque-Medium"/>
              <a:cs typeface="GalanoGrotesque-Medium"/>
              <a:sym typeface="GalanoGrotesque-Medium"/>
            </a:endParaRPr>
          </a:p>
          <a:p>
            <a:pPr algn="l">
              <a:lnSpc>
                <a:spcPts val="2730"/>
              </a:lnSpc>
            </a:pPr>
            <a:endParaRPr lang="en-US" sz="2100" dirty="0">
              <a:solidFill>
                <a:srgbClr val="FFFFFF"/>
              </a:solidFill>
              <a:latin typeface="GalanoGrotesque-Medium"/>
              <a:ea typeface="GalanoGrotesque-Medium"/>
              <a:cs typeface="GalanoGrotesque-Medium"/>
              <a:sym typeface="GalanoGrotesque-Medium"/>
            </a:endParaRPr>
          </a:p>
        </p:txBody>
      </p:sp>
      <p:sp>
        <p:nvSpPr>
          <p:cNvPr id="11" name="TextBox 11"/>
          <p:cNvSpPr txBox="1"/>
          <p:nvPr/>
        </p:nvSpPr>
        <p:spPr>
          <a:xfrm>
            <a:off x="11931133" y="1526211"/>
            <a:ext cx="7420560" cy="593090"/>
          </a:xfrm>
          <a:prstGeom prst="rect">
            <a:avLst/>
          </a:prstGeom>
        </p:spPr>
        <p:txBody>
          <a:bodyPr lIns="0" tIns="0" rIns="0" bIns="0" rtlCol="0" anchor="t">
            <a:spAutoFit/>
          </a:bodyPr>
          <a:lstStyle/>
          <a:p>
            <a:pPr algn="l">
              <a:lnSpc>
                <a:spcPts val="3639"/>
              </a:lnSpc>
            </a:pPr>
            <a:r>
              <a:rPr lang="en-US" sz="2799">
                <a:solidFill>
                  <a:srgbClr val="FFFFFF"/>
                </a:solidFill>
                <a:latin typeface="Galano Grotesque 3"/>
                <a:ea typeface="Galano Grotesque 3"/>
                <a:cs typeface="Galano Grotesque 3"/>
                <a:sym typeface="Galano Grotesque 3"/>
              </a:rPr>
              <a:t>pictures, puppet, animation video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fade">
                                      <p:cBhvr>
                                        <p:cTn id="17" dur="500"/>
                                        <p:tgtEl>
                                          <p:spTgt spid="1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6" end="6"/>
                                            </p:txEl>
                                          </p:spTgt>
                                        </p:tgtEl>
                                        <p:attrNameLst>
                                          <p:attrName>style.visibility</p:attrName>
                                        </p:attrNameLst>
                                      </p:cBhvr>
                                      <p:to>
                                        <p:strVal val="visible"/>
                                      </p:to>
                                    </p:set>
                                    <p:animEffect transition="in" filter="fade">
                                      <p:cBhvr>
                                        <p:cTn id="22" dur="500"/>
                                        <p:tgtEl>
                                          <p:spTgt spid="10">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8" end="8"/>
                                            </p:txEl>
                                          </p:spTgt>
                                        </p:tgtEl>
                                        <p:attrNameLst>
                                          <p:attrName>style.visibility</p:attrName>
                                        </p:attrNameLst>
                                      </p:cBhvr>
                                      <p:to>
                                        <p:strVal val="visible"/>
                                      </p:to>
                                    </p:set>
                                    <p:animEffect transition="in" filter="fade">
                                      <p:cBhvr>
                                        <p:cTn id="27" dur="500"/>
                                        <p:tgtEl>
                                          <p:spTgt spid="10">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xEl>
                                              <p:pRg st="10" end="10"/>
                                            </p:txEl>
                                          </p:spTgt>
                                        </p:tgtEl>
                                        <p:attrNameLst>
                                          <p:attrName>style.visibility</p:attrName>
                                        </p:attrNameLst>
                                      </p:cBhvr>
                                      <p:to>
                                        <p:strVal val="visible"/>
                                      </p:to>
                                    </p:set>
                                    <p:animEffect transition="in" filter="fade">
                                      <p:cBhvr>
                                        <p:cTn id="32" dur="500"/>
                                        <p:tgtEl>
                                          <p:spTgt spid="10">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xEl>
                                              <p:pRg st="11" end="11"/>
                                            </p:txEl>
                                          </p:spTgt>
                                        </p:tgtEl>
                                        <p:attrNameLst>
                                          <p:attrName>style.visibility</p:attrName>
                                        </p:attrNameLst>
                                      </p:cBhvr>
                                      <p:to>
                                        <p:strVal val="visible"/>
                                      </p:to>
                                    </p:set>
                                    <p:animEffect transition="in" filter="fade">
                                      <p:cBhvr>
                                        <p:cTn id="37" dur="500"/>
                                        <p:tgtEl>
                                          <p:spTgt spid="1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1FEFE"/>
        </a:solidFill>
        <a:effectLst/>
      </p:bgPr>
    </p:bg>
    <p:spTree>
      <p:nvGrpSpPr>
        <p:cNvPr id="1" name=""/>
        <p:cNvGrpSpPr/>
        <p:nvPr/>
      </p:nvGrpSpPr>
      <p:grpSpPr>
        <a:xfrm>
          <a:off x="0" y="0"/>
          <a:ext cx="0" cy="0"/>
          <a:chOff x="0" y="0"/>
          <a:chExt cx="0" cy="0"/>
        </a:xfrm>
      </p:grpSpPr>
      <p:sp>
        <p:nvSpPr>
          <p:cNvPr id="2" name="Freeform 2"/>
          <p:cNvSpPr/>
          <p:nvPr/>
        </p:nvSpPr>
        <p:spPr>
          <a:xfrm>
            <a:off x="542149" y="9131059"/>
            <a:ext cx="686037" cy="718052"/>
          </a:xfrm>
          <a:custGeom>
            <a:avLst/>
            <a:gdLst/>
            <a:ahLst/>
            <a:cxnLst/>
            <a:rect l="l" t="t" r="r" b="b"/>
            <a:pathLst>
              <a:path w="686037" h="718052">
                <a:moveTo>
                  <a:pt x="0" y="0"/>
                </a:moveTo>
                <a:lnTo>
                  <a:pt x="686037" y="0"/>
                </a:lnTo>
                <a:lnTo>
                  <a:pt x="686037" y="718052"/>
                </a:lnTo>
                <a:lnTo>
                  <a:pt x="0" y="718052"/>
                </a:lnTo>
                <a:lnTo>
                  <a:pt x="0" y="0"/>
                </a:lnTo>
                <a:close/>
              </a:path>
            </a:pathLst>
          </a:custGeom>
          <a:blipFill>
            <a:blip r:embed="rId3"/>
            <a:stretch>
              <a:fillRect/>
            </a:stretch>
          </a:blipFill>
        </p:spPr>
        <p:txBody>
          <a:bodyPr/>
          <a:lstStyle/>
          <a:p>
            <a:endParaRPr lang="en-GB"/>
          </a:p>
        </p:txBody>
      </p:sp>
      <p:sp>
        <p:nvSpPr>
          <p:cNvPr id="3" name="TextBox 3"/>
          <p:cNvSpPr txBox="1"/>
          <p:nvPr/>
        </p:nvSpPr>
        <p:spPr>
          <a:xfrm>
            <a:off x="168839" y="1125510"/>
            <a:ext cx="10037199" cy="1351279"/>
          </a:xfrm>
          <a:prstGeom prst="rect">
            <a:avLst/>
          </a:prstGeom>
        </p:spPr>
        <p:txBody>
          <a:bodyPr lIns="0" tIns="0" rIns="0" bIns="0" rtlCol="0" anchor="t">
            <a:spAutoFit/>
          </a:bodyPr>
          <a:lstStyle/>
          <a:p>
            <a:pPr algn="l">
              <a:lnSpc>
                <a:spcPts val="4899"/>
              </a:lnSpc>
            </a:pPr>
            <a:r>
              <a:rPr lang="en-US" sz="4899">
                <a:solidFill>
                  <a:srgbClr val="1A67E2"/>
                </a:solidFill>
                <a:latin typeface="Bely Display"/>
                <a:ea typeface="Bely Display"/>
                <a:cs typeface="Bely Display"/>
                <a:sym typeface="Bely Display"/>
              </a:rPr>
              <a:t>Mission One: Book Reading</a:t>
            </a:r>
          </a:p>
          <a:p>
            <a:pPr algn="l">
              <a:lnSpc>
                <a:spcPts val="5499"/>
              </a:lnSpc>
            </a:pPr>
            <a:endParaRPr lang="en-US" sz="4899">
              <a:solidFill>
                <a:srgbClr val="1A67E2"/>
              </a:solidFill>
              <a:latin typeface="Bely Display"/>
              <a:ea typeface="Bely Display"/>
              <a:cs typeface="Bely Display"/>
              <a:sym typeface="Bely Display"/>
            </a:endParaRPr>
          </a:p>
        </p:txBody>
      </p:sp>
      <p:sp>
        <p:nvSpPr>
          <p:cNvPr id="4" name="TextBox 4"/>
          <p:cNvSpPr txBox="1"/>
          <p:nvPr/>
        </p:nvSpPr>
        <p:spPr>
          <a:xfrm>
            <a:off x="307516" y="2394436"/>
            <a:ext cx="7351053" cy="2928710"/>
          </a:xfrm>
          <a:prstGeom prst="rect">
            <a:avLst/>
          </a:prstGeom>
        </p:spPr>
        <p:txBody>
          <a:bodyPr lIns="0" tIns="0" rIns="0" bIns="0" rtlCol="0" anchor="t">
            <a:spAutoFit/>
          </a:bodyPr>
          <a:lstStyle/>
          <a:p>
            <a:pPr algn="ctr">
              <a:lnSpc>
                <a:spcPts val="4419"/>
              </a:lnSpc>
            </a:pPr>
            <a:r>
              <a:rPr lang="en-US" sz="3399" dirty="0">
                <a:solidFill>
                  <a:srgbClr val="065BCC"/>
                </a:solidFill>
                <a:latin typeface="GalanoGrotesque-SemiBold"/>
                <a:ea typeface="GalanoGrotesque-SemiBold"/>
                <a:cs typeface="GalanoGrotesque-SemiBold"/>
                <a:sym typeface="GalanoGrotesque-SemiBold"/>
              </a:rPr>
              <a:t>Are you ready to discover Berry’s adventures and start your ocean journey ?.....</a:t>
            </a:r>
          </a:p>
          <a:p>
            <a:pPr algn="ctr">
              <a:lnSpc>
                <a:spcPts val="4419"/>
              </a:lnSpc>
            </a:pPr>
            <a:endParaRPr lang="en-US" sz="3399" dirty="0">
              <a:solidFill>
                <a:srgbClr val="065BCC"/>
              </a:solidFill>
              <a:latin typeface="GalanoGrotesque-SemiBold"/>
              <a:ea typeface="GalanoGrotesque-SemiBold"/>
              <a:cs typeface="GalanoGrotesque-SemiBold"/>
              <a:sym typeface="GalanoGrotesque-SemiBold"/>
            </a:endParaRPr>
          </a:p>
          <a:p>
            <a:pPr algn="ctr">
              <a:lnSpc>
                <a:spcPts val="4419"/>
              </a:lnSpc>
            </a:pPr>
            <a:endParaRPr lang="en-US" sz="3399" dirty="0">
              <a:solidFill>
                <a:srgbClr val="065BCC"/>
              </a:solidFill>
              <a:latin typeface="GalanoGrotesque-SemiBold"/>
              <a:ea typeface="GalanoGrotesque-SemiBold"/>
              <a:cs typeface="GalanoGrotesque-SemiBold"/>
              <a:sym typeface="GalanoGrotesque-SemiBold"/>
            </a:endParaRPr>
          </a:p>
        </p:txBody>
      </p:sp>
      <p:sp>
        <p:nvSpPr>
          <p:cNvPr id="5" name="Freeform 5"/>
          <p:cNvSpPr/>
          <p:nvPr/>
        </p:nvSpPr>
        <p:spPr>
          <a:xfrm>
            <a:off x="7933757" y="2089706"/>
            <a:ext cx="10096437" cy="7759406"/>
          </a:xfrm>
          <a:custGeom>
            <a:avLst/>
            <a:gdLst/>
            <a:ahLst/>
            <a:cxnLst/>
            <a:rect l="l" t="t" r="r" b="b"/>
            <a:pathLst>
              <a:path w="10096437" h="7759406">
                <a:moveTo>
                  <a:pt x="0" y="0"/>
                </a:moveTo>
                <a:lnTo>
                  <a:pt x="10096438" y="0"/>
                </a:lnTo>
                <a:lnTo>
                  <a:pt x="10096438" y="7759405"/>
                </a:lnTo>
                <a:lnTo>
                  <a:pt x="0" y="7759405"/>
                </a:lnTo>
                <a:lnTo>
                  <a:pt x="0" y="0"/>
                </a:lnTo>
                <a:close/>
              </a:path>
            </a:pathLst>
          </a:custGeom>
          <a:blipFill>
            <a:blip r:embed="rId4"/>
            <a:stretch>
              <a:fillRect/>
            </a:stretch>
          </a:blipFill>
        </p:spPr>
        <p:txBody>
          <a:bodyPr/>
          <a:lstStyle/>
          <a:p>
            <a:endParaRPr lang="en-GB"/>
          </a:p>
        </p:txBody>
      </p:sp>
      <p:sp>
        <p:nvSpPr>
          <p:cNvPr id="6" name="TextBox 6"/>
          <p:cNvSpPr txBox="1"/>
          <p:nvPr/>
        </p:nvSpPr>
        <p:spPr>
          <a:xfrm>
            <a:off x="424833" y="5151696"/>
            <a:ext cx="7116420" cy="2796162"/>
          </a:xfrm>
          <a:prstGeom prst="rect">
            <a:avLst/>
          </a:prstGeom>
        </p:spPr>
        <p:txBody>
          <a:bodyPr lIns="0" tIns="0" rIns="0" bIns="0" rtlCol="0" anchor="t">
            <a:spAutoFit/>
          </a:bodyPr>
          <a:lstStyle/>
          <a:p>
            <a:pPr algn="just">
              <a:lnSpc>
                <a:spcPts val="3516"/>
              </a:lnSpc>
              <a:spcBef>
                <a:spcPct val="0"/>
              </a:spcBef>
            </a:pPr>
            <a:r>
              <a:rPr lang="en-US" sz="2705" dirty="0">
                <a:solidFill>
                  <a:srgbClr val="003B68"/>
                </a:solidFill>
                <a:latin typeface="GalanoGrotesque-SemiBold"/>
                <a:ea typeface="GalanoGrotesque-SemiBold"/>
                <a:cs typeface="GalanoGrotesque-SemiBold"/>
                <a:sym typeface="GalanoGrotesque-SemiBold"/>
              </a:rPr>
              <a:t>You know some of the problems that Nadia and her ocean friends face. But Berry doesn't just want to talk about the problems, he wants to find solutions! Are you ready to become Ocean Helpers and complete your first mission?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1FEFE"/>
        </a:solidFill>
        <a:effectLst/>
      </p:bgPr>
    </p:bg>
    <p:spTree>
      <p:nvGrpSpPr>
        <p:cNvPr id="1" name=""/>
        <p:cNvGrpSpPr/>
        <p:nvPr/>
      </p:nvGrpSpPr>
      <p:grpSpPr>
        <a:xfrm>
          <a:off x="0" y="0"/>
          <a:ext cx="0" cy="0"/>
          <a:chOff x="0" y="0"/>
          <a:chExt cx="0" cy="0"/>
        </a:xfrm>
      </p:grpSpPr>
      <p:sp>
        <p:nvSpPr>
          <p:cNvPr id="2" name="Freeform 2"/>
          <p:cNvSpPr/>
          <p:nvPr/>
        </p:nvSpPr>
        <p:spPr>
          <a:xfrm>
            <a:off x="-1741824" y="-136770"/>
            <a:ext cx="11039819" cy="10423770"/>
          </a:xfrm>
          <a:custGeom>
            <a:avLst/>
            <a:gdLst/>
            <a:ahLst/>
            <a:cxnLst/>
            <a:rect l="l" t="t" r="r" b="b"/>
            <a:pathLst>
              <a:path w="11039819" h="10423770">
                <a:moveTo>
                  <a:pt x="0" y="0"/>
                </a:moveTo>
                <a:lnTo>
                  <a:pt x="11039819" y="0"/>
                </a:lnTo>
                <a:lnTo>
                  <a:pt x="11039819" y="10423770"/>
                </a:lnTo>
                <a:lnTo>
                  <a:pt x="0" y="10423770"/>
                </a:lnTo>
                <a:lnTo>
                  <a:pt x="0" y="0"/>
                </a:lnTo>
                <a:close/>
              </a:path>
            </a:pathLst>
          </a:custGeom>
          <a:blipFill>
            <a:blip r:embed="rId3"/>
            <a:stretch>
              <a:fillRect l="-20814" r="-20814"/>
            </a:stretch>
          </a:blipFill>
        </p:spPr>
        <p:txBody>
          <a:bodyPr/>
          <a:lstStyle/>
          <a:p>
            <a:endParaRPr lang="en-GB"/>
          </a:p>
        </p:txBody>
      </p:sp>
      <p:grpSp>
        <p:nvGrpSpPr>
          <p:cNvPr id="3" name="Group 3"/>
          <p:cNvGrpSpPr/>
          <p:nvPr/>
        </p:nvGrpSpPr>
        <p:grpSpPr>
          <a:xfrm>
            <a:off x="8970232" y="0"/>
            <a:ext cx="9317768" cy="10395535"/>
            <a:chOff x="0" y="0"/>
            <a:chExt cx="2454062" cy="2737919"/>
          </a:xfrm>
        </p:grpSpPr>
        <p:sp>
          <p:nvSpPr>
            <p:cNvPr id="4" name="Freeform 4"/>
            <p:cNvSpPr/>
            <p:nvPr/>
          </p:nvSpPr>
          <p:spPr>
            <a:xfrm>
              <a:off x="0" y="0"/>
              <a:ext cx="2454062" cy="2737919"/>
            </a:xfrm>
            <a:custGeom>
              <a:avLst/>
              <a:gdLst/>
              <a:ahLst/>
              <a:cxnLst/>
              <a:rect l="l" t="t" r="r" b="b"/>
              <a:pathLst>
                <a:path w="2454062" h="2737919">
                  <a:moveTo>
                    <a:pt x="0" y="0"/>
                  </a:moveTo>
                  <a:lnTo>
                    <a:pt x="2454062" y="0"/>
                  </a:lnTo>
                  <a:lnTo>
                    <a:pt x="2454062" y="2737919"/>
                  </a:lnTo>
                  <a:lnTo>
                    <a:pt x="0" y="2737919"/>
                  </a:lnTo>
                  <a:close/>
                </a:path>
              </a:pathLst>
            </a:custGeom>
            <a:solidFill>
              <a:srgbClr val="1A67E2"/>
            </a:solidFill>
          </p:spPr>
          <p:txBody>
            <a:bodyPr/>
            <a:lstStyle/>
            <a:p>
              <a:endParaRPr lang="en-GB"/>
            </a:p>
          </p:txBody>
        </p:sp>
        <p:sp>
          <p:nvSpPr>
            <p:cNvPr id="5" name="TextBox 5"/>
            <p:cNvSpPr txBox="1"/>
            <p:nvPr/>
          </p:nvSpPr>
          <p:spPr>
            <a:xfrm>
              <a:off x="0" y="-95250"/>
              <a:ext cx="2454062" cy="2833169"/>
            </a:xfrm>
            <a:prstGeom prst="rect">
              <a:avLst/>
            </a:prstGeom>
          </p:spPr>
          <p:txBody>
            <a:bodyPr lIns="50800" tIns="50800" rIns="50800" bIns="50800" rtlCol="0" anchor="ctr"/>
            <a:lstStyle/>
            <a:p>
              <a:pPr algn="ctr">
                <a:lnSpc>
                  <a:spcPts val="2079"/>
                </a:lnSpc>
              </a:pPr>
              <a:endParaRPr/>
            </a:p>
          </p:txBody>
        </p:sp>
      </p:grpSp>
      <p:sp>
        <p:nvSpPr>
          <p:cNvPr id="6" name="Freeform 6"/>
          <p:cNvSpPr/>
          <p:nvPr/>
        </p:nvSpPr>
        <p:spPr>
          <a:xfrm>
            <a:off x="542149" y="9131059"/>
            <a:ext cx="686037" cy="718052"/>
          </a:xfrm>
          <a:custGeom>
            <a:avLst/>
            <a:gdLst/>
            <a:ahLst/>
            <a:cxnLst/>
            <a:rect l="l" t="t" r="r" b="b"/>
            <a:pathLst>
              <a:path w="686037" h="718052">
                <a:moveTo>
                  <a:pt x="0" y="0"/>
                </a:moveTo>
                <a:lnTo>
                  <a:pt x="686037" y="0"/>
                </a:lnTo>
                <a:lnTo>
                  <a:pt x="686037" y="718052"/>
                </a:lnTo>
                <a:lnTo>
                  <a:pt x="0" y="718052"/>
                </a:lnTo>
                <a:lnTo>
                  <a:pt x="0" y="0"/>
                </a:lnTo>
                <a:close/>
              </a:path>
            </a:pathLst>
          </a:custGeom>
          <a:blipFill>
            <a:blip r:embed="rId4"/>
            <a:stretch>
              <a:fillRect t="-21" b="-21"/>
            </a:stretch>
          </a:blipFill>
        </p:spPr>
        <p:txBody>
          <a:bodyPr/>
          <a:lstStyle/>
          <a:p>
            <a:endParaRPr lang="en-GB"/>
          </a:p>
        </p:txBody>
      </p:sp>
      <p:sp>
        <p:nvSpPr>
          <p:cNvPr id="7" name="TextBox 7"/>
          <p:cNvSpPr txBox="1"/>
          <p:nvPr/>
        </p:nvSpPr>
        <p:spPr>
          <a:xfrm>
            <a:off x="9478371" y="298451"/>
            <a:ext cx="9205139" cy="730249"/>
          </a:xfrm>
          <a:prstGeom prst="rect">
            <a:avLst/>
          </a:prstGeom>
        </p:spPr>
        <p:txBody>
          <a:bodyPr lIns="0" tIns="0" rIns="0" bIns="0" rtlCol="0" anchor="t">
            <a:spAutoFit/>
          </a:bodyPr>
          <a:lstStyle/>
          <a:p>
            <a:pPr algn="l">
              <a:lnSpc>
                <a:spcPts val="5499"/>
              </a:lnSpc>
            </a:pPr>
            <a:r>
              <a:rPr lang="en-US" sz="5499">
                <a:solidFill>
                  <a:srgbClr val="E1FEFE"/>
                </a:solidFill>
                <a:latin typeface="Bely Display"/>
                <a:ea typeface="Bely Display"/>
                <a:cs typeface="Bely Display"/>
                <a:sym typeface="Bely Display"/>
              </a:rPr>
              <a:t>Activity 3-Year 2/3</a:t>
            </a:r>
          </a:p>
        </p:txBody>
      </p:sp>
      <p:sp>
        <p:nvSpPr>
          <p:cNvPr id="8" name="TextBox 8"/>
          <p:cNvSpPr txBox="1"/>
          <p:nvPr/>
        </p:nvSpPr>
        <p:spPr>
          <a:xfrm>
            <a:off x="9478371" y="1012824"/>
            <a:ext cx="5503505" cy="657225"/>
          </a:xfrm>
          <a:prstGeom prst="rect">
            <a:avLst/>
          </a:prstGeom>
        </p:spPr>
        <p:txBody>
          <a:bodyPr lIns="0" tIns="0" rIns="0" bIns="0" rtlCol="0" anchor="t">
            <a:spAutoFit/>
          </a:bodyPr>
          <a:lstStyle/>
          <a:p>
            <a:pPr algn="l">
              <a:lnSpc>
                <a:spcPts val="4199"/>
              </a:lnSpc>
            </a:pPr>
            <a:r>
              <a:rPr lang="en-US" sz="2999" dirty="0">
                <a:solidFill>
                  <a:srgbClr val="F9F871"/>
                </a:solidFill>
                <a:latin typeface="GalanoGrotesque-SemiBold"/>
                <a:ea typeface="GalanoGrotesque-SemiBold"/>
                <a:cs typeface="GalanoGrotesque-SemiBold"/>
                <a:sym typeface="GalanoGrotesque-SemiBold"/>
              </a:rPr>
              <a:t>Plant a seagrass meadow</a:t>
            </a:r>
          </a:p>
        </p:txBody>
      </p:sp>
      <p:sp>
        <p:nvSpPr>
          <p:cNvPr id="9" name="TextBox 9"/>
          <p:cNvSpPr txBox="1"/>
          <p:nvPr/>
        </p:nvSpPr>
        <p:spPr>
          <a:xfrm>
            <a:off x="9297995" y="1727199"/>
            <a:ext cx="8990005" cy="8336280"/>
          </a:xfrm>
          <a:prstGeom prst="rect">
            <a:avLst/>
          </a:prstGeom>
        </p:spPr>
        <p:txBody>
          <a:bodyPr lIns="0" tIns="0" rIns="0" bIns="0" rtlCol="0" anchor="t">
            <a:spAutoFit/>
          </a:bodyPr>
          <a:lstStyle/>
          <a:p>
            <a:pPr algn="l">
              <a:lnSpc>
                <a:spcPts val="2729"/>
              </a:lnSpc>
            </a:pPr>
            <a:r>
              <a:rPr lang="en-US" sz="2099" dirty="0">
                <a:solidFill>
                  <a:srgbClr val="FF9AD1"/>
                </a:solidFill>
                <a:latin typeface="GalanoGrotesque-SemiBold"/>
                <a:ea typeface="GalanoGrotesque-SemiBold"/>
                <a:cs typeface="GalanoGrotesque-SemiBold"/>
                <a:sym typeface="GalanoGrotesque-SemiBold"/>
              </a:rPr>
              <a:t>Berry’s Mission</a:t>
            </a:r>
          </a:p>
          <a:p>
            <a:pPr algn="l">
              <a:lnSpc>
                <a:spcPts val="2729"/>
              </a:lnSpc>
            </a:pPr>
            <a:r>
              <a:rPr lang="en-US" sz="2099" dirty="0">
                <a:solidFill>
                  <a:srgbClr val="FFFFFF"/>
                </a:solidFill>
                <a:latin typeface="Galano Grotesque 2"/>
                <a:ea typeface="Galano Grotesque 2"/>
                <a:cs typeface="Galano Grotesque 2"/>
                <a:sym typeface="Galano Grotesque 2"/>
              </a:rPr>
              <a:t>Do you know what seagrass is? Let's discover why it is so important. Can you help me plant a new seagrass meadow?</a:t>
            </a:r>
          </a:p>
          <a:p>
            <a:pPr algn="l">
              <a:lnSpc>
                <a:spcPts val="2729"/>
              </a:lnSpc>
            </a:pPr>
            <a:endParaRPr lang="en-US" sz="2099" dirty="0">
              <a:solidFill>
                <a:srgbClr val="FFFFFF"/>
              </a:solidFill>
              <a:latin typeface="Galano Grotesque 2"/>
              <a:ea typeface="Galano Grotesque 2"/>
              <a:cs typeface="Galano Grotesque 2"/>
              <a:sym typeface="Galano Grotesque 2"/>
            </a:endParaRPr>
          </a:p>
          <a:p>
            <a:pPr algn="l">
              <a:lnSpc>
                <a:spcPts val="2729"/>
              </a:lnSpc>
            </a:pPr>
            <a:r>
              <a:rPr lang="en-US" sz="2099" dirty="0">
                <a:solidFill>
                  <a:srgbClr val="FFFFFF"/>
                </a:solidFill>
                <a:latin typeface="Galano Grotesque 2"/>
                <a:ea typeface="Galano Grotesque 2"/>
                <a:cs typeface="Galano Grotesque 2"/>
                <a:sym typeface="Galano Grotesque 2"/>
              </a:rPr>
              <a:t>Your Mission</a:t>
            </a:r>
          </a:p>
          <a:p>
            <a:pPr algn="l">
              <a:lnSpc>
                <a:spcPts val="2729"/>
              </a:lnSpc>
            </a:pPr>
            <a:r>
              <a:rPr lang="en-US" sz="2099" dirty="0">
                <a:solidFill>
                  <a:srgbClr val="FFFFFF"/>
                </a:solidFill>
                <a:latin typeface="Galano Grotesque 2"/>
                <a:ea typeface="Galano Grotesque 2"/>
                <a:cs typeface="Galano Grotesque 2"/>
                <a:sym typeface="Galano Grotesque 2"/>
              </a:rPr>
              <a:t>1. 🌱 Restore the seabed</a:t>
            </a:r>
          </a:p>
          <a:p>
            <a:pPr algn="l">
              <a:lnSpc>
                <a:spcPts val="2729"/>
              </a:lnSpc>
            </a:pPr>
            <a:r>
              <a:rPr lang="en-US" sz="2099" dirty="0">
                <a:solidFill>
                  <a:srgbClr val="FFFFFF"/>
                </a:solidFill>
                <a:latin typeface="Galano Grotesque 2"/>
                <a:ea typeface="Galano Grotesque 2"/>
                <a:cs typeface="Galano Grotesque 2"/>
                <a:sym typeface="Galano Grotesque 2"/>
              </a:rPr>
              <a:t> Help the seagrass grow from seed → meadow.</a:t>
            </a:r>
          </a:p>
          <a:p>
            <a:pPr algn="l">
              <a:lnSpc>
                <a:spcPts val="2729"/>
              </a:lnSpc>
            </a:pPr>
            <a:endParaRPr lang="en-US" sz="2099" dirty="0">
              <a:solidFill>
                <a:srgbClr val="FFFFFF"/>
              </a:solidFill>
              <a:latin typeface="Galano Grotesque 2"/>
              <a:ea typeface="Galano Grotesque 2"/>
              <a:cs typeface="Galano Grotesque 2"/>
              <a:sym typeface="Galano Grotesque 2"/>
            </a:endParaRPr>
          </a:p>
          <a:p>
            <a:pPr algn="l">
              <a:lnSpc>
                <a:spcPts val="2729"/>
              </a:lnSpc>
            </a:pPr>
            <a:r>
              <a:rPr lang="en-US" sz="2099" dirty="0">
                <a:solidFill>
                  <a:srgbClr val="FFFFFF"/>
                </a:solidFill>
                <a:latin typeface="Galano Grotesque 2"/>
                <a:ea typeface="Galano Grotesque 2"/>
                <a:cs typeface="Galano Grotesque 2"/>
                <a:sym typeface="Galano Grotesque 2"/>
              </a:rPr>
              <a:t>2. 🥽 Dive &amp; Discover</a:t>
            </a:r>
          </a:p>
          <a:p>
            <a:pPr algn="l">
              <a:lnSpc>
                <a:spcPts val="2729"/>
              </a:lnSpc>
            </a:pPr>
            <a:r>
              <a:rPr lang="en-US" sz="2099" dirty="0">
                <a:solidFill>
                  <a:srgbClr val="FFFFFF"/>
                </a:solidFill>
                <a:latin typeface="Galano Grotesque 2"/>
                <a:ea typeface="Galano Grotesque 2"/>
                <a:cs typeface="Galano Grotesque 2"/>
                <a:sym typeface="Galano Grotesque 2"/>
              </a:rPr>
              <a:t> Search the classroom for hidden sea creatures.</a:t>
            </a:r>
          </a:p>
          <a:p>
            <a:pPr algn="l">
              <a:lnSpc>
                <a:spcPts val="2729"/>
              </a:lnSpc>
            </a:pPr>
            <a:r>
              <a:rPr lang="en-US" sz="2099" dirty="0">
                <a:solidFill>
                  <a:srgbClr val="FFFFFF"/>
                </a:solidFill>
                <a:latin typeface="Galano Grotesque 2"/>
                <a:ea typeface="Galano Grotesque 2"/>
                <a:cs typeface="Galano Grotesque 2"/>
                <a:sym typeface="Galano Grotesque 2"/>
              </a:rPr>
              <a:t>Possible animals:</a:t>
            </a:r>
          </a:p>
          <a:p>
            <a:pPr marL="453387" lvl="1" indent="-226693" algn="l">
              <a:lnSpc>
                <a:spcPts val="2729"/>
              </a:lnSpc>
              <a:buFont typeface="Arial"/>
              <a:buChar char="•"/>
            </a:pPr>
            <a:r>
              <a:rPr lang="en-US" sz="2099" dirty="0">
                <a:solidFill>
                  <a:srgbClr val="FFFFFF"/>
                </a:solidFill>
                <a:latin typeface="Galano Grotesque 2"/>
                <a:ea typeface="Galano Grotesque 2"/>
                <a:cs typeface="Galano Grotesque 2"/>
                <a:sym typeface="Galano Grotesque 2"/>
              </a:rPr>
              <a:t> Fish</a:t>
            </a:r>
          </a:p>
          <a:p>
            <a:pPr marL="453387" lvl="1" indent="-226693" algn="l">
              <a:lnSpc>
                <a:spcPts val="2729"/>
              </a:lnSpc>
              <a:buFont typeface="Arial"/>
              <a:buChar char="•"/>
            </a:pPr>
            <a:r>
              <a:rPr lang="en-US" sz="2099" dirty="0">
                <a:solidFill>
                  <a:srgbClr val="FFFFFF"/>
                </a:solidFill>
                <a:latin typeface="Galano Grotesque 2"/>
                <a:ea typeface="Galano Grotesque 2"/>
                <a:cs typeface="Galano Grotesque 2"/>
                <a:sym typeface="Galano Grotesque 2"/>
              </a:rPr>
              <a:t> Crabs</a:t>
            </a:r>
          </a:p>
          <a:p>
            <a:pPr marL="453387" lvl="1" indent="-226693" algn="l">
              <a:lnSpc>
                <a:spcPts val="2729"/>
              </a:lnSpc>
              <a:buFont typeface="Arial"/>
              <a:buChar char="•"/>
            </a:pPr>
            <a:r>
              <a:rPr lang="en-US" sz="2099" dirty="0">
                <a:solidFill>
                  <a:srgbClr val="FFFFFF"/>
                </a:solidFill>
                <a:latin typeface="Galano Grotesque 2"/>
                <a:ea typeface="Galano Grotesque 2"/>
                <a:cs typeface="Galano Grotesque 2"/>
                <a:sym typeface="Galano Grotesque 2"/>
              </a:rPr>
              <a:t> Lobsters</a:t>
            </a:r>
          </a:p>
          <a:p>
            <a:pPr marL="453387" lvl="1" indent="-226693" algn="l">
              <a:lnSpc>
                <a:spcPts val="2729"/>
              </a:lnSpc>
              <a:buFont typeface="Arial"/>
              <a:buChar char="•"/>
            </a:pPr>
            <a:r>
              <a:rPr lang="en-US" sz="2099" dirty="0">
                <a:solidFill>
                  <a:srgbClr val="FFFFFF"/>
                </a:solidFill>
                <a:latin typeface="Galano Grotesque 2"/>
                <a:ea typeface="Galano Grotesque 2"/>
                <a:cs typeface="Galano Grotesque 2"/>
                <a:sym typeface="Galano Grotesque 2"/>
              </a:rPr>
              <a:t> Seahorses</a:t>
            </a:r>
          </a:p>
          <a:p>
            <a:pPr marL="453387" lvl="1" indent="-226693" algn="l">
              <a:lnSpc>
                <a:spcPts val="2729"/>
              </a:lnSpc>
              <a:buFont typeface="Arial"/>
              <a:buChar char="•"/>
            </a:pPr>
            <a:endParaRPr lang="en-US" sz="2099" dirty="0">
              <a:solidFill>
                <a:srgbClr val="FFFFFF"/>
              </a:solidFill>
              <a:latin typeface="Galano Grotesque 2"/>
              <a:ea typeface="Galano Grotesque 2"/>
              <a:cs typeface="Galano Grotesque 2"/>
              <a:sym typeface="Galano Grotesque 2"/>
            </a:endParaRPr>
          </a:p>
          <a:p>
            <a:pPr algn="l">
              <a:lnSpc>
                <a:spcPts val="2729"/>
              </a:lnSpc>
            </a:pPr>
            <a:r>
              <a:rPr lang="en-US" sz="2099" dirty="0">
                <a:solidFill>
                  <a:srgbClr val="FFFFFF"/>
                </a:solidFill>
                <a:latin typeface="Galano Grotesque 2"/>
                <a:ea typeface="Galano Grotesque 2"/>
                <a:cs typeface="Galano Grotesque 2"/>
                <a:sym typeface="Galano Grotesque 2"/>
              </a:rPr>
              <a:t>3. 🐟 Find Their Home</a:t>
            </a:r>
          </a:p>
          <a:p>
            <a:pPr algn="l">
              <a:lnSpc>
                <a:spcPts val="2729"/>
              </a:lnSpc>
            </a:pPr>
            <a:r>
              <a:rPr lang="en-US" sz="2099" dirty="0">
                <a:solidFill>
                  <a:srgbClr val="FFFFFF"/>
                </a:solidFill>
                <a:latin typeface="Galano Grotesque 2"/>
                <a:ea typeface="Galano Grotesque 2"/>
                <a:cs typeface="Galano Grotesque 2"/>
                <a:sym typeface="Galano Grotesque 2"/>
              </a:rPr>
              <a:t> Bring the animals back and place them in the seagrass meadow.</a:t>
            </a:r>
          </a:p>
          <a:p>
            <a:pPr algn="l">
              <a:lnSpc>
                <a:spcPts val="2729"/>
              </a:lnSpc>
            </a:pPr>
            <a:endParaRPr lang="en-US" sz="2099" dirty="0">
              <a:solidFill>
                <a:srgbClr val="FFFFFF"/>
              </a:solidFill>
              <a:latin typeface="Galano Grotesque 2"/>
              <a:ea typeface="Galano Grotesque 2"/>
              <a:cs typeface="Galano Grotesque 2"/>
              <a:sym typeface="Galano Grotesque 2"/>
            </a:endParaRPr>
          </a:p>
          <a:p>
            <a:pPr algn="l">
              <a:lnSpc>
                <a:spcPts val="2729"/>
              </a:lnSpc>
            </a:pPr>
            <a:r>
              <a:rPr lang="en-US" sz="2099" dirty="0">
                <a:solidFill>
                  <a:srgbClr val="78F9FF"/>
                </a:solidFill>
                <a:latin typeface="Galano Grotesque 2"/>
                <a:ea typeface="Galano Grotesque 2"/>
                <a:cs typeface="Galano Grotesque 2"/>
                <a:sym typeface="Galano Grotesque 2"/>
              </a:rPr>
              <a:t>Think &amp; Talk</a:t>
            </a:r>
          </a:p>
          <a:p>
            <a:pPr marL="453387" lvl="1" indent="-226693" algn="l">
              <a:lnSpc>
                <a:spcPts val="2729"/>
              </a:lnSpc>
              <a:buFont typeface="Arial"/>
              <a:buChar char="•"/>
            </a:pPr>
            <a:r>
              <a:rPr lang="en-US" sz="2099" dirty="0">
                <a:solidFill>
                  <a:srgbClr val="FFFFFF"/>
                </a:solidFill>
                <a:latin typeface="Galano Grotesque 2"/>
                <a:ea typeface="Galano Grotesque 2"/>
                <a:cs typeface="Galano Grotesque 2"/>
                <a:sym typeface="Galano Grotesque 2"/>
              </a:rPr>
              <a:t>Who lives in the seagrass?</a:t>
            </a:r>
          </a:p>
          <a:p>
            <a:pPr marL="453387" lvl="1" indent="-226693" algn="l">
              <a:lnSpc>
                <a:spcPts val="2729"/>
              </a:lnSpc>
              <a:buFont typeface="Arial"/>
              <a:buChar char="•"/>
            </a:pPr>
            <a:r>
              <a:rPr lang="en-US" sz="2099" dirty="0">
                <a:solidFill>
                  <a:srgbClr val="FFFFFF"/>
                </a:solidFill>
                <a:latin typeface="Galano Grotesque 2"/>
                <a:ea typeface="Galano Grotesque 2"/>
                <a:cs typeface="Galano Grotesque 2"/>
                <a:sym typeface="Galano Grotesque 2"/>
              </a:rPr>
              <a:t>Why is seagrass important?</a:t>
            </a:r>
          </a:p>
          <a:p>
            <a:pPr marL="453387" lvl="1" indent="-226693" algn="l">
              <a:lnSpc>
                <a:spcPts val="2729"/>
              </a:lnSpc>
              <a:buFont typeface="Arial"/>
              <a:buChar char="•"/>
            </a:pPr>
            <a:r>
              <a:rPr lang="en-US" sz="2099" dirty="0">
                <a:solidFill>
                  <a:srgbClr val="FFFFFF"/>
                </a:solidFill>
                <a:latin typeface="Galano Grotesque 2"/>
                <a:ea typeface="Galano Grotesque 2"/>
                <a:cs typeface="Galano Grotesque 2"/>
                <a:sym typeface="Galano Grotesque 2"/>
              </a:rPr>
              <a:t>Did you know seagrass can also help our planet?</a:t>
            </a:r>
          </a:p>
          <a:p>
            <a:pPr algn="l">
              <a:lnSpc>
                <a:spcPts val="2729"/>
              </a:lnSpc>
            </a:pPr>
            <a:endParaRPr lang="en-US" sz="2099" dirty="0">
              <a:solidFill>
                <a:srgbClr val="FFFFFF"/>
              </a:solidFill>
              <a:latin typeface="Galano Grotesque 2"/>
              <a:ea typeface="Galano Grotesque 2"/>
              <a:cs typeface="Galano Grotesque 2"/>
              <a:sym typeface="Galano Grotesque 2"/>
            </a:endParaRPr>
          </a:p>
        </p:txBody>
      </p:sp>
      <p:sp>
        <p:nvSpPr>
          <p:cNvPr id="10" name="Freeform 10"/>
          <p:cNvSpPr/>
          <p:nvPr/>
        </p:nvSpPr>
        <p:spPr>
          <a:xfrm>
            <a:off x="14644239" y="1028700"/>
            <a:ext cx="1427689" cy="1042213"/>
          </a:xfrm>
          <a:custGeom>
            <a:avLst/>
            <a:gdLst/>
            <a:ahLst/>
            <a:cxnLst/>
            <a:rect l="l" t="t" r="r" b="b"/>
            <a:pathLst>
              <a:path w="1427689" h="1042213">
                <a:moveTo>
                  <a:pt x="0" y="0"/>
                </a:moveTo>
                <a:lnTo>
                  <a:pt x="1427690" y="0"/>
                </a:lnTo>
                <a:lnTo>
                  <a:pt x="1427690" y="1042213"/>
                </a:lnTo>
                <a:lnTo>
                  <a:pt x="0" y="1042213"/>
                </a:lnTo>
                <a:lnTo>
                  <a:pt x="0" y="0"/>
                </a:lnTo>
                <a:close/>
              </a:path>
            </a:pathLst>
          </a:custGeom>
          <a:blipFill>
            <a:blip r:embed="rId5"/>
            <a:stretch>
              <a:fillRect/>
            </a:stretch>
          </a:blipFill>
        </p:spPr>
        <p:txBody>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fade">
                                      <p:cBhvr>
                                        <p:cTn id="15" dur="500"/>
                                        <p:tgtEl>
                                          <p:spTgt spid="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xEl>
                                              <p:pRg st="3" end="3"/>
                                            </p:txEl>
                                          </p:spTgt>
                                        </p:tgtEl>
                                        <p:attrNameLst>
                                          <p:attrName>style.visibility</p:attrName>
                                        </p:attrNameLst>
                                      </p:cBhvr>
                                      <p:to>
                                        <p:strVal val="visible"/>
                                      </p:to>
                                    </p:set>
                                    <p:animEffect transition="in" filter="fade">
                                      <p:cBhvr>
                                        <p:cTn id="20" dur="500"/>
                                        <p:tgtEl>
                                          <p:spTgt spid="9">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animEffect transition="in" filter="fade">
                                      <p:cBhvr>
                                        <p:cTn id="25" dur="500"/>
                                        <p:tgtEl>
                                          <p:spTgt spid="9">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9">
                                            <p:txEl>
                                              <p:pRg st="5" end="5"/>
                                            </p:txEl>
                                          </p:spTgt>
                                        </p:tgtEl>
                                        <p:attrNameLst>
                                          <p:attrName>style.visibility</p:attrName>
                                        </p:attrNameLst>
                                      </p:cBhvr>
                                      <p:to>
                                        <p:strVal val="visible"/>
                                      </p:to>
                                    </p:set>
                                    <p:animEffect transition="in" filter="fade">
                                      <p:cBhvr>
                                        <p:cTn id="28" dur="500"/>
                                        <p:tgtEl>
                                          <p:spTgt spid="9">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9">
                                            <p:txEl>
                                              <p:pRg st="7" end="7"/>
                                            </p:txEl>
                                          </p:spTgt>
                                        </p:tgtEl>
                                        <p:attrNameLst>
                                          <p:attrName>style.visibility</p:attrName>
                                        </p:attrNameLst>
                                      </p:cBhvr>
                                      <p:to>
                                        <p:strVal val="visible"/>
                                      </p:to>
                                    </p:set>
                                    <p:animEffect transition="in" filter="fade">
                                      <p:cBhvr>
                                        <p:cTn id="33" dur="500"/>
                                        <p:tgtEl>
                                          <p:spTgt spid="9">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9">
                                            <p:txEl>
                                              <p:pRg st="8" end="8"/>
                                            </p:txEl>
                                          </p:spTgt>
                                        </p:tgtEl>
                                        <p:attrNameLst>
                                          <p:attrName>style.visibility</p:attrName>
                                        </p:attrNameLst>
                                      </p:cBhvr>
                                      <p:to>
                                        <p:strVal val="visible"/>
                                      </p:to>
                                    </p:set>
                                    <p:animEffect transition="in" filter="fade">
                                      <p:cBhvr>
                                        <p:cTn id="38" dur="500"/>
                                        <p:tgtEl>
                                          <p:spTgt spid="9">
                                            <p:txEl>
                                              <p:pRg st="8" end="8"/>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9">
                                            <p:txEl>
                                              <p:pRg st="9" end="9"/>
                                            </p:txEl>
                                          </p:spTgt>
                                        </p:tgtEl>
                                        <p:attrNameLst>
                                          <p:attrName>style.visibility</p:attrName>
                                        </p:attrNameLst>
                                      </p:cBhvr>
                                      <p:to>
                                        <p:strVal val="visible"/>
                                      </p:to>
                                    </p:set>
                                    <p:animEffect transition="in" filter="fade">
                                      <p:cBhvr>
                                        <p:cTn id="41" dur="500"/>
                                        <p:tgtEl>
                                          <p:spTgt spid="9">
                                            <p:txEl>
                                              <p:pRg st="9" end="9"/>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9">
                                            <p:txEl>
                                              <p:pRg st="10" end="10"/>
                                            </p:txEl>
                                          </p:spTgt>
                                        </p:tgtEl>
                                        <p:attrNameLst>
                                          <p:attrName>style.visibility</p:attrName>
                                        </p:attrNameLst>
                                      </p:cBhvr>
                                      <p:to>
                                        <p:strVal val="visible"/>
                                      </p:to>
                                    </p:set>
                                    <p:animEffect transition="in" filter="fade">
                                      <p:cBhvr>
                                        <p:cTn id="44" dur="500"/>
                                        <p:tgtEl>
                                          <p:spTgt spid="9">
                                            <p:txEl>
                                              <p:pRg st="10" end="10"/>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9">
                                            <p:txEl>
                                              <p:pRg st="11" end="11"/>
                                            </p:txEl>
                                          </p:spTgt>
                                        </p:tgtEl>
                                        <p:attrNameLst>
                                          <p:attrName>style.visibility</p:attrName>
                                        </p:attrNameLst>
                                      </p:cBhvr>
                                      <p:to>
                                        <p:strVal val="visible"/>
                                      </p:to>
                                    </p:set>
                                    <p:animEffect transition="in" filter="fade">
                                      <p:cBhvr>
                                        <p:cTn id="47" dur="500"/>
                                        <p:tgtEl>
                                          <p:spTgt spid="9">
                                            <p:txEl>
                                              <p:pRg st="11" end="11"/>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9">
                                            <p:txEl>
                                              <p:pRg st="12" end="12"/>
                                            </p:txEl>
                                          </p:spTgt>
                                        </p:tgtEl>
                                        <p:attrNameLst>
                                          <p:attrName>style.visibility</p:attrName>
                                        </p:attrNameLst>
                                      </p:cBhvr>
                                      <p:to>
                                        <p:strVal val="visible"/>
                                      </p:to>
                                    </p:set>
                                    <p:animEffect transition="in" filter="fade">
                                      <p:cBhvr>
                                        <p:cTn id="50" dur="500"/>
                                        <p:tgtEl>
                                          <p:spTgt spid="9">
                                            <p:txEl>
                                              <p:pRg st="12" end="12"/>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9">
                                            <p:txEl>
                                              <p:pRg st="13" end="13"/>
                                            </p:txEl>
                                          </p:spTgt>
                                        </p:tgtEl>
                                        <p:attrNameLst>
                                          <p:attrName>style.visibility</p:attrName>
                                        </p:attrNameLst>
                                      </p:cBhvr>
                                      <p:to>
                                        <p:strVal val="visible"/>
                                      </p:to>
                                    </p:set>
                                    <p:animEffect transition="in" filter="fade">
                                      <p:cBhvr>
                                        <p:cTn id="53" dur="500"/>
                                        <p:tgtEl>
                                          <p:spTgt spid="9">
                                            <p:txEl>
                                              <p:pRg st="13" end="1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9">
                                            <p:txEl>
                                              <p:pRg st="15" end="15"/>
                                            </p:txEl>
                                          </p:spTgt>
                                        </p:tgtEl>
                                        <p:attrNameLst>
                                          <p:attrName>style.visibility</p:attrName>
                                        </p:attrNameLst>
                                      </p:cBhvr>
                                      <p:to>
                                        <p:strVal val="visible"/>
                                      </p:to>
                                    </p:set>
                                    <p:animEffect transition="in" filter="fade">
                                      <p:cBhvr>
                                        <p:cTn id="58" dur="500"/>
                                        <p:tgtEl>
                                          <p:spTgt spid="9">
                                            <p:txEl>
                                              <p:pRg st="15" end="1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9">
                                            <p:txEl>
                                              <p:pRg st="16" end="16"/>
                                            </p:txEl>
                                          </p:spTgt>
                                        </p:tgtEl>
                                        <p:attrNameLst>
                                          <p:attrName>style.visibility</p:attrName>
                                        </p:attrNameLst>
                                      </p:cBhvr>
                                      <p:to>
                                        <p:strVal val="visible"/>
                                      </p:to>
                                    </p:set>
                                    <p:animEffect transition="in" filter="fade">
                                      <p:cBhvr>
                                        <p:cTn id="63" dur="500"/>
                                        <p:tgtEl>
                                          <p:spTgt spid="9">
                                            <p:txEl>
                                              <p:pRg st="16" end="16"/>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9">
                                            <p:txEl>
                                              <p:pRg st="18" end="18"/>
                                            </p:txEl>
                                          </p:spTgt>
                                        </p:tgtEl>
                                        <p:attrNameLst>
                                          <p:attrName>style.visibility</p:attrName>
                                        </p:attrNameLst>
                                      </p:cBhvr>
                                      <p:to>
                                        <p:strVal val="visible"/>
                                      </p:to>
                                    </p:set>
                                    <p:animEffect transition="in" filter="fade">
                                      <p:cBhvr>
                                        <p:cTn id="68" dur="500"/>
                                        <p:tgtEl>
                                          <p:spTgt spid="9">
                                            <p:txEl>
                                              <p:pRg st="18" end="18"/>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9">
                                            <p:txEl>
                                              <p:pRg st="19" end="19"/>
                                            </p:txEl>
                                          </p:spTgt>
                                        </p:tgtEl>
                                        <p:attrNameLst>
                                          <p:attrName>style.visibility</p:attrName>
                                        </p:attrNameLst>
                                      </p:cBhvr>
                                      <p:to>
                                        <p:strVal val="visible"/>
                                      </p:to>
                                    </p:set>
                                    <p:animEffect transition="in" filter="fade">
                                      <p:cBhvr>
                                        <p:cTn id="73" dur="500"/>
                                        <p:tgtEl>
                                          <p:spTgt spid="9">
                                            <p:txEl>
                                              <p:pRg st="19" end="19"/>
                                            </p:txEl>
                                          </p:spTgt>
                                        </p:tgtEl>
                                      </p:cBhvr>
                                    </p:animEffect>
                                  </p:childTnLst>
                                </p:cTn>
                              </p:par>
                              <p:par>
                                <p:cTn id="74" presetID="10" presetClass="entr" presetSubtype="0" fill="hold" nodeType="withEffect">
                                  <p:stCondLst>
                                    <p:cond delay="0"/>
                                  </p:stCondLst>
                                  <p:childTnLst>
                                    <p:set>
                                      <p:cBhvr>
                                        <p:cTn id="75" dur="1" fill="hold">
                                          <p:stCondLst>
                                            <p:cond delay="0"/>
                                          </p:stCondLst>
                                        </p:cTn>
                                        <p:tgtEl>
                                          <p:spTgt spid="9">
                                            <p:txEl>
                                              <p:pRg st="20" end="20"/>
                                            </p:txEl>
                                          </p:spTgt>
                                        </p:tgtEl>
                                        <p:attrNameLst>
                                          <p:attrName>style.visibility</p:attrName>
                                        </p:attrNameLst>
                                      </p:cBhvr>
                                      <p:to>
                                        <p:strVal val="visible"/>
                                      </p:to>
                                    </p:set>
                                    <p:animEffect transition="in" filter="fade">
                                      <p:cBhvr>
                                        <p:cTn id="76" dur="500"/>
                                        <p:tgtEl>
                                          <p:spTgt spid="9">
                                            <p:txEl>
                                              <p:pRg st="20" end="20"/>
                                            </p:txEl>
                                          </p:spTgt>
                                        </p:tgtEl>
                                      </p:cBhvr>
                                    </p:animEffect>
                                  </p:childTnLst>
                                </p:cTn>
                              </p:par>
                              <p:par>
                                <p:cTn id="77" presetID="10" presetClass="entr" presetSubtype="0" fill="hold" nodeType="withEffect">
                                  <p:stCondLst>
                                    <p:cond delay="0"/>
                                  </p:stCondLst>
                                  <p:childTnLst>
                                    <p:set>
                                      <p:cBhvr>
                                        <p:cTn id="78" dur="1" fill="hold">
                                          <p:stCondLst>
                                            <p:cond delay="0"/>
                                          </p:stCondLst>
                                        </p:cTn>
                                        <p:tgtEl>
                                          <p:spTgt spid="9">
                                            <p:txEl>
                                              <p:pRg st="21" end="21"/>
                                            </p:txEl>
                                          </p:spTgt>
                                        </p:tgtEl>
                                        <p:attrNameLst>
                                          <p:attrName>style.visibility</p:attrName>
                                        </p:attrNameLst>
                                      </p:cBhvr>
                                      <p:to>
                                        <p:strVal val="visible"/>
                                      </p:to>
                                    </p:set>
                                    <p:animEffect transition="in" filter="fade">
                                      <p:cBhvr>
                                        <p:cTn id="79" dur="500"/>
                                        <p:tgtEl>
                                          <p:spTgt spid="9">
                                            <p:txEl>
                                              <p:pRg st="21" end="2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259" b="-9259"/>
            </a:stretch>
          </a:blipFill>
        </p:spPr>
        <p:txBody>
          <a:bodyPr/>
          <a:lstStyle/>
          <a:p>
            <a:endParaRPr lang="en-GB"/>
          </a:p>
        </p:txBody>
      </p:sp>
      <p:sp>
        <p:nvSpPr>
          <p:cNvPr id="3" name="Freeform 3"/>
          <p:cNvSpPr/>
          <p:nvPr/>
        </p:nvSpPr>
        <p:spPr>
          <a:xfrm>
            <a:off x="542149" y="9131059"/>
            <a:ext cx="686037" cy="718052"/>
          </a:xfrm>
          <a:custGeom>
            <a:avLst/>
            <a:gdLst/>
            <a:ahLst/>
            <a:cxnLst/>
            <a:rect l="l" t="t" r="r" b="b"/>
            <a:pathLst>
              <a:path w="686037" h="718052">
                <a:moveTo>
                  <a:pt x="0" y="0"/>
                </a:moveTo>
                <a:lnTo>
                  <a:pt x="686037" y="0"/>
                </a:lnTo>
                <a:lnTo>
                  <a:pt x="686037" y="718052"/>
                </a:lnTo>
                <a:lnTo>
                  <a:pt x="0" y="718052"/>
                </a:lnTo>
                <a:lnTo>
                  <a:pt x="0" y="0"/>
                </a:lnTo>
                <a:close/>
              </a:path>
            </a:pathLst>
          </a:custGeom>
          <a:blipFill>
            <a:blip r:embed="rId4"/>
            <a:stretch>
              <a:fillRect/>
            </a:stretch>
          </a:blipFill>
        </p:spPr>
        <p:txBody>
          <a:bodyPr/>
          <a:lstStyle/>
          <a:p>
            <a:endParaRPr lang="en-GB"/>
          </a:p>
        </p:txBody>
      </p:sp>
      <p:sp>
        <p:nvSpPr>
          <p:cNvPr id="4" name="Freeform 4"/>
          <p:cNvSpPr/>
          <p:nvPr/>
        </p:nvSpPr>
        <p:spPr>
          <a:xfrm>
            <a:off x="4208878" y="2847336"/>
            <a:ext cx="9870245" cy="7001775"/>
          </a:xfrm>
          <a:custGeom>
            <a:avLst/>
            <a:gdLst/>
            <a:ahLst/>
            <a:cxnLst/>
            <a:rect l="l" t="t" r="r" b="b"/>
            <a:pathLst>
              <a:path w="9870245" h="7001775">
                <a:moveTo>
                  <a:pt x="0" y="0"/>
                </a:moveTo>
                <a:lnTo>
                  <a:pt x="9870244" y="0"/>
                </a:lnTo>
                <a:lnTo>
                  <a:pt x="9870244" y="7001775"/>
                </a:lnTo>
                <a:lnTo>
                  <a:pt x="0" y="7001775"/>
                </a:lnTo>
                <a:lnTo>
                  <a:pt x="0" y="0"/>
                </a:lnTo>
                <a:close/>
              </a:path>
            </a:pathLst>
          </a:custGeom>
          <a:blipFill>
            <a:blip r:embed="rId5"/>
            <a:stretch>
              <a:fillRect/>
            </a:stretch>
          </a:blipFill>
        </p:spPr>
        <p:txBody>
          <a:bodyPr/>
          <a:lstStyle/>
          <a:p>
            <a:endParaRPr lang="en-GB"/>
          </a:p>
        </p:txBody>
      </p:sp>
      <p:sp>
        <p:nvSpPr>
          <p:cNvPr id="5" name="TextBox 5"/>
          <p:cNvSpPr txBox="1"/>
          <p:nvPr/>
        </p:nvSpPr>
        <p:spPr>
          <a:xfrm>
            <a:off x="-360670" y="62386"/>
            <a:ext cx="18648670" cy="2583811"/>
          </a:xfrm>
          <a:prstGeom prst="rect">
            <a:avLst/>
          </a:prstGeom>
        </p:spPr>
        <p:txBody>
          <a:bodyPr lIns="0" tIns="0" rIns="0" bIns="0" rtlCol="0" anchor="t">
            <a:spAutoFit/>
          </a:bodyPr>
          <a:lstStyle/>
          <a:p>
            <a:pPr algn="ctr">
              <a:lnSpc>
                <a:spcPts val="10360"/>
              </a:lnSpc>
            </a:pPr>
            <a:r>
              <a:rPr lang="en-US" sz="7400">
                <a:solidFill>
                  <a:srgbClr val="003B68"/>
                </a:solidFill>
                <a:latin typeface="Bely Display"/>
                <a:ea typeface="Bely Display"/>
                <a:cs typeface="Bely Display"/>
                <a:sym typeface="Bely Display"/>
              </a:rPr>
              <a:t>Congratulations on becoming an Ocean Explorer!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630" b="-2630"/>
            </a:stretch>
          </a:blipFill>
        </p:spPr>
        <p:txBody>
          <a:bodyPr/>
          <a:lstStyle/>
          <a:p>
            <a:endParaRPr lang="en-GB"/>
          </a:p>
        </p:txBody>
      </p:sp>
      <p:sp>
        <p:nvSpPr>
          <p:cNvPr id="3" name="Freeform 3"/>
          <p:cNvSpPr/>
          <p:nvPr/>
        </p:nvSpPr>
        <p:spPr>
          <a:xfrm>
            <a:off x="13746569" y="129990"/>
            <a:ext cx="1388565" cy="1797420"/>
          </a:xfrm>
          <a:custGeom>
            <a:avLst/>
            <a:gdLst/>
            <a:ahLst/>
            <a:cxnLst/>
            <a:rect l="l" t="t" r="r" b="b"/>
            <a:pathLst>
              <a:path w="1388565" h="1797420">
                <a:moveTo>
                  <a:pt x="0" y="0"/>
                </a:moveTo>
                <a:lnTo>
                  <a:pt x="1388565" y="0"/>
                </a:lnTo>
                <a:lnTo>
                  <a:pt x="1388565" y="1797420"/>
                </a:lnTo>
                <a:lnTo>
                  <a:pt x="0" y="1797420"/>
                </a:lnTo>
                <a:lnTo>
                  <a:pt x="0" y="0"/>
                </a:lnTo>
                <a:close/>
              </a:path>
            </a:pathLst>
          </a:custGeom>
          <a:blipFill>
            <a:blip r:embed="rId3"/>
            <a:stretch>
              <a:fillRect/>
            </a:stretch>
          </a:blipFill>
        </p:spPr>
        <p:txBody>
          <a:bodyPr/>
          <a:lstStyle/>
          <a:p>
            <a:endParaRPr lang="en-GB"/>
          </a:p>
        </p:txBody>
      </p:sp>
      <p:sp>
        <p:nvSpPr>
          <p:cNvPr id="4" name="Freeform 4"/>
          <p:cNvSpPr/>
          <p:nvPr/>
        </p:nvSpPr>
        <p:spPr>
          <a:xfrm>
            <a:off x="5888365" y="6597436"/>
            <a:ext cx="6101385" cy="1382981"/>
          </a:xfrm>
          <a:custGeom>
            <a:avLst/>
            <a:gdLst/>
            <a:ahLst/>
            <a:cxnLst/>
            <a:rect l="l" t="t" r="r" b="b"/>
            <a:pathLst>
              <a:path w="6101385" h="1382981">
                <a:moveTo>
                  <a:pt x="0" y="0"/>
                </a:moveTo>
                <a:lnTo>
                  <a:pt x="6101384" y="0"/>
                </a:lnTo>
                <a:lnTo>
                  <a:pt x="6101384" y="1382981"/>
                </a:lnTo>
                <a:lnTo>
                  <a:pt x="0" y="1382981"/>
                </a:lnTo>
                <a:lnTo>
                  <a:pt x="0" y="0"/>
                </a:lnTo>
                <a:close/>
              </a:path>
            </a:pathLst>
          </a:custGeom>
          <a:blipFill>
            <a:blip r:embed="rId4"/>
            <a:stretch>
              <a:fillRect/>
            </a:stretch>
          </a:blipFill>
        </p:spPr>
        <p:txBody>
          <a:bodyPr/>
          <a:lstStyle/>
          <a:p>
            <a:endParaRPr lang="en-GB"/>
          </a:p>
        </p:txBody>
      </p:sp>
      <p:sp>
        <p:nvSpPr>
          <p:cNvPr id="5" name="TextBox 5"/>
          <p:cNvSpPr txBox="1"/>
          <p:nvPr/>
        </p:nvSpPr>
        <p:spPr>
          <a:xfrm>
            <a:off x="4139497" y="4679952"/>
            <a:ext cx="9205139" cy="1069972"/>
          </a:xfrm>
          <a:prstGeom prst="rect">
            <a:avLst/>
          </a:prstGeom>
        </p:spPr>
        <p:txBody>
          <a:bodyPr lIns="0" tIns="0" rIns="0" bIns="0" rtlCol="0" anchor="t">
            <a:spAutoFit/>
          </a:bodyPr>
          <a:lstStyle/>
          <a:p>
            <a:pPr algn="ctr">
              <a:lnSpc>
                <a:spcPts val="7999"/>
              </a:lnSpc>
            </a:pPr>
            <a:r>
              <a:rPr lang="en-US" sz="7999" dirty="0">
                <a:solidFill>
                  <a:srgbClr val="FFFFFF"/>
                </a:solidFill>
                <a:latin typeface="Bely Display"/>
                <a:ea typeface="Bely Display"/>
                <a:cs typeface="Bely Display"/>
                <a:sym typeface="Bely Display"/>
              </a:rPr>
              <a:t>Thank you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7b69a0e-3de5-444d-aba1-2486e38e38ca}" enabled="0" method="" siteId="{77b69a0e-3de5-444d-aba1-2486e38e38ca}" removed="1"/>
</clbl:labelList>
</file>

<file path=docProps/app.xml><?xml version="1.0" encoding="utf-8"?>
<Properties xmlns="http://schemas.openxmlformats.org/officeDocument/2006/extended-properties" xmlns:vt="http://schemas.openxmlformats.org/officeDocument/2006/docPropsVTypes">
  <TotalTime>5</TotalTime>
  <Words>1473</Words>
  <Application>Microsoft Office PowerPoint</Application>
  <PresentationFormat>Custom</PresentationFormat>
  <Paragraphs>212</Paragraphs>
  <Slides>10</Slides>
  <Notes>8</Notes>
  <HiddenSlides>2</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10</vt:i4>
      </vt:variant>
    </vt:vector>
  </HeadingPairs>
  <TitlesOfParts>
    <vt:vector size="24" baseType="lpstr">
      <vt:lpstr>GalanoGrotesque-SemiBold</vt:lpstr>
      <vt:lpstr>Arimo Bold</vt:lpstr>
      <vt:lpstr>GalanoGrotesque-Bold</vt:lpstr>
      <vt:lpstr>Canva Sans</vt:lpstr>
      <vt:lpstr>GalanoGrotesque-Medium</vt:lpstr>
      <vt:lpstr>Arial</vt:lpstr>
      <vt:lpstr>Galano Grotesque 2</vt:lpstr>
      <vt:lpstr>Calibri</vt:lpstr>
      <vt:lpstr>Bely Display</vt:lpstr>
      <vt:lpstr>Galano Grotesque 1</vt:lpstr>
      <vt:lpstr>Canva Sans Bold</vt:lpstr>
      <vt:lpstr>Canva Sans Italics</vt:lpstr>
      <vt:lpstr>Galano Grotesque 3</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Whale That Spoke Activity 1</dc:title>
  <cp:lastModifiedBy>Pippa Tunstall</cp:lastModifiedBy>
  <cp:revision>1</cp:revision>
  <dcterms:created xsi:type="dcterms:W3CDTF">2006-08-16T00:00:00Z</dcterms:created>
  <dcterms:modified xsi:type="dcterms:W3CDTF">2026-09-10T10:05:04Z</dcterms:modified>
  <dc:identifier>DAHRhGVia3I</dc:identifier>
</cp:coreProperties>
</file>